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9" r:id="rId5"/>
    <p:sldId id="277" r:id="rId6"/>
    <p:sldId id="264" r:id="rId7"/>
    <p:sldId id="262" r:id="rId8"/>
    <p:sldId id="263" r:id="rId9"/>
    <p:sldId id="261" r:id="rId10"/>
    <p:sldId id="273" r:id="rId11"/>
    <p:sldId id="270" r:id="rId12"/>
    <p:sldId id="276" r:id="rId13"/>
    <p:sldId id="259" r:id="rId14"/>
    <p:sldId id="266" r:id="rId15"/>
    <p:sldId id="260" r:id="rId16"/>
    <p:sldId id="272" r:id="rId17"/>
    <p:sldId id="265" r:id="rId18"/>
    <p:sldId id="275" r:id="rId19"/>
    <p:sldId id="274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DB9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549D8-3908-46C8-9A57-9DBF2F1248B9}" v="5" dt="2023-12-04T08:00:51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54E0F-E7FF-4E6D-9BE1-1320D505CBEF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EBDB4-C84D-4C86-8AC0-174C76F903B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539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AC0EB-AD6E-42C6-B732-E32CFC7F5FBF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67AF7-6CCD-4B2E-9CCD-3FFDB8B66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69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D716D-46E3-4E37-B6F6-3255752D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182CF-B25F-47C9-A870-6F91549D7E9F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5D953-6A6B-4D08-B465-06633B6726C7}"/>
              </a:ext>
            </a:extLst>
          </p:cNvPr>
          <p:cNvSpPr/>
          <p:nvPr userDrawn="1"/>
        </p:nvSpPr>
        <p:spPr>
          <a:xfrm>
            <a:off x="444" y="3447240"/>
            <a:ext cx="4079332" cy="3438144"/>
          </a:xfrm>
          <a:prstGeom prst="rect">
            <a:avLst/>
          </a:prstGeom>
          <a:solidFill>
            <a:srgbClr val="F8D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CF674-EA17-44F8-A816-B7A1974D9434}"/>
              </a:ext>
            </a:extLst>
          </p:cNvPr>
          <p:cNvSpPr/>
          <p:nvPr userDrawn="1"/>
        </p:nvSpPr>
        <p:spPr>
          <a:xfrm>
            <a:off x="8150948" y="3447239"/>
            <a:ext cx="404105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C158C-08B2-4DB4-B118-7BA4AD33DCD7}"/>
              </a:ext>
            </a:extLst>
          </p:cNvPr>
          <p:cNvSpPr/>
          <p:nvPr userDrawn="1"/>
        </p:nvSpPr>
        <p:spPr>
          <a:xfrm>
            <a:off x="444" y="0"/>
            <a:ext cx="4079332" cy="34476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2DF8D-1F88-435F-A672-452184EDB52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077056" y="3455190"/>
            <a:ext cx="4073892" cy="341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06" y="4636940"/>
            <a:ext cx="2439094" cy="1173141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BB1591A-14E4-42AD-A7DD-CACFC540A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937" y="1658983"/>
            <a:ext cx="7408816" cy="1523616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DIN Next LT Pro Bold"/>
              </a:defRPr>
            </a:lvl1pPr>
          </a:lstStyle>
          <a:p>
            <a:r>
              <a:rPr lang="en-US" sz="4400" b="1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4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9032" cy="3411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5FCE6E12-F228-40D8-9B40-B099DEE2B7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9050" y="3414228"/>
            <a:ext cx="4079032" cy="3443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541999-768F-49F9-85D4-3DD84ACDD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14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9811D2-8508-45EF-9F3F-E9BE758D1F0F}"/>
              </a:ext>
            </a:extLst>
          </p:cNvPr>
          <p:cNvSpPr/>
          <p:nvPr userDrawn="1"/>
        </p:nvSpPr>
        <p:spPr>
          <a:xfrm>
            <a:off x="-19350" y="3411872"/>
            <a:ext cx="4079332" cy="3446128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7547" cy="340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532DA967-4C69-42FF-A83A-CD73ABA750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81" y="3411872"/>
            <a:ext cx="4101355" cy="3446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9FD6263F-2289-40C7-B7F4-21A2106EF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9582" y="0"/>
            <a:ext cx="4042418" cy="340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ADA30-A3CA-49FA-B8A6-BD2F49513419}"/>
              </a:ext>
            </a:extLst>
          </p:cNvPr>
          <p:cNvSpPr/>
          <p:nvPr userDrawn="1"/>
        </p:nvSpPr>
        <p:spPr>
          <a:xfrm>
            <a:off x="8161336" y="3411872"/>
            <a:ext cx="4079333" cy="3446128"/>
          </a:xfrm>
          <a:prstGeom prst="rect">
            <a:avLst/>
          </a:prstGeom>
          <a:solidFill>
            <a:srgbClr val="F8D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5BBD0-BCFB-432C-8E2A-18221BFF49A1}"/>
              </a:ext>
            </a:extLst>
          </p:cNvPr>
          <p:cNvSpPr/>
          <p:nvPr userDrawn="1"/>
        </p:nvSpPr>
        <p:spPr>
          <a:xfrm>
            <a:off x="4058497" y="3494"/>
            <a:ext cx="4091085" cy="340837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6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1" y="-18288"/>
            <a:ext cx="4050458" cy="3438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097B6AF1-C215-48EC-8913-6E089BCFFF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3419856"/>
            <a:ext cx="4050458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36D02BAA-A441-4C13-B5D3-C417CF702E53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502151" y="2439172"/>
            <a:ext cx="5693410" cy="3854775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F4ADAE3-76C7-44EB-A461-50F9391497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154" y="1700784"/>
            <a:ext cx="6715125" cy="444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DIN Next LT Pro Light" panose="020B0303020203050203" pitchFamily="34" charset="0"/>
              </a:defRPr>
            </a:lvl1pPr>
          </a:lstStyle>
          <a:p>
            <a:pPr lvl="0"/>
            <a:r>
              <a:rPr lang="en-US"/>
              <a:t>Fun subtitle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02151" y="444843"/>
            <a:ext cx="6731903" cy="1255941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0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1" y="-18288"/>
            <a:ext cx="4050458" cy="34381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097B6AF1-C215-48EC-8913-6E089BCFFF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3419856"/>
            <a:ext cx="8112669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84AA146-918A-489E-BE8C-CC7C49FB270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36575" y="549275"/>
            <a:ext cx="3086100" cy="25257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B4E55F5-C92A-40B6-A540-D1200B0438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51" y="839120"/>
            <a:ext cx="3525635" cy="1210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Short and to the point text here.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29B48-C78F-4661-8CDF-681D756C8A26}"/>
              </a:ext>
            </a:extLst>
          </p:cNvPr>
          <p:cNvSpPr/>
          <p:nvPr userDrawn="1"/>
        </p:nvSpPr>
        <p:spPr>
          <a:xfrm>
            <a:off x="8112668" y="-18288"/>
            <a:ext cx="4079332" cy="3438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3E46538-3CD7-4108-B290-228401EF19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9291" y="4305022"/>
            <a:ext cx="3525635" cy="1210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DIN Next LT Pro Bold" panose="020B08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Short and to the point </a:t>
            </a:r>
            <a:br>
              <a:rPr lang="en-US"/>
            </a:br>
            <a:r>
              <a:rPr lang="en-US"/>
              <a:t>text here. </a:t>
            </a:r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0431A5CC-0A76-4633-9DB8-9A5BB0C6EF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660997" y="437927"/>
            <a:ext cx="3086100" cy="25257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7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9198" y="518985"/>
            <a:ext cx="10494792" cy="1334529"/>
          </a:xfrm>
          <a:prstGeom prst="rect">
            <a:avLst/>
          </a:prstGeom>
        </p:spPr>
        <p:txBody>
          <a:bodyPr anchor="t"/>
          <a:lstStyle>
            <a:lvl1pPr>
              <a:defRPr lang="nb-NO" sz="4000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7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59BFE39C-F577-4880-A486-FFDA327B1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164" y="906684"/>
            <a:ext cx="1050982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22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59BFE39C-F577-4880-A486-FFDA327B1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164" y="906684"/>
            <a:ext cx="475115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94D48319-C895-4918-A62A-90E6D3446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5192" y="906684"/>
            <a:ext cx="475115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3FAC12-45A9-4D87-9392-029CBFE7F75B}"/>
              </a:ext>
            </a:extLst>
          </p:cNvPr>
          <p:cNvCxnSpPr/>
          <p:nvPr userDrawn="1"/>
        </p:nvCxnSpPr>
        <p:spPr>
          <a:xfrm>
            <a:off x="5954233" y="906684"/>
            <a:ext cx="0" cy="533083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9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3FAC12-45A9-4D87-9392-029CBFE7F75B}"/>
              </a:ext>
            </a:extLst>
          </p:cNvPr>
          <p:cNvCxnSpPr>
            <a:cxnSpLocks/>
          </p:cNvCxnSpPr>
          <p:nvPr userDrawn="1"/>
        </p:nvCxnSpPr>
        <p:spPr>
          <a:xfrm>
            <a:off x="5954233" y="1221742"/>
            <a:ext cx="0" cy="501577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661A9E-DED9-469D-B745-C13EB3E758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3600" y="1222375"/>
            <a:ext cx="4760913" cy="50149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675AA00-F0F5-44E4-B2A7-5AA49B16B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4079" y="1222375"/>
            <a:ext cx="4760913" cy="50149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2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63A9AE5E-E9C2-4C31-A229-E129059EDA8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media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9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8607E-D37F-49E5-A5AE-3F2C4D16C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8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28875" y="-18288"/>
            <a:ext cx="4079332" cy="3438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-28875" y="341985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5A80AB-C7F0-450F-B6E3-8AD9CE90AE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4885023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3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97F25B16-E77D-409D-8118-DDA43A0AA12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489098" y="1158949"/>
            <a:ext cx="11174819" cy="4827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SmartArt graphic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0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5203B-3929-4D4E-9F4B-A524E890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17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DE3D6F-2135-40B5-AC4E-935E0CE65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9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283C93-3EBE-4B07-BF7E-41F8BF6B3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85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70" y="5451713"/>
            <a:ext cx="2183156" cy="8359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7D49D4-F220-493D-892B-658B04F2C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TOGETHER FOR A JUST WORLD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6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Norwe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A95A9-BA7C-4EE9-963D-EF2020060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81" y="5304155"/>
            <a:ext cx="2068437" cy="993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D866B3-D801-44A4-AD58-57BC3EDA0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SAMMEN FOR EN RETTFERDIG VERDEN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0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0" y="-1647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19856"/>
            <a:ext cx="4079332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3C9962-FBA5-4DF6-BB37-44A29AB59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9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8112668" y="-1647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942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668" y="3419856"/>
            <a:ext cx="4079332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868" y="1953134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1E0B08-0C50-4AB1-BEFF-94A2DD45D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68" y="194597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8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0" y="-16476"/>
            <a:ext cx="4079332" cy="34381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1668"/>
            <a:ext cx="4079332" cy="3436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770B90-FF88-4055-93E0-418562647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28875" y="-18288"/>
            <a:ext cx="4079332" cy="34381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-28875" y="341985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4706240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050456" y="0"/>
            <a:ext cx="814154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6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8103766" y="-18288"/>
            <a:ext cx="4088233" cy="34381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8103766" y="3419855"/>
            <a:ext cx="4088233" cy="3438145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07363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4916" y="4706240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-18288"/>
            <a:ext cx="8163256" cy="687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4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050456" y="0"/>
            <a:ext cx="814154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9E6BCE3-42C3-49A3-9FE1-9FBF75B62C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737" y="1341685"/>
            <a:ext cx="3445393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2A18DF-A52D-4572-8B01-C23E6C6E6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737" y="613292"/>
            <a:ext cx="3445393" cy="728393"/>
          </a:xfrm>
          <a:prstGeom prst="rect">
            <a:avLst/>
          </a:prstGeom>
        </p:spPr>
        <p:txBody>
          <a:bodyPr anchor="b"/>
          <a:lstStyle>
            <a:lvl1pPr>
              <a:defRPr lang="nb-NO" sz="28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1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9811D2-8508-45EF-9F3F-E9BE758D1F0F}"/>
              </a:ext>
            </a:extLst>
          </p:cNvPr>
          <p:cNvSpPr/>
          <p:nvPr userDrawn="1"/>
        </p:nvSpPr>
        <p:spPr>
          <a:xfrm>
            <a:off x="0" y="3411872"/>
            <a:ext cx="4079332" cy="3455272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9032" cy="3411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C097D2-521B-4FEC-9285-7781B83A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98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38" y="6344294"/>
            <a:ext cx="1639231" cy="292440"/>
          </a:xfrm>
          <a:prstGeom prst="rect">
            <a:avLst/>
          </a:prstGeom>
        </p:spPr>
      </p:pic>
      <p:sp>
        <p:nvSpPr>
          <p:cNvPr id="3" name="Plassholder for tittel 2">
            <a:extLst>
              <a:ext uri="{FF2B5EF4-FFF2-40B4-BE49-F238E27FC236}">
                <a16:creationId xmlns:a16="http://schemas.microsoft.com/office/drawing/2014/main" id="{16774B50-7D20-4B49-A75E-45AD9CB1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/>
          <a:p>
            <a:pPr marL="0"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97714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79" r:id="rId4"/>
    <p:sldLayoutId id="2147483673" r:id="rId5"/>
    <p:sldLayoutId id="2147483667" r:id="rId6"/>
    <p:sldLayoutId id="2147483678" r:id="rId7"/>
    <p:sldLayoutId id="2147483677" r:id="rId8"/>
    <p:sldLayoutId id="2147483662" r:id="rId9"/>
    <p:sldLayoutId id="2147483672" r:id="rId10"/>
    <p:sldLayoutId id="2147483663" r:id="rId11"/>
    <p:sldLayoutId id="2147483664" r:id="rId12"/>
    <p:sldLayoutId id="2147483669" r:id="rId13"/>
    <p:sldLayoutId id="2147483665" r:id="rId14"/>
    <p:sldLayoutId id="2147483668" r:id="rId15"/>
    <p:sldLayoutId id="2147483674" r:id="rId16"/>
    <p:sldLayoutId id="2147483683" r:id="rId17"/>
    <p:sldLayoutId id="2147483651" r:id="rId18"/>
    <p:sldLayoutId id="2147483684" r:id="rId19"/>
    <p:sldLayoutId id="2147483652" r:id="rId20"/>
    <p:sldLayoutId id="2147483682" r:id="rId21"/>
    <p:sldLayoutId id="2147483681" r:id="rId22"/>
    <p:sldLayoutId id="2147483671" r:id="rId23"/>
    <p:sldLayoutId id="2147483680" r:id="rId24"/>
    <p:sldLayoutId id="2147483660" r:id="rId25"/>
    <p:sldLayoutId id="2147483661" r:id="rId2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400" b="1" kern="1200" smtClean="0">
          <a:solidFill>
            <a:schemeClr val="tx1"/>
          </a:solidFill>
          <a:latin typeface="DIN Next LT Pro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D088DB-CD07-48EF-A1B7-CCB68898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7" y="1250730"/>
            <a:ext cx="11225346" cy="1676110"/>
          </a:xfrm>
        </p:spPr>
        <p:txBody>
          <a:bodyPr lIns="91440" tIns="45720" rIns="91440" bIns="45720" anchor="ctr"/>
          <a:lstStyle/>
          <a:p>
            <a:r>
              <a:rPr lang="nb-NO" b="0" dirty="0">
                <a:latin typeface="DIN Next LT Pro Medium" panose="020B0503020203050203" pitchFamily="34" charset="77"/>
              </a:rPr>
              <a:t>Mennesker som har fått hjelp </a:t>
            </a:r>
            <a:br>
              <a:rPr lang="nb-NO" b="0" dirty="0">
                <a:latin typeface="DIN Next LT Pro Medium" panose="020B0503020203050203" pitchFamily="34" charset="77"/>
              </a:rPr>
            </a:br>
            <a:r>
              <a:rPr lang="nb-NO" sz="1400" b="0" dirty="0">
                <a:latin typeface="DIN Next LT Pro Medium" panose="020B0503020203050203" pitchFamily="34" charset="77"/>
              </a:rPr>
              <a:t> </a:t>
            </a:r>
            <a:br>
              <a:rPr lang="nb-NO" b="0" dirty="0">
                <a:latin typeface="DIN Next LT Pro Medium" panose="020B0503020203050203" pitchFamily="34" charset="77"/>
              </a:rPr>
            </a:br>
            <a:r>
              <a:rPr lang="nb-NO" b="0" dirty="0">
                <a:latin typeface="DIN Next LT Pro Medium" panose="020B0503020203050203" pitchFamily="34" charset="77"/>
              </a:rPr>
              <a:t>av Kirkens Nødhjelp</a:t>
            </a:r>
            <a:endParaRPr lang="en-GB" b="0" dirty="0">
              <a:latin typeface="DIN Next LT Pro Medium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76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lassholder for bilde 35">
            <a:extLst>
              <a:ext uri="{FF2B5EF4-FFF2-40B4-BE49-F238E27FC236}">
                <a16:creationId xmlns:a16="http://schemas.microsoft.com/office/drawing/2014/main" id="{507AC87D-8E6F-464A-AC12-9FBACE26D8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0" t="-963" r="1314" b="-142"/>
          <a:stretch/>
        </p:blipFill>
        <p:spPr>
          <a:xfrm>
            <a:off x="924911" y="578069"/>
            <a:ext cx="2133600" cy="2280745"/>
          </a:xfr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568A46D-4A21-5047-9EA0-0F8EB78A609C}"/>
              </a:ext>
            </a:extLst>
          </p:cNvPr>
          <p:cNvSpPr txBox="1"/>
          <p:nvPr/>
        </p:nvSpPr>
        <p:spPr>
          <a:xfrm>
            <a:off x="-10510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64D44F9-2007-2949-B5AA-112F790FDC90}"/>
              </a:ext>
            </a:extLst>
          </p:cNvPr>
          <p:cNvSpPr txBox="1">
            <a:spLocks/>
          </p:cNvSpPr>
          <p:nvPr/>
        </p:nvSpPr>
        <p:spPr>
          <a:xfrm>
            <a:off x="-21050" y="3438397"/>
            <a:ext cx="4050455" cy="228074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Anita med nyfødte Grace.</a:t>
            </a:r>
            <a:b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Hun har akkurat født på fødeklinikken Kirkens Nødhjelp har bygd i Malawi.</a:t>
            </a:r>
            <a:endParaRPr lang="en-GB" sz="2000" dirty="0">
              <a:solidFill>
                <a:schemeClr val="accent6"/>
              </a:solidFill>
              <a:latin typeface="DIN Next LT Pro" panose="020B0503020203050203" pitchFamily="34" charset="77"/>
            </a:endParaRPr>
          </a:p>
        </p:txBody>
      </p:sp>
      <p:pic>
        <p:nvPicPr>
          <p:cNvPr id="5" name="Picture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5900C2E9-7725-4AA0-A5F2-3E816F0715D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10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80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B7A326B5-B371-4B1A-8E6B-F8D0E9815A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>
          <a:xfrm>
            <a:off x="9107488" y="847725"/>
            <a:ext cx="2111375" cy="1758950"/>
          </a:xfrm>
        </p:spPr>
      </p:pic>
      <p:pic>
        <p:nvPicPr>
          <p:cNvPr id="6" name="Plassholder for bilde 5" descr="Et bilde som inneholder person, innendørs, mann, sitter&#10;&#10;Automatisk generert beskrivelse">
            <a:extLst>
              <a:ext uri="{FF2B5EF4-FFF2-40B4-BE49-F238E27FC236}">
                <a16:creationId xmlns:a16="http://schemas.microsoft.com/office/drawing/2014/main" id="{3AA5A2BF-9142-462B-9B52-7EC5141624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12616"/>
          <a:stretch/>
        </p:blipFill>
        <p:spPr>
          <a:xfrm>
            <a:off x="20" y="-18288"/>
            <a:ext cx="8163236" cy="6876288"/>
          </a:xfrm>
          <a:noFill/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42C89CB-0CF4-8042-B83A-C91EF092CBFA}"/>
              </a:ext>
            </a:extLst>
          </p:cNvPr>
          <p:cNvSpPr txBox="1"/>
          <p:nvPr/>
        </p:nvSpPr>
        <p:spPr>
          <a:xfrm>
            <a:off x="8145487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B9AFC358-73C1-8E47-9C4A-6F4342DE8A59}"/>
              </a:ext>
            </a:extLst>
          </p:cNvPr>
          <p:cNvSpPr txBox="1">
            <a:spLocks/>
          </p:cNvSpPr>
          <p:nvPr/>
        </p:nvSpPr>
        <p:spPr>
          <a:xfrm>
            <a:off x="8145487" y="3428999"/>
            <a:ext cx="4050455" cy="251016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Weedad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Ahmad Al-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Khalaf</a:t>
            </a:r>
            <a:b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med datteren Talia 1 år,</a:t>
            </a:r>
            <a:b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får </a:t>
            </a: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  <a:t>rent vann og hygieneartikler </a:t>
            </a:r>
            <a:b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i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Bekaa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-dalen i Libanon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46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6AE0A692-9DAD-4E38-A4E2-4A8B30551C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9" r="-2037" b="-800"/>
          <a:stretch/>
        </p:blipFill>
        <p:spPr>
          <a:xfrm>
            <a:off x="974721" y="182880"/>
            <a:ext cx="2154559" cy="3078479"/>
          </a:xfrm>
        </p:spPr>
      </p:pic>
      <p:pic>
        <p:nvPicPr>
          <p:cNvPr id="6" name="Plassholder for bilde 5" descr="Et bilde som inneholder sitter, ser, liten, ung&#10;&#10;Automatisk generert beskrivelse">
            <a:extLst>
              <a:ext uri="{FF2B5EF4-FFF2-40B4-BE49-F238E27FC236}">
                <a16:creationId xmlns:a16="http://schemas.microsoft.com/office/drawing/2014/main" id="{67E7B71A-A098-43CB-8581-FEAF7DB2AD7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10372"/>
          <a:stretch>
            <a:fillRect/>
          </a:stretch>
        </p:blipFill>
        <p:spPr/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74B1613F-3980-C54B-821E-C9DE5135DDC4}"/>
              </a:ext>
            </a:extLst>
          </p:cNvPr>
          <p:cNvSpPr txBox="1"/>
          <p:nvPr/>
        </p:nvSpPr>
        <p:spPr>
          <a:xfrm>
            <a:off x="-10510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5105E346-D6D1-C840-A1A7-9F2CC2EE4C24}"/>
              </a:ext>
            </a:extLst>
          </p:cNvPr>
          <p:cNvSpPr txBox="1">
            <a:spLocks/>
          </p:cNvSpPr>
          <p:nvPr/>
        </p:nvSpPr>
        <p:spPr>
          <a:xfrm>
            <a:off x="-21050" y="3438397"/>
            <a:ext cx="4050455" cy="182728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Besha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Kedir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og </a:t>
            </a: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Rabira</a:t>
            </a:r>
            <a:b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får </a:t>
            </a:r>
            <a:r>
              <a:rPr lang="nb-NO" sz="2000" b="1" dirty="0">
                <a:solidFill>
                  <a:schemeClr val="accent6"/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  <a:t>helsehjelp 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i </a:t>
            </a: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Gigesa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, Etiopia</a:t>
            </a:r>
            <a:endParaRPr lang="en-GB" sz="2000" dirty="0">
              <a:solidFill>
                <a:schemeClr val="accent6"/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01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18152C39-5033-4977-9075-3DF30CD144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39F18BB-5DAE-BD4F-9F4E-29FADE866DFB}"/>
              </a:ext>
            </a:extLst>
          </p:cNvPr>
          <p:cNvSpPr txBox="1"/>
          <p:nvPr/>
        </p:nvSpPr>
        <p:spPr>
          <a:xfrm>
            <a:off x="8145489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9DD34B2F-778B-6646-9E29-4B556D36A996}"/>
              </a:ext>
            </a:extLst>
          </p:cNvPr>
          <p:cNvSpPr txBox="1">
            <a:spLocks/>
          </p:cNvSpPr>
          <p:nvPr/>
        </p:nvSpPr>
        <p:spPr>
          <a:xfrm>
            <a:off x="8146535" y="3416551"/>
            <a:ext cx="4050455" cy="25930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Suad Adam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Adam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har fått god hjelp av Kirkens Nødhjelp etter at hun fikk tvillingene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Marwa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og Marwan i flyktningleiren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Khamasadagai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i Darfur i Sudan. 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</a:endParaRPr>
          </a:p>
        </p:txBody>
      </p:sp>
      <p:pic>
        <p:nvPicPr>
          <p:cNvPr id="5" name="Picture Placeholder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357FA80-27B2-470F-831C-A06F5543C01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0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66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0293A8A1-3599-49A2-83A6-66D9576E0B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DFA0E3D-D816-4E44-8298-024BED170809}"/>
              </a:ext>
            </a:extLst>
          </p:cNvPr>
          <p:cNvSpPr txBox="1"/>
          <p:nvPr/>
        </p:nvSpPr>
        <p:spPr>
          <a:xfrm>
            <a:off x="-10510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256AE015-A962-B040-A05E-3FC5D301443E}"/>
              </a:ext>
            </a:extLst>
          </p:cNvPr>
          <p:cNvSpPr txBox="1">
            <a:spLocks/>
          </p:cNvSpPr>
          <p:nvPr/>
        </p:nvSpPr>
        <p:spPr>
          <a:xfrm>
            <a:off x="-21050" y="3438396"/>
            <a:ext cx="4050455" cy="246525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Moren til Mohamad får vaksiner, medisiner, mat, klær, bleier og hygieneartikler fra helsesenteret Kirkens Nødhjelp driver med sine partnere i Libanon.  </a:t>
            </a:r>
            <a:endParaRPr lang="en-GB" sz="2000" dirty="0">
              <a:solidFill>
                <a:schemeClr val="accent6"/>
              </a:solidFill>
              <a:latin typeface="DIN Next LT Pro" panose="020B0503020203050203" pitchFamily="34" charset="77"/>
            </a:endParaRPr>
          </a:p>
        </p:txBody>
      </p:sp>
      <p:pic>
        <p:nvPicPr>
          <p:cNvPr id="13" name="Picture Placeholder 12" descr="A person holding a baby&#10;&#10;Description automatically generated">
            <a:extLst>
              <a:ext uri="{FF2B5EF4-FFF2-40B4-BE49-F238E27FC236}">
                <a16:creationId xmlns:a16="http://schemas.microsoft.com/office/drawing/2014/main" id="{12D2D99A-3838-7479-2090-0C1D9C7B5C0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0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9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375A35-15ED-4E97-A3DA-15B7118E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GB">
                <a:latin typeface="DIN Next LT Pro Bold"/>
              </a:rPr>
              <a:t>Med din </a:t>
            </a:r>
            <a:r>
              <a:rPr lang="en-GB" err="1">
                <a:latin typeface="DIN Next LT Pro Bold"/>
              </a:rPr>
              <a:t>støtte</a:t>
            </a:r>
            <a:r>
              <a:rPr lang="en-GB">
                <a:latin typeface="DIN Next LT Pro Bold"/>
              </a:rPr>
              <a:t> </a:t>
            </a:r>
            <a:r>
              <a:rPr lang="en-GB" err="1">
                <a:latin typeface="DIN Next LT Pro Bold"/>
              </a:rPr>
              <a:t>kan</a:t>
            </a:r>
            <a:r>
              <a:rPr lang="en-GB">
                <a:latin typeface="DIN Next LT Pro Bold"/>
              </a:rPr>
              <a:t> vi </a:t>
            </a:r>
            <a:r>
              <a:rPr lang="en-GB" err="1">
                <a:latin typeface="DIN Next LT Pro Bold"/>
              </a:rPr>
              <a:t>hjelpe</a:t>
            </a:r>
            <a:r>
              <a:rPr lang="en-GB">
                <a:latin typeface="DIN Next LT Pro Bold"/>
              </a:rPr>
              <a:t> mange </a:t>
            </a:r>
            <a:r>
              <a:rPr lang="en-GB" err="1">
                <a:latin typeface="DIN Next LT Pro Bold"/>
              </a:rPr>
              <a:t>fler</a:t>
            </a:r>
            <a:r>
              <a:rPr lang="en-GB">
                <a:latin typeface="DIN Next LT Pro Bold"/>
              </a:rPr>
              <a:t>! 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DBC37-085B-9642-8851-AD4953246A6F}"/>
              </a:ext>
            </a:extLst>
          </p:cNvPr>
          <p:cNvSpPr txBox="1"/>
          <p:nvPr/>
        </p:nvSpPr>
        <p:spPr>
          <a:xfrm>
            <a:off x="4070772" y="4685916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815AA6-7DD5-4079-B867-1221EB22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Takk for at du støtter Kirkens Nødhjelp!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1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7525345-03D7-4FF4-887E-00BBE72827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6A6A-062F-4ADC-A39A-A38B90AAEA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9046" y="4071473"/>
            <a:ext cx="3442891" cy="2532528"/>
          </a:xfrm>
        </p:spPr>
        <p:txBody>
          <a:bodyPr/>
          <a:lstStyle/>
          <a:p>
            <a:r>
              <a:rPr lang="nb-NO" dirty="0" err="1"/>
              <a:t>Artem</a:t>
            </a:r>
            <a:r>
              <a:rPr lang="nb-NO" dirty="0"/>
              <a:t> (2), </a:t>
            </a:r>
            <a:r>
              <a:rPr lang="nb-NO" dirty="0" err="1"/>
              <a:t>Adriy</a:t>
            </a:r>
            <a:r>
              <a:rPr lang="nb-NO" dirty="0"/>
              <a:t> (1) og mamma </a:t>
            </a:r>
            <a:r>
              <a:rPr lang="nb-NO" dirty="0" err="1"/>
              <a:t>Alyona</a:t>
            </a:r>
            <a:r>
              <a:rPr lang="nb-NO" dirty="0"/>
              <a:t>, sammen med pappa og storebror </a:t>
            </a:r>
            <a:r>
              <a:rPr lang="nb-NO" dirty="0" err="1"/>
              <a:t>Sasha</a:t>
            </a:r>
            <a:r>
              <a:rPr lang="nb-NO" dirty="0"/>
              <a:t> (6), er trygge, har nok mat, drikke og varme på senteret «</a:t>
            </a:r>
            <a:r>
              <a:rPr lang="nb-NO" dirty="0" err="1"/>
              <a:t>Children</a:t>
            </a:r>
            <a:r>
              <a:rPr lang="nb-NO" dirty="0"/>
              <a:t> New </a:t>
            </a:r>
            <a:r>
              <a:rPr lang="nb-NO" dirty="0" err="1"/>
              <a:t>generation</a:t>
            </a:r>
            <a:r>
              <a:rPr lang="nb-NO" dirty="0"/>
              <a:t>» som Kirkens Nødhjelp støtter i Ukraina.</a:t>
            </a:r>
          </a:p>
          <a:p>
            <a:endParaRPr lang="nb-NO" sz="2400" dirty="0"/>
          </a:p>
          <a:p>
            <a:r>
              <a:rPr lang="nb-NO" sz="2400" dirty="0"/>
              <a:t>VIPPS til 2426</a:t>
            </a:r>
            <a:endParaRPr lang="en-GB" sz="2400" dirty="0"/>
          </a:p>
          <a:p>
            <a:endParaRPr lang="nb-NO" sz="2400" dirty="0"/>
          </a:p>
        </p:txBody>
      </p:sp>
      <p:pic>
        <p:nvPicPr>
          <p:cNvPr id="12" name="Picture Placeholder 11" descr="A person holding two babies&#10;&#10;Description automatically generated">
            <a:extLst>
              <a:ext uri="{FF2B5EF4-FFF2-40B4-BE49-F238E27FC236}">
                <a16:creationId xmlns:a16="http://schemas.microsoft.com/office/drawing/2014/main" id="{8818D5F9-2FFB-A90A-D482-F85EF50DBE3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0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A4F978AE-1ED1-46F7-8487-85A0386690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-15" r="369" b="-422"/>
          <a:stretch/>
        </p:blipFill>
        <p:spPr>
          <a:xfrm>
            <a:off x="975360" y="599440"/>
            <a:ext cx="2103120" cy="2265679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41D603-1F2A-4A4C-AAF9-257E9B0777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10511" y="3448971"/>
            <a:ext cx="4050455" cy="2543456"/>
          </a:xfrm>
        </p:spPr>
        <p:txBody>
          <a:bodyPr/>
          <a:lstStyle/>
          <a:p>
            <a:endParaRPr lang="nb-NO" sz="1800" dirty="0">
              <a:solidFill>
                <a:schemeClr val="accent6"/>
              </a:solidFill>
              <a:effectLst/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 err="1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Hermela</a:t>
            </a:r>
            <a:r>
              <a:rPr lang="nb-NO" sz="2000" dirty="0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 har flyktet fra krigen 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i </a:t>
            </a:r>
            <a:r>
              <a:rPr lang="nb-NO" sz="2000" dirty="0" err="1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Tigray</a:t>
            </a:r>
            <a:r>
              <a:rPr lang="nb-NO" sz="2000" dirty="0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 i Etiopia. Her ligger hun 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6"/>
                </a:solidFill>
                <a:effectLst/>
                <a:latin typeface="DIN Next LT Pro" panose="020B0503020203050203" pitchFamily="34" charset="77"/>
                <a:ea typeface="Calibri" panose="020F0502020204030204" pitchFamily="34" charset="0"/>
              </a:rPr>
              <a:t>i mammas fang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</a:rPr>
              <a:t>i flyktningleiren </a:t>
            </a: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</a:rPr>
              <a:t>Tuneybah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</a:rPr>
              <a:t> i Sudan.</a:t>
            </a:r>
            <a:r>
              <a:rPr lang="nb-NO" dirty="0">
                <a:solidFill>
                  <a:schemeClr val="accent6"/>
                </a:solidFill>
                <a:latin typeface="DIN Next LT Pro" panose="020B0503020203050203" pitchFamily="34" charset="77"/>
              </a:rPr>
              <a:t> </a:t>
            </a:r>
            <a:endParaRPr lang="en-GB" dirty="0">
              <a:solidFill>
                <a:schemeClr val="accent6"/>
              </a:solidFill>
              <a:latin typeface="DIN Next LT Pro" panose="020B050302020305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F2603-AEAF-4132-966A-F55975204ACA}"/>
              </a:ext>
            </a:extLst>
          </p:cNvPr>
          <p:cNvSpPr txBox="1"/>
          <p:nvPr/>
        </p:nvSpPr>
        <p:spPr>
          <a:xfrm>
            <a:off x="-10510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8C23CC44-0F78-4177-85C2-B6593386D1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10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32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DDB29572-364A-436D-B459-E5347C99B0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>
          <a:xfrm>
            <a:off x="9107488" y="847725"/>
            <a:ext cx="2111375" cy="1758950"/>
          </a:xfrm>
        </p:spPr>
      </p:pic>
      <p:pic>
        <p:nvPicPr>
          <p:cNvPr id="6" name="Plassholder for bilde 5" descr="Et bilde som inneholder person, holder, mann, mobil&#10;&#10;Automatisk generert beskrivelse">
            <a:extLst>
              <a:ext uri="{FF2B5EF4-FFF2-40B4-BE49-F238E27FC236}">
                <a16:creationId xmlns:a16="http://schemas.microsoft.com/office/drawing/2014/main" id="{2CCB8545-23B0-4902-95BF-F43B8BCDE56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/>
          <a:stretch/>
        </p:blipFill>
        <p:spPr>
          <a:xfrm>
            <a:off x="20" y="-18288"/>
            <a:ext cx="8163236" cy="6876288"/>
          </a:xfrm>
          <a:noFill/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CEF0291-FBC8-094F-8DF8-C6B4A6046DFD}"/>
              </a:ext>
            </a:extLst>
          </p:cNvPr>
          <p:cNvSpPr txBox="1"/>
          <p:nvPr/>
        </p:nvSpPr>
        <p:spPr>
          <a:xfrm>
            <a:off x="8124467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ED23D38-1385-CE40-A339-5722AC90531A}"/>
              </a:ext>
            </a:extLst>
          </p:cNvPr>
          <p:cNvSpPr txBox="1">
            <a:spLocks/>
          </p:cNvSpPr>
          <p:nvPr/>
        </p:nvSpPr>
        <p:spPr>
          <a:xfrm>
            <a:off x="8124466" y="3411972"/>
            <a:ext cx="4050455" cy="201136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Emmanuel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Chibinda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, 36 år</a:t>
            </a:r>
            <a:b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med datteren Therese,</a:t>
            </a:r>
            <a:b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  <a:t>Flyktningeleir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Louva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i Angola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61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37743592-B57A-414E-9160-28E6BD13B9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pic>
        <p:nvPicPr>
          <p:cNvPr id="8" name="Plassholder for bilde 7" descr="Et bilde som inneholder innendørs, person, liten, jente&#10;&#10;Automatisk generert beskrivelse">
            <a:extLst>
              <a:ext uri="{FF2B5EF4-FFF2-40B4-BE49-F238E27FC236}">
                <a16:creationId xmlns:a16="http://schemas.microsoft.com/office/drawing/2014/main" id="{ED7A0EC1-B0AB-40C5-8FBD-8EDB88632E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10381"/>
          <a:stretch>
            <a:fillRect/>
          </a:stretch>
        </p:blipFill>
        <p:spPr>
          <a:xfrm>
            <a:off x="0" y="0"/>
            <a:ext cx="8163256" cy="6876288"/>
          </a:xfr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51E256B-8C20-DE4C-B8E5-FB1382B8B3D3}"/>
              </a:ext>
            </a:extLst>
          </p:cNvPr>
          <p:cNvSpPr txBox="1"/>
          <p:nvPr/>
        </p:nvSpPr>
        <p:spPr>
          <a:xfrm>
            <a:off x="8134977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AF96C41B-C7E8-8A48-AEDE-770054B0238A}"/>
              </a:ext>
            </a:extLst>
          </p:cNvPr>
          <p:cNvSpPr txBox="1">
            <a:spLocks/>
          </p:cNvSpPr>
          <p:nvPr/>
        </p:nvSpPr>
        <p:spPr>
          <a:xfrm>
            <a:off x="8124466" y="3411972"/>
            <a:ext cx="4050455" cy="198565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Nore Hussein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Yosef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Revin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1 år,</a:t>
            </a:r>
            <a:b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</a:b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Jesidier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i Irak får </a:t>
            </a: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  <a:t>rent vann </a:t>
            </a:r>
            <a:b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</a:b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DIN Next LT Pro Bold" panose="020B0503020203050203" pitchFamily="34" charset="77"/>
                <a:ea typeface="Calibri" panose="020F0502020204030204" pitchFamily="34" charset="0"/>
              </a:rPr>
              <a:t>og traumebehandling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5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B84F0FA6-7AA7-4952-8E3F-67DBF133E8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6EAF441-4350-F64B-83AF-2474FE5C3CC1}"/>
              </a:ext>
            </a:extLst>
          </p:cNvPr>
          <p:cNvSpPr txBox="1"/>
          <p:nvPr/>
        </p:nvSpPr>
        <p:spPr>
          <a:xfrm>
            <a:off x="-10510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E0BC6422-AA24-1545-9DA0-E68ED05184B8}"/>
              </a:ext>
            </a:extLst>
          </p:cNvPr>
          <p:cNvSpPr txBox="1">
            <a:spLocks/>
          </p:cNvSpPr>
          <p:nvPr/>
        </p:nvSpPr>
        <p:spPr>
          <a:xfrm>
            <a:off x="-21050" y="3438397"/>
            <a:ext cx="4050455" cy="223443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6"/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 err="1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Praise</a:t>
            </a:r>
            <a:r>
              <a:rPr lang="nb-NO" sz="2000" dirty="0">
                <a:solidFill>
                  <a:schemeClr val="accent6"/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er en av dem som nå har tilgang til rent vann i Malawi. Hun går på førskolen vi driver og får sunne måltider hver eneste dag. </a:t>
            </a:r>
            <a:endParaRPr lang="en-GB" sz="2000" dirty="0">
              <a:solidFill>
                <a:schemeClr val="accent6"/>
              </a:solidFill>
              <a:latin typeface="DIN Next LT Pro" panose="020B0503020203050203" pitchFamily="34" charset="77"/>
            </a:endParaRPr>
          </a:p>
        </p:txBody>
      </p:sp>
      <p:pic>
        <p:nvPicPr>
          <p:cNvPr id="5" name="Picture Placeholder 4" descr="A picture containing person, outdoor, people, crowd&#10;&#10;Description automatically generated">
            <a:extLst>
              <a:ext uri="{FF2B5EF4-FFF2-40B4-BE49-F238E27FC236}">
                <a16:creationId xmlns:a16="http://schemas.microsoft.com/office/drawing/2014/main" id="{F776D37D-0D25-47CE-8ED5-1CBF2328A4F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10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1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8107D3D-CF9B-478C-91E1-2E3363A275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77579FDD-3BAF-5547-9E99-31641AE1BB6A}"/>
              </a:ext>
            </a:extLst>
          </p:cNvPr>
          <p:cNvSpPr txBox="1"/>
          <p:nvPr/>
        </p:nvSpPr>
        <p:spPr>
          <a:xfrm>
            <a:off x="8145488" y="6293999"/>
            <a:ext cx="4050455" cy="43088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VIPPS </a:t>
            </a:r>
            <a:r>
              <a:rPr lang="en-GB" sz="2200" b="1" dirty="0" err="1">
                <a:solidFill>
                  <a:schemeClr val="bg1"/>
                </a:solidFill>
              </a:rPr>
              <a:t>til</a:t>
            </a:r>
            <a:r>
              <a:rPr lang="en-GB" sz="2200" b="1" dirty="0">
                <a:solidFill>
                  <a:schemeClr val="bg1"/>
                </a:solidFill>
              </a:rPr>
              <a:t> 2426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4DAE6714-D114-5848-B7DC-2BD653BE3E65}"/>
              </a:ext>
            </a:extLst>
          </p:cNvPr>
          <p:cNvSpPr txBox="1">
            <a:spLocks/>
          </p:cNvSpPr>
          <p:nvPr/>
        </p:nvSpPr>
        <p:spPr>
          <a:xfrm>
            <a:off x="8124466" y="3411972"/>
            <a:ext cx="4050455" cy="259760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 Pro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endParaRPr lang="nb-NO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Åtte år gamle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Rokhaya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latin typeface="DIN Next LT Pro" panose="020B0503020203050203" pitchFamily="34" charset="77"/>
                <a:ea typeface="Calibri" panose="020F0502020204030204" pitchFamily="34" charset="0"/>
              </a:rPr>
              <a:t> ble båret i sikkerhet av søsteren sin da krigere på kameler angrep landsbyen hennes i Darfur i Sudan. Nå får hun hjelp av Kirkens Nødhjelp. 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DIN Next LT Pro" panose="020B0503020203050203" pitchFamily="34" charset="77"/>
            </a:endParaRPr>
          </a:p>
        </p:txBody>
      </p:sp>
      <p:pic>
        <p:nvPicPr>
          <p:cNvPr id="9" name="Picture Placeholder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4F9810D-DCA0-4AEE-A4F8-41C79329598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0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29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8A1C8-F61E-44B9-ACD0-967990E5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barn er født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9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E4449D9C-2E3D-48F8-B353-096A4FD639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460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9C7E9-28D9-4A12-B0A5-23952F741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274" y="4251041"/>
            <a:ext cx="3326765" cy="1758537"/>
          </a:xfrm>
        </p:spPr>
        <p:txBody>
          <a:bodyPr/>
          <a:lstStyle/>
          <a:p>
            <a:r>
              <a:rPr lang="nb-NO" dirty="0">
                <a:latin typeface="DIN Next LT Pro" panose="020B0503020203050203" pitchFamily="34" charset="0"/>
              </a:rPr>
              <a:t>Trebarnsmoren Ghadir Alagoz, 28 år, med lille Joud på 7 mnd.</a:t>
            </a:r>
            <a:br>
              <a:rPr lang="nb-NO" dirty="0">
                <a:latin typeface="DIN Next LT Pro" panose="020B0503020203050203" pitchFamily="34" charset="0"/>
              </a:rPr>
            </a:br>
            <a:br>
              <a:rPr lang="nb-NO" dirty="0">
                <a:latin typeface="DIN Next LT Pro" panose="020B0503020203050203" pitchFamily="34" charset="0"/>
              </a:rPr>
            </a:br>
            <a:r>
              <a:rPr lang="nb-NO" dirty="0">
                <a:latin typeface="DIN Next LT Pro" panose="020B0503020203050203" pitchFamily="34" charset="0"/>
              </a:rPr>
              <a:t>Mottar psykososial støtte på Kirkens Nødhjelps aktivitets- og læringgsenter i Latakia, Syria.</a:t>
            </a:r>
          </a:p>
          <a:p>
            <a:endParaRPr lang="nb-NO" dirty="0"/>
          </a:p>
          <a:p>
            <a:r>
              <a:rPr lang="nb-NO" sz="2400" b="1" dirty="0"/>
              <a:t>VIPPS til 2426</a:t>
            </a:r>
            <a:endParaRPr lang="en-GB" sz="2400" b="1" dirty="0"/>
          </a:p>
        </p:txBody>
      </p:sp>
      <p:pic>
        <p:nvPicPr>
          <p:cNvPr id="8" name="Picture Placeholder 7" descr="A child holding a baby&#10;&#10;Description automatically generated with low confidence">
            <a:extLst>
              <a:ext uri="{FF2B5EF4-FFF2-40B4-BE49-F238E27FC236}">
                <a16:creationId xmlns:a16="http://schemas.microsoft.com/office/drawing/2014/main" id="{7B4F0B54-382E-4908-983A-5E179FF3561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10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12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NCA color">
      <a:dk1>
        <a:sysClr val="windowText" lastClr="000000"/>
      </a:dk1>
      <a:lt1>
        <a:srgbClr val="FFFFFF"/>
      </a:lt1>
      <a:dk2>
        <a:srgbClr val="5A0058"/>
      </a:dk2>
      <a:lt2>
        <a:srgbClr val="2CBDB9"/>
      </a:lt2>
      <a:accent1>
        <a:srgbClr val="5A0058"/>
      </a:accent1>
      <a:accent2>
        <a:srgbClr val="2CBDB9"/>
      </a:accent2>
      <a:accent3>
        <a:srgbClr val="F8D8A6"/>
      </a:accent3>
      <a:accent4>
        <a:srgbClr val="7DCDCB"/>
      </a:accent4>
      <a:accent5>
        <a:srgbClr val="C6E7E6"/>
      </a:accent5>
      <a:accent6>
        <a:srgbClr val="FBEDD7"/>
      </a:accent6>
      <a:hlink>
        <a:srgbClr val="D8D9D9"/>
      </a:hlink>
      <a:folHlink>
        <a:srgbClr val="E0E0DF"/>
      </a:folHlink>
    </a:clrScheme>
    <a:fontScheme name="Custom Verdana">
      <a:majorFont>
        <a:latin typeface="Calibri Ligh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 PPT template 2019 V2 NO" id="{EE726AFA-D0D4-45AE-8C76-4CF9D3ADE4BB}" vid="{3EBA2CF2-4984-48D6-8FE1-32D35D56A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66758F956E774DB88B38FFFDED7BBE" ma:contentTypeVersion="13" ma:contentTypeDescription="Create a new document." ma:contentTypeScope="" ma:versionID="564cc3a0f374f471be62a5ecaec13aed">
  <xsd:schema xmlns:xsd="http://www.w3.org/2001/XMLSchema" xmlns:xs="http://www.w3.org/2001/XMLSchema" xmlns:p="http://schemas.microsoft.com/office/2006/metadata/properties" xmlns:ns3="02cb2925-f507-49c2-86a4-ab1a5b9c96c3" xmlns:ns4="af59eaf7-bafa-4442-878c-fb8eddfa00e0" targetNamespace="http://schemas.microsoft.com/office/2006/metadata/properties" ma:root="true" ma:fieldsID="82056a4520774a709268415980e5d456" ns3:_="" ns4:_="">
    <xsd:import namespace="02cb2925-f507-49c2-86a4-ab1a5b9c96c3"/>
    <xsd:import namespace="af59eaf7-bafa-4442-878c-fb8eddfa00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b2925-f507-49c2-86a4-ab1a5b9c9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9eaf7-bafa-4442-878c-fb8eddfa00e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D581AA-C904-444E-B1EC-702E676905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cb2925-f507-49c2-86a4-ab1a5b9c96c3"/>
    <ds:schemaRef ds:uri="af59eaf7-bafa-4442-878c-fb8eddfa00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7E4DF2-CE66-4F45-99B2-6040475A257A}">
  <ds:schemaRefs>
    <ds:schemaRef ds:uri="http://purl.org/dc/terms/"/>
    <ds:schemaRef ds:uri="http://schemas.openxmlformats.org/package/2006/metadata/core-properties"/>
    <ds:schemaRef ds:uri="af59eaf7-bafa-4442-878c-fb8eddfa00e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2cb2925-f507-49c2-86a4-ab1a5b9c96c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90203E-E7DB-432C-85A3-69B6A8AC3F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22131</TotalTime>
  <Words>363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DIN Next LT Pro</vt:lpstr>
      <vt:lpstr>DIN Next LT Pro Bold</vt:lpstr>
      <vt:lpstr>DIN Next LT Pro Light</vt:lpstr>
      <vt:lpstr>DIN Next LT Pro Medium</vt:lpstr>
      <vt:lpstr>Verdana</vt:lpstr>
      <vt:lpstr>Verdana Pro</vt:lpstr>
      <vt:lpstr>Office Theme</vt:lpstr>
      <vt:lpstr>Mennesker som har fått hjelp    av Kirkens Nødhjelp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 barn er født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 din støtte kan vi hjelpe mange fler! </vt:lpstr>
      <vt:lpstr>Takk for at du støtter Kirkens Nødhjelp!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Mennesker som har fått hjelp gjennom  Kirkens Nødhjelp</dc:title>
  <dc:creator>Kjersti Kvammen</dc:creator>
  <cp:lastModifiedBy>Sara Victoria Røyland</cp:lastModifiedBy>
  <cp:revision>35</cp:revision>
  <dcterms:created xsi:type="dcterms:W3CDTF">2020-10-20T12:16:55Z</dcterms:created>
  <dcterms:modified xsi:type="dcterms:W3CDTF">2023-12-04T14:18:21Z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0x010100B566758F956E774DB88B38FFFDED7BBE</vt:lpwstr>
  </property>
</Properties>
</file>