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61" r:id="rId5"/>
    <p:sldId id="262" r:id="rId6"/>
    <p:sldId id="263" r:id="rId7"/>
    <p:sldId id="264" r:id="rId8"/>
    <p:sldId id="265" r:id="rId9"/>
    <p:sldId id="266" r:id="rId10"/>
    <p:sldId id="281" r:id="rId11"/>
    <p:sldId id="282" r:id="rId12"/>
    <p:sldId id="275" r:id="rId13"/>
    <p:sldId id="270" r:id="rId14"/>
    <p:sldId id="271" r:id="rId15"/>
    <p:sldId id="274" r:id="rId16"/>
    <p:sldId id="272" r:id="rId17"/>
    <p:sldId id="273" r:id="rId18"/>
    <p:sldId id="276"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jersti Kvammen" initials="KK" lastIdx="11" clrIdx="0">
    <p:extLst>
      <p:ext uri="{19B8F6BF-5375-455C-9EA6-DF929625EA0E}">
        <p15:presenceInfo xmlns:p15="http://schemas.microsoft.com/office/powerpoint/2012/main" userId="S::Kjersti.Kvammen@nca.no::7d3c36db-baef-48e5-af3b-1a859d8d08ea" providerId="AD"/>
      </p:ext>
    </p:extLst>
  </p:cmAuthor>
  <p:cmAuthor id="2" name="Kari Winger Oftebro" initials="KO" lastIdx="4" clrIdx="1">
    <p:extLst>
      <p:ext uri="{19B8F6BF-5375-455C-9EA6-DF929625EA0E}">
        <p15:presenceInfo xmlns:p15="http://schemas.microsoft.com/office/powerpoint/2012/main" userId="S::kari.winger.oftebro@nca.no::4d7e8b3e-9fda-48b5-b5b3-a7ba11a8e8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0058"/>
    <a:srgbClr val="2CBDB9"/>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D2978-8272-4CA7-BA0D-32DED27BB316}" v="24" dt="2019-10-29T19:01:53.139"/>
    <p1510:client id="{430B49A6-130B-49B5-9C4E-E607E9AA2A6C}" v="2" dt="2020-10-12T11:52:22.912"/>
    <p1510:client id="{9DA315F5-AFEF-4813-BF06-2B8ADCD12541}" v="15" dt="2020-10-12T08:59:56.125"/>
    <p1510:client id="{A0106F13-3992-4CBC-B567-E229107E6104}" v="13" dt="2020-10-06T08:31:18.423"/>
    <p1510:client id="{E393EA57-DF86-4225-B0F5-88F5FD57C948}" v="4" dt="2020-10-12T13:59:42.088"/>
    <p1510:client id="{E7DD0F67-1D6D-4B0D-BB69-E0319E7FBB18}" v="3" dt="2020-10-06T08:51:04.960"/>
    <p1510:client id="{EA34BAEB-1E57-4564-9DDC-057B75DFD83B}" v="279" dt="2019-10-30T10:53:58.566"/>
    <p1510:client id="{EDBA9E89-E498-493B-BAF3-B12DCAFA3C70}" v="4" dt="2020-10-12T07:38:43.035"/>
    <p1510:client id="{F0A03F93-DAC7-423F-9336-5E78CAEDDD62}" v="77" dt="2020-10-07T11:45:06.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notesViewPr>
    <p:cSldViewPr snapToGrid="0">
      <p:cViewPr varScale="1">
        <p:scale>
          <a:sx n="84" d="100"/>
          <a:sy n="84" d="100"/>
        </p:scale>
        <p:origin x="235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4950B-9E21-4EE8-AA84-1B7E5EB990C4}" type="datetimeFigureOut">
              <a:rPr lang="en-GB" smtClean="0"/>
              <a:t>13/10/2020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D274B-22E4-4C30-9130-575EFE86D365}" type="slidenum">
              <a:rPr lang="en-GB" smtClean="0"/>
              <a:t>‹#›</a:t>
            </a:fld>
            <a:endParaRPr lang="en-GB"/>
          </a:p>
        </p:txBody>
      </p:sp>
    </p:spTree>
    <p:extLst>
      <p:ext uri="{BB962C8B-B14F-4D97-AF65-F5344CB8AC3E}">
        <p14:creationId xmlns:p14="http://schemas.microsoft.com/office/powerpoint/2010/main" val="2022873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lara-diedrich.blogspot.no/2012/12/gldelig-1-sndag-i-advent.html"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arfolds.dk/stjernestrimler/hvordan-fletter-man-julestjerner/"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EA0tJCaLAc8"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youtube.com/watch?v=GwFPnPfm57g" TargetMode="External"/><Relationship Id="rId5" Type="http://schemas.openxmlformats.org/officeDocument/2006/relationships/hyperlink" Target="https://open.spotify.com/user/solseng/playlist/5nw4nbk8YaUWti4BXn7epy" TargetMode="External"/><Relationship Id="rId4" Type="http://schemas.openxmlformats.org/officeDocument/2006/relationships/hyperlink" Target="https://www.kirkensnodhjelp.no/om-oss/for-kirkene/advent-og-jul/tenn-ly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kirkensnodhjelp.no/om-oss/for-kirkene/ressursbank/for-barn/lag-mat-fra-hele-verden/"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tarfolds.dk/stjernestrimler/hvordan-fletter-man-julestjerner/" TargetMode="External"/><Relationship Id="rId4" Type="http://schemas.openxmlformats.org/officeDocument/2006/relationships/hyperlink" Target="http://clara-diedrich.blogspot.no/2012/12/gldelig-1-sndag-i-advent.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o.wikipedia.org/wiki/Evangeliet_etter_Matteu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irkensnodhjelp.no/nyheter/kirkens-nodhjelps-blogg/2020/handvask-med-glitt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3388" y="4400550"/>
            <a:ext cx="6323682" cy="3600450"/>
          </a:xfrm>
        </p:spPr>
        <p:txBody>
          <a:bodyPr/>
          <a:lstStyle/>
          <a:p>
            <a:pPr>
              <a:defRPr/>
            </a:pPr>
            <a:r>
              <a:rPr lang="nb-NO" sz="800" dirty="0"/>
              <a:t>Lys våken for verden</a:t>
            </a:r>
            <a:br>
              <a:rPr lang="nb-NO" sz="800" dirty="0">
                <a:cs typeface="+mn-lt"/>
              </a:rPr>
            </a:br>
            <a:r>
              <a:rPr lang="nb-NO" sz="800" dirty="0"/>
              <a:t>Her er et forslag til hvordan du kan sette fokus på å være Lys våken for verden, få frem det internasjonale diakonale aspektet og for å lage en god ramme rundt aktiviteten lage flagglenke. Det kan også brukes i søndagsskolesammenheng, og i andre aktiviteter i menigheten. Til denne aktiviteten er også utdeling av fastebøsse lagt inn.</a:t>
            </a:r>
          </a:p>
          <a:p>
            <a:pPr>
              <a:defRPr/>
            </a:pPr>
            <a:endParaRPr lang="nb-NO" sz="800" i="1" dirty="0"/>
          </a:p>
          <a:p>
            <a:pPr>
              <a:defRPr/>
            </a:pPr>
            <a:r>
              <a:rPr lang="nb-NO" sz="800" i="1" dirty="0"/>
              <a:t>Tid:</a:t>
            </a:r>
            <a:r>
              <a:rPr lang="nb-NO" sz="800" dirty="0"/>
              <a:t> 30 minutter – 2 timer, avhengig av hvordan du tilpasser det.  </a:t>
            </a:r>
          </a:p>
          <a:p>
            <a:pPr>
              <a:defRPr/>
            </a:pPr>
            <a:endParaRPr lang="nb-NO" sz="800" dirty="0"/>
          </a:p>
          <a:p>
            <a:pPr>
              <a:defRPr/>
            </a:pPr>
            <a:r>
              <a:rPr lang="nb-NO" sz="800" dirty="0"/>
              <a:t>Til aktivitetene trenger du: </a:t>
            </a:r>
            <a:endParaRPr lang="nb-NO" sz="800" dirty="0">
              <a:cs typeface="Calibri"/>
            </a:endParaRPr>
          </a:p>
          <a:p>
            <a:pPr>
              <a:defRPr/>
            </a:pPr>
            <a:r>
              <a:rPr lang="nb-NO" sz="800" dirty="0"/>
              <a:t>PP-presentasjonen</a:t>
            </a:r>
          </a:p>
          <a:p>
            <a:pPr>
              <a:defRPr/>
            </a:pPr>
            <a:r>
              <a:rPr lang="nb-NO" sz="800" dirty="0"/>
              <a:t>Lilla pappbøsse til utdeling (slide 9) ( Kanskje menigheten har disse liggende fra tidligere, ellers kan de bestilles gratis fra Kirkens Nødhjelp giverservice. </a:t>
            </a:r>
            <a:r>
              <a:rPr lang="nb-NO" sz="800" dirty="0" err="1"/>
              <a:t>Koronavri</a:t>
            </a:r>
            <a:r>
              <a:rPr lang="nb-NO" sz="800" dirty="0"/>
              <a:t>: I stedet for kontanter i bøssa, kan en lage en liste over "donasjoner" og oppbevare den i pappbøssa. </a:t>
            </a:r>
            <a:endParaRPr lang="nb-NO" sz="800" dirty="0">
              <a:cs typeface="Calibri"/>
            </a:endParaRPr>
          </a:p>
          <a:p>
            <a:pPr>
              <a:defRPr/>
            </a:pPr>
            <a:r>
              <a:rPr lang="nb-NO" sz="800" dirty="0"/>
              <a:t>Materiell til å lage flagglenke (slide 10): </a:t>
            </a:r>
            <a:endParaRPr lang="nb-NO" sz="800" dirty="0">
              <a:cs typeface="Calibri"/>
            </a:endParaRPr>
          </a:p>
          <a:p>
            <a:pPr marL="171450" indent="-171450">
              <a:buFontTx/>
              <a:buChar char="-"/>
              <a:defRPr/>
            </a:pPr>
            <a:r>
              <a:rPr lang="nb-NO" sz="800" dirty="0"/>
              <a:t>Skrive ut flaggark- mulig å kjøpe ark med ferdig lim på baksiden</a:t>
            </a:r>
          </a:p>
          <a:p>
            <a:pPr marL="171450" indent="-171450">
              <a:buFontTx/>
              <a:buChar char="-"/>
              <a:defRPr/>
            </a:pPr>
            <a:r>
              <a:rPr lang="nb-NO" sz="800" dirty="0" err="1"/>
              <a:t>Limstifter</a:t>
            </a:r>
            <a:endParaRPr lang="nb-NO" sz="800" dirty="0"/>
          </a:p>
          <a:p>
            <a:pPr marL="171450" indent="-171450">
              <a:buFontTx/>
              <a:buChar char="-"/>
              <a:defRPr/>
            </a:pPr>
            <a:r>
              <a:rPr lang="nb-NO" sz="800" dirty="0"/>
              <a:t>Sakser</a:t>
            </a:r>
          </a:p>
          <a:p>
            <a:pPr marL="171450" indent="-171450">
              <a:buFontTx/>
              <a:buChar char="-"/>
              <a:defRPr/>
            </a:pPr>
            <a:r>
              <a:rPr lang="nb-NO" sz="800" dirty="0"/>
              <a:t>Solid tråd</a:t>
            </a:r>
          </a:p>
          <a:p>
            <a:pPr marL="171450" indent="-171450">
              <a:buFontTx/>
              <a:buChar char="-"/>
              <a:defRPr/>
            </a:pPr>
            <a:r>
              <a:rPr lang="nb-NO" sz="800" dirty="0"/>
              <a:t>Hvis en vil ha inn ekstra miljøvennlig vri, kan en bruke gamle lyse/ hvite stoffer, skrive ut flaggbildene på spesielle ark som kan strykes på </a:t>
            </a:r>
            <a:r>
              <a:rPr lang="nb-NO" sz="800" dirty="0" err="1"/>
              <a:t>tøyet</a:t>
            </a:r>
            <a:r>
              <a:rPr lang="nb-NO" sz="800" dirty="0"/>
              <a:t>, og etterpå klippe ut og lage flagglenker som over. Det fungerer helt fint med ubleket lerret også! </a:t>
            </a:r>
          </a:p>
          <a:p>
            <a:pPr>
              <a:defRPr/>
            </a:pPr>
            <a:endParaRPr lang="nb-NO" sz="800" dirty="0"/>
          </a:p>
          <a:p>
            <a:pPr>
              <a:defRPr/>
            </a:pPr>
            <a:endParaRPr lang="nb-NO" sz="800" dirty="0"/>
          </a:p>
          <a:p>
            <a:pPr>
              <a:defRPr/>
            </a:pPr>
            <a:r>
              <a:rPr lang="nb-NO" sz="800" dirty="0"/>
              <a:t> </a:t>
            </a:r>
          </a:p>
          <a:p>
            <a:pPr>
              <a:defRPr/>
            </a:pPr>
            <a:r>
              <a:rPr lang="nb-NO" sz="800" i="1" dirty="0"/>
              <a:t>Tips:</a:t>
            </a:r>
            <a:r>
              <a:rPr lang="nb-NO" sz="800" dirty="0"/>
              <a:t> Legge ved en lapp/invitasjon til barna og familiene deres med informasjon om julegudstjenesten når du deler ut den lilla pappbøssa. Da kan de ha med seg den lilla pappbøssen tilbake til kirken, og gi den sammen med dagens offergave til Kirkens Nødhjelp, eller som en separat innsamling. </a:t>
            </a:r>
            <a:endParaRPr lang="nb-NO" sz="800" dirty="0">
              <a:cs typeface="Calibri"/>
            </a:endParaRPr>
          </a:p>
          <a:p>
            <a:pPr>
              <a:lnSpc>
                <a:spcPct val="107000"/>
              </a:lnSpc>
              <a:spcAft>
                <a:spcPts val="800"/>
              </a:spcAft>
              <a:defRPr/>
            </a:pPr>
            <a:endParaRPr lang="nb-NO" sz="800" dirty="0"/>
          </a:p>
          <a:p>
            <a:pPr>
              <a:lnSpc>
                <a:spcPct val="107000"/>
              </a:lnSpc>
              <a:spcAft>
                <a:spcPts val="800"/>
              </a:spcAft>
              <a:defRPr/>
            </a:pPr>
            <a:r>
              <a:rPr lang="nb-NO" sz="800" b="1" dirty="0"/>
              <a:t>Forslag til andre aktiviteter d</a:t>
            </a:r>
            <a:r>
              <a:rPr lang="nb-NO" sz="800" b="1" i="1" dirty="0">
                <a:solidFill>
                  <a:srgbClr val="000000"/>
                </a:solidFill>
                <a:ea typeface="Times New Roman" panose="02020603050405020304" pitchFamily="18" charset="0"/>
                <a:cs typeface="Times New Roman" panose="02020603050405020304" pitchFamily="18" charset="0"/>
              </a:rPr>
              <a:t>u kan la deg inspirere av: </a:t>
            </a:r>
            <a:endParaRPr lang="nb-NO" sz="800" b="1" dirty="0">
              <a:ea typeface="Calibri" panose="020F0502020204030204" pitchFamily="34" charset="0"/>
              <a:cs typeface="Times New Roman" panose="02020603050405020304" pitchFamily="18" charset="0"/>
            </a:endParaRPr>
          </a:p>
          <a:p>
            <a:pPr marL="342900" indent="-342900">
              <a:lnSpc>
                <a:spcPct val="115000"/>
              </a:lnSpc>
              <a:spcAft>
                <a:spcPts val="0"/>
              </a:spcAft>
              <a:buFont typeface="Symbol" panose="05050102010706020507" pitchFamily="18" charset="2"/>
              <a:buChar char=""/>
              <a:defRPr/>
            </a:pPr>
            <a:r>
              <a:rPr lang="nb-NO" sz="800" b="1" dirty="0">
                <a:ea typeface="Times New Roman" panose="02020603050405020304" pitchFamily="18" charset="0"/>
                <a:cs typeface="Times New Roman" panose="02020603050405020304" pitchFamily="18" charset="0"/>
              </a:rPr>
              <a:t>Se en film: </a:t>
            </a:r>
            <a:r>
              <a:rPr lang="nb-NO" sz="800" dirty="0" err="1">
                <a:ea typeface="Times New Roman" panose="02020603050405020304" pitchFamily="18" charset="0"/>
                <a:cs typeface="Times New Roman" panose="02020603050405020304" pitchFamily="18" charset="0"/>
              </a:rPr>
              <a:t>F.eks</a:t>
            </a:r>
            <a:r>
              <a:rPr lang="nb-NO" sz="800" dirty="0">
                <a:ea typeface="Times New Roman" panose="02020603050405020304" pitchFamily="18" charset="0"/>
                <a:cs typeface="Times New Roman" panose="02020603050405020304" pitchFamily="18" charset="0"/>
              </a:rPr>
              <a:t> en film om Den gamle skomakeren av Tolstoj. Tema: Jesu ord om at det du gjør mot en av mine minste, gjør du mot meg.</a:t>
            </a:r>
            <a:endParaRPr lang="nb-NO" sz="800" dirty="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defRPr/>
            </a:pPr>
            <a:r>
              <a:rPr lang="nb-NO" sz="800" b="1" dirty="0">
                <a:ea typeface="Times New Roman" panose="02020603050405020304" pitchFamily="18" charset="0"/>
                <a:cs typeface="Calibri"/>
              </a:rPr>
              <a:t>Lag «</a:t>
            </a:r>
            <a:r>
              <a:rPr lang="nb-NO" sz="800" b="1" dirty="0" err="1">
                <a:ea typeface="Times New Roman" panose="02020603050405020304" pitchFamily="18" charset="0"/>
                <a:cs typeface="Calibri"/>
              </a:rPr>
              <a:t>verdensmat</a:t>
            </a:r>
            <a:r>
              <a:rPr lang="nb-NO" sz="800" b="1" dirty="0">
                <a:ea typeface="Times New Roman" panose="02020603050405020304" pitchFamily="18" charset="0"/>
                <a:cs typeface="Calibri"/>
              </a:rPr>
              <a:t>» til Lys Våken: </a:t>
            </a:r>
            <a:r>
              <a:rPr lang="nb-NO" sz="800" dirty="0">
                <a:ea typeface="Times New Roman" panose="02020603050405020304" pitchFamily="18" charset="0"/>
                <a:cs typeface="Calibri"/>
              </a:rPr>
              <a:t>Her finner du oppskrifter fra Afrika: </a:t>
            </a:r>
            <a:r>
              <a:rPr lang="nb-NO" sz="800" dirty="0"/>
              <a:t>  </a:t>
            </a:r>
            <a:r>
              <a:rPr lang="nb-NO" dirty="0"/>
              <a:t>https://www.matprat.no/oppskrifter/#1//////afrika/////new/</a:t>
            </a:r>
            <a:r>
              <a:rPr lang="nb-NO" dirty="0">
                <a:ea typeface="Times New Roman" panose="02020603050405020304" pitchFamily="18" charset="0"/>
                <a:cs typeface="Calibri"/>
              </a:rPr>
              <a:t> </a:t>
            </a:r>
            <a:r>
              <a:rPr lang="nb-NO" sz="800" b="1" dirty="0">
                <a:ea typeface="Times New Roman" panose="02020603050405020304" pitchFamily="18" charset="0"/>
                <a:cs typeface="Calibri"/>
              </a:rPr>
              <a:t> </a:t>
            </a:r>
            <a:endParaRPr lang="nb-NO" sz="800" dirty="0">
              <a:ea typeface="Times New Roman" panose="02020603050405020304" pitchFamily="18" charset="0"/>
              <a:cs typeface="Calibri"/>
            </a:endParaRPr>
          </a:p>
          <a:p>
            <a:pPr>
              <a:lnSpc>
                <a:spcPct val="114999"/>
              </a:lnSpc>
              <a:defRPr/>
            </a:pPr>
            <a:r>
              <a:rPr lang="nb-NO" sz="800" dirty="0">
                <a:ea typeface="Times New Roman" panose="02020603050405020304" pitchFamily="18" charset="0"/>
                <a:cs typeface="Calibri"/>
              </a:rPr>
              <a:t>Her finner du </a:t>
            </a:r>
            <a:r>
              <a:rPr lang="nb-NO" sz="800" dirty="0" err="1">
                <a:ea typeface="Times New Roman" panose="02020603050405020304" pitchFamily="18" charset="0"/>
                <a:cs typeface="Calibri"/>
              </a:rPr>
              <a:t>vegetarretter:</a:t>
            </a:r>
            <a:r>
              <a:rPr lang="nb-NO" dirty="0" err="1"/>
              <a:t>https</a:t>
            </a:r>
            <a:r>
              <a:rPr lang="nb-NO" dirty="0"/>
              <a:t>://www.matprat.no/oppskrifter/#1//////////vegetar/relevance/</a:t>
            </a:r>
            <a:endParaRPr lang="nb-NO" dirty="0">
              <a:cs typeface="Calibri"/>
            </a:endParaRPr>
          </a:p>
          <a:p>
            <a:pPr marL="342900" indent="-342900">
              <a:lnSpc>
                <a:spcPct val="115000"/>
              </a:lnSpc>
              <a:spcAft>
                <a:spcPts val="0"/>
              </a:spcAft>
              <a:buFont typeface="Symbol" panose="05050102010706020507" pitchFamily="18" charset="2"/>
              <a:buChar char=""/>
              <a:defRPr/>
            </a:pPr>
            <a:r>
              <a:rPr lang="nb-NO" sz="800" b="1" dirty="0">
                <a:ea typeface="Times New Roman" panose="02020603050405020304" pitchFamily="18" charset="0"/>
                <a:cs typeface="Calibri"/>
              </a:rPr>
              <a:t>Lag stjerner</a:t>
            </a:r>
            <a:r>
              <a:rPr lang="nb-NO" sz="800" dirty="0">
                <a:ea typeface="Times New Roman" panose="02020603050405020304" pitchFamily="18" charset="0"/>
                <a:cs typeface="Calibri"/>
              </a:rPr>
              <a:t> som kan henges opp i kirken i adventstiden. Stjernene kan minne oss om stjernen som viste veg til Jesus og at vi kan være «stjerner» som er med å lyse opp livet for andre mennesker. Forslag til oppskrift: </a:t>
            </a:r>
            <a:r>
              <a:rPr lang="nb-NO" sz="800" dirty="0">
                <a:solidFill>
                  <a:srgbClr val="4A6DA7"/>
                </a:solidFill>
                <a:ea typeface="Times New Roman" panose="02020603050405020304" pitchFamily="18" charset="0"/>
                <a:cs typeface="Calibri"/>
                <a:hlinkClick r:id="rId3"/>
              </a:rPr>
              <a:t>http://clara-diedrich.blogspot.no/2012/12/gldelig-1-sndag-i-advent.html</a:t>
            </a:r>
            <a:r>
              <a:rPr lang="nb-NO" sz="800" dirty="0">
                <a:ea typeface="Times New Roman" panose="02020603050405020304" pitchFamily="18" charset="0"/>
                <a:cs typeface="Calibri"/>
              </a:rPr>
              <a:t> og </a:t>
            </a:r>
            <a:r>
              <a:rPr lang="nb-NO" sz="800" b="1" dirty="0">
                <a:solidFill>
                  <a:srgbClr val="4A6DA7"/>
                </a:solidFill>
                <a:ea typeface="Times New Roman" panose="02020603050405020304" pitchFamily="18" charset="0"/>
                <a:cs typeface="Calibri"/>
                <a:hlinkClick r:id="rId4"/>
              </a:rPr>
              <a:t>http://starfolds.dk/stjernestrimler/hvordan-fletter-man-julestjerner/</a:t>
            </a:r>
            <a:endParaRPr lang="nb-NO" sz="800" b="1" dirty="0">
              <a:ea typeface="Calibri" panose="020F0502020204030204" pitchFamily="34" charset="0"/>
              <a:cs typeface="Calibri"/>
            </a:endParaRPr>
          </a:p>
          <a:p>
            <a:pPr marL="342900" indent="-342900">
              <a:lnSpc>
                <a:spcPct val="115000"/>
              </a:lnSpc>
              <a:spcAft>
                <a:spcPts val="0"/>
              </a:spcAft>
              <a:buFont typeface="Arial" panose="020B0604020202020204" pitchFamily="34" charset="0"/>
              <a:buChar char="•"/>
              <a:tabLst>
                <a:tab pos="457200" algn="l"/>
              </a:tabLst>
              <a:defRPr/>
            </a:pPr>
            <a:r>
              <a:rPr lang="nb-NO" sz="800" b="1" dirty="0">
                <a:ea typeface="Times New Roman" panose="02020603050405020304" pitchFamily="18" charset="0"/>
                <a:cs typeface="Times New Roman" panose="02020603050405020304" pitchFamily="18" charset="0"/>
              </a:rPr>
              <a:t>Rettferdighetslek:</a:t>
            </a:r>
            <a:r>
              <a:rPr lang="nb-NO" sz="800" dirty="0">
                <a:ea typeface="Times New Roman" panose="02020603050405020304" pitchFamily="18" charset="0"/>
                <a:cs typeface="Times New Roman" panose="02020603050405020304" pitchFamily="18" charset="0"/>
              </a:rPr>
              <a:t> Barna kan være i grupper på 5-6 og skulle dele noe spiselig (godteri, frukt, kjeks, grønnsaker) som ikke lar seg dele likt i gruppa. Si til dem at de skal dele rettferdig. Hvordan løser de det? Samtale om det etterpå. Hvordan delte de, ble alle fornøyde, ble det rettferdig? Hvorfor/hvorfor ikke? Trekke parallellen ut til rettferdighet i verden.</a:t>
            </a:r>
            <a:endParaRPr lang="nb-NO" sz="800" dirty="0">
              <a:ea typeface="Calibri" panose="020F0502020204030204" pitchFamily="34" charset="0"/>
              <a:cs typeface="Times New Roman" panose="02020603050405020304" pitchFamily="18" charset="0"/>
            </a:endParaRPr>
          </a:p>
          <a:p>
            <a:endParaRPr lang="en-GB" sz="800" dirty="0"/>
          </a:p>
        </p:txBody>
      </p:sp>
      <p:sp>
        <p:nvSpPr>
          <p:cNvPr id="4" name="Slide Number Placeholder 3"/>
          <p:cNvSpPr>
            <a:spLocks noGrp="1"/>
          </p:cNvSpPr>
          <p:nvPr>
            <p:ph type="sldNum" sz="quarter" idx="5"/>
          </p:nvPr>
        </p:nvSpPr>
        <p:spPr/>
        <p:txBody>
          <a:bodyPr/>
          <a:lstStyle/>
          <a:p>
            <a:fld id="{B16D274B-22E4-4C30-9130-575EFE86D365}" type="slidenum">
              <a:rPr lang="en-GB" smtClean="0"/>
              <a:t>1</a:t>
            </a:fld>
            <a:endParaRPr lang="en-GB"/>
          </a:p>
        </p:txBody>
      </p:sp>
    </p:spTree>
    <p:extLst>
      <p:ext uri="{BB962C8B-B14F-4D97-AF65-F5344CB8AC3E}">
        <p14:creationId xmlns:p14="http://schemas.microsoft.com/office/powerpoint/2010/main" val="317531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sz="1050" dirty="0"/>
              <a:t>Aktivitet- lage flagglenke </a:t>
            </a:r>
            <a:endParaRPr lang="nb-NO" sz="1050"/>
          </a:p>
          <a:p>
            <a:pPr>
              <a:defRPr/>
            </a:pPr>
            <a:endParaRPr lang="nb-NO" sz="1050"/>
          </a:p>
          <a:p>
            <a:pPr>
              <a:defRPr/>
            </a:pPr>
            <a:r>
              <a:rPr lang="nb-NO" sz="1050" dirty="0">
                <a:cs typeface="Calibri" panose="020F0502020204030204"/>
              </a:rPr>
              <a:t>Dette kan du si: </a:t>
            </a:r>
            <a:endParaRPr lang="nb-NO" sz="1050" dirty="0"/>
          </a:p>
          <a:p>
            <a:pPr>
              <a:defRPr/>
            </a:pPr>
            <a:endParaRPr lang="nb-NO" sz="1050"/>
          </a:p>
          <a:p>
            <a:pPr>
              <a:defRPr/>
            </a:pPr>
            <a:r>
              <a:rPr lang="nb-NO" sz="1050" dirty="0"/>
              <a:t>Å være Lysvåken kan altså være å se de som er rundt en, og forsøke å hjelpe der det trengs. Det er flott at vi ser de som er i nærheten av oss, men for å minne oss om alle de menneskene i verden vi ikke ser, vil vi gjerne lage en flagglenke som kan henge på juletreet her i kirka, eller du kan ta den med hjem. </a:t>
            </a:r>
            <a:endParaRPr lang="nb-NO" sz="1050" dirty="0">
              <a:cs typeface="Calibri"/>
            </a:endParaRPr>
          </a:p>
          <a:p>
            <a:pPr>
              <a:defRPr/>
            </a:pPr>
            <a:endParaRPr lang="nb-NO" sz="1050">
              <a:cs typeface="Calibri" panose="020F0502020204030204"/>
            </a:endParaRPr>
          </a:p>
          <a:p>
            <a:pPr>
              <a:defRPr/>
            </a:pPr>
            <a:r>
              <a:rPr lang="nb-NO" sz="1050" dirty="0"/>
              <a:t>Flaggene på arkene representerer de landene du så tidligere på kartet, de landene Kirkens Nødhjelp har kontorer. Kirkens Nødhjelp er medlem av en større organisasjon som heter ACT allianse (Action by </a:t>
            </a:r>
            <a:r>
              <a:rPr lang="nb-NO" sz="1050" dirty="0" err="1"/>
              <a:t>Churches</a:t>
            </a:r>
            <a:r>
              <a:rPr lang="nb-NO" sz="1050" dirty="0"/>
              <a:t> </a:t>
            </a:r>
            <a:r>
              <a:rPr lang="nb-NO" sz="1050" dirty="0" err="1"/>
              <a:t>together</a:t>
            </a:r>
            <a:r>
              <a:rPr lang="nb-NO" sz="1050" dirty="0"/>
              <a:t>). Gjennom samarbeid i denne organisasjonen når vårt arbeid 140 land i verden! </a:t>
            </a:r>
            <a:endParaRPr lang="nb-NO" sz="1050" dirty="0">
              <a:cs typeface="Calibri"/>
            </a:endParaRPr>
          </a:p>
          <a:p>
            <a:pPr>
              <a:defRPr/>
            </a:pPr>
            <a:endParaRPr lang="nb-NO" sz="1050"/>
          </a:p>
          <a:p>
            <a:pPr>
              <a:defRPr/>
            </a:pPr>
            <a:r>
              <a:rPr lang="nb-NO" sz="1050" dirty="0"/>
              <a:t>Kanskje dere har tid til å finne ut hvilke land flaggene tilhører </a:t>
            </a:r>
            <a:r>
              <a:rPr lang="nb-NO" sz="1050" dirty="0">
                <a:sym typeface="Wingdings" panose="05000000000000000000" pitchFamily="2" charset="2"/>
              </a:rPr>
              <a:t> </a:t>
            </a:r>
            <a:endParaRPr lang="nb-NO" sz="1050" dirty="0"/>
          </a:p>
          <a:p>
            <a:pPr>
              <a:defRPr/>
            </a:pPr>
            <a:endParaRPr lang="nb-NO" sz="1050"/>
          </a:p>
          <a:p>
            <a:pPr>
              <a:defRPr/>
            </a:pPr>
            <a:endParaRPr lang="nb-NO" sz="1050"/>
          </a:p>
          <a:p>
            <a:pPr>
              <a:defRPr/>
            </a:pPr>
            <a:endParaRPr lang="nb-NO" sz="1050" dirty="0">
              <a:cs typeface="Calibri"/>
            </a:endParaRPr>
          </a:p>
        </p:txBody>
      </p:sp>
      <p:sp>
        <p:nvSpPr>
          <p:cNvPr id="4" name="Slide Number Placeholder 3"/>
          <p:cNvSpPr>
            <a:spLocks noGrp="1"/>
          </p:cNvSpPr>
          <p:nvPr>
            <p:ph type="sldNum" sz="quarter" idx="5"/>
          </p:nvPr>
        </p:nvSpPr>
        <p:spPr/>
        <p:txBody>
          <a:bodyPr/>
          <a:lstStyle/>
          <a:p>
            <a:fld id="{B16D274B-22E4-4C30-9130-575EFE86D365}" type="slidenum">
              <a:rPr lang="en-GB" smtClean="0"/>
              <a:t>10</a:t>
            </a:fld>
            <a:endParaRPr lang="en-GB"/>
          </a:p>
        </p:txBody>
      </p:sp>
    </p:spTree>
    <p:extLst>
      <p:ext uri="{BB962C8B-B14F-4D97-AF65-F5344CB8AC3E}">
        <p14:creationId xmlns:p14="http://schemas.microsoft.com/office/powerpoint/2010/main" val="1974805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nb-NO" b="1" dirty="0"/>
              <a:t>Øve på å være Lysvåken i dag? </a:t>
            </a:r>
            <a:endParaRPr lang="nb-NO" altLang="nb-NO" b="1" i="1" dirty="0"/>
          </a:p>
          <a:p>
            <a:endParaRPr lang="nb-NO" altLang="nb-NO" b="1">
              <a:cs typeface="Calibri"/>
            </a:endParaRPr>
          </a:p>
          <a:p>
            <a:r>
              <a:rPr lang="nb-NO" altLang="nb-NO" i="1" dirty="0"/>
              <a:t>Tips til å være Lysvåken i løpet av dette arrangementet: </a:t>
            </a:r>
            <a:endParaRPr lang="nb-NO" altLang="nb-NO" dirty="0"/>
          </a:p>
          <a:p>
            <a:endParaRPr lang="nb-NO" altLang="nb-NO" i="1">
              <a:cs typeface="Calibri"/>
            </a:endParaRPr>
          </a:p>
          <a:p>
            <a:r>
              <a:rPr lang="nb-NO" altLang="nb-NO" b="1" dirty="0"/>
              <a:t>Å ha en hemmelig venn i løpet av kvelden?</a:t>
            </a:r>
            <a:r>
              <a:rPr lang="nb-NO" altLang="nb-NO" dirty="0"/>
              <a:t> I kveld skal vi sove i kirken. Det er viktig at vi passer ekstra godt på hverandre. Derfor skal dere få en hemmelig venn dere skal være litt spesielt omtenksomme for i kveld og natt. Dere må ikke si hvem den hemmelig vennen deres er, men vise det ved å være ekstra snille mot hverandre. I morgen når vi står opp skal dere fortelle oss andre hvem dere tror har vært deres hemmelig venn. </a:t>
            </a:r>
            <a:endParaRPr lang="nb-NO" altLang="nb-NO" dirty="0">
              <a:cs typeface="Calibri"/>
            </a:endParaRPr>
          </a:p>
          <a:p>
            <a:r>
              <a:rPr lang="nb-NO" altLang="nb-NO" b="1" dirty="0"/>
              <a:t>Gi en oppgave de skal gjøre til gudstjenesten i morgen? </a:t>
            </a:r>
            <a:r>
              <a:rPr lang="nb-NO" altLang="nb-NO" dirty="0"/>
              <a:t>Oppgave må du tenke ut i forkant, og disse kan du dele ut på papir eller muntlig mens dere er samlet. </a:t>
            </a:r>
            <a:endParaRPr lang="nb-NO" altLang="nb-NO" dirty="0">
              <a:cs typeface="Calibri"/>
            </a:endParaRPr>
          </a:p>
          <a:p>
            <a:r>
              <a:rPr lang="nb-NO" altLang="nb-NO" b="1" dirty="0"/>
              <a:t>De kan være Lys våken for verden ved å skrive en bønn som kan festes på et </a:t>
            </a:r>
            <a:r>
              <a:rPr lang="nb-NO" altLang="nb-NO" b="1" dirty="0" err="1"/>
              <a:t>bønnetre</a:t>
            </a:r>
            <a:r>
              <a:rPr lang="nb-NO" altLang="nb-NO" b="1" dirty="0"/>
              <a:t>, eller legges i sentralt i kirkens slik at disse er synlige til gudstjenesten i morgen: </a:t>
            </a:r>
            <a:r>
              <a:rPr lang="nb-NO" altLang="nb-NO" dirty="0"/>
              <a:t>Her er det bare fantasien som setter grenser. </a:t>
            </a:r>
            <a:endParaRPr lang="nb-NO" altLang="nb-NO" dirty="0">
              <a:cs typeface="Calibri"/>
            </a:endParaRPr>
          </a:p>
          <a:p>
            <a:endParaRPr lang="en-GB"/>
          </a:p>
          <a:p>
            <a:r>
              <a:rPr lang="en-GB" dirty="0">
                <a:cs typeface="Calibri"/>
              </a:rPr>
              <a:t>NB! Om </a:t>
            </a:r>
            <a:r>
              <a:rPr lang="en-GB" dirty="0" err="1">
                <a:cs typeface="Calibri"/>
              </a:rPr>
              <a:t>deltakerne</a:t>
            </a:r>
            <a:r>
              <a:rPr lang="en-GB" dirty="0">
                <a:cs typeface="Calibri"/>
              </a:rPr>
              <a:t> </a:t>
            </a:r>
            <a:r>
              <a:rPr lang="en-GB" dirty="0" err="1">
                <a:cs typeface="Calibri"/>
              </a:rPr>
              <a:t>ikke</a:t>
            </a:r>
            <a:r>
              <a:rPr lang="en-GB" dirty="0">
                <a:cs typeface="Calibri"/>
              </a:rPr>
              <a:t> </a:t>
            </a:r>
            <a:r>
              <a:rPr lang="en-GB" dirty="0" err="1">
                <a:cs typeface="Calibri"/>
              </a:rPr>
              <a:t>skal</a:t>
            </a:r>
            <a:r>
              <a:rPr lang="en-GB" dirty="0">
                <a:cs typeface="Calibri"/>
              </a:rPr>
              <a:t> </a:t>
            </a:r>
            <a:r>
              <a:rPr lang="en-GB" dirty="0" err="1">
                <a:cs typeface="Calibri"/>
              </a:rPr>
              <a:t>overnatte</a:t>
            </a:r>
            <a:r>
              <a:rPr lang="en-GB" dirty="0">
                <a:cs typeface="Calibri"/>
              </a:rPr>
              <a:t>, </a:t>
            </a:r>
            <a:r>
              <a:rPr lang="en-GB" dirty="0" err="1">
                <a:cs typeface="Calibri"/>
              </a:rPr>
              <a:t>og</a:t>
            </a:r>
            <a:r>
              <a:rPr lang="en-GB" dirty="0">
                <a:cs typeface="Calibri"/>
              </a:rPr>
              <a:t> </a:t>
            </a:r>
            <a:r>
              <a:rPr lang="en-GB" dirty="0" err="1">
                <a:cs typeface="Calibri"/>
              </a:rPr>
              <a:t>dermed</a:t>
            </a:r>
            <a:r>
              <a:rPr lang="en-GB" dirty="0">
                <a:cs typeface="Calibri"/>
              </a:rPr>
              <a:t> </a:t>
            </a:r>
            <a:r>
              <a:rPr lang="en-GB" dirty="0" err="1">
                <a:cs typeface="Calibri"/>
              </a:rPr>
              <a:t>får</a:t>
            </a:r>
            <a:r>
              <a:rPr lang="en-GB" dirty="0">
                <a:cs typeface="Calibri"/>
              </a:rPr>
              <a:t> </a:t>
            </a:r>
            <a:r>
              <a:rPr lang="en-GB" dirty="0" err="1">
                <a:cs typeface="Calibri"/>
              </a:rPr>
              <a:t>mindre</a:t>
            </a:r>
            <a:r>
              <a:rPr lang="en-GB" dirty="0">
                <a:cs typeface="Calibri"/>
              </a:rPr>
              <a:t>  </a:t>
            </a:r>
            <a:r>
              <a:rPr lang="en-GB" dirty="0" err="1">
                <a:cs typeface="Calibri"/>
              </a:rPr>
              <a:t>tid</a:t>
            </a:r>
            <a:r>
              <a:rPr lang="en-GB" dirty="0">
                <a:cs typeface="Calibri"/>
              </a:rPr>
              <a:t> </a:t>
            </a:r>
            <a:r>
              <a:rPr lang="en-GB" dirty="0" err="1">
                <a:cs typeface="Calibri"/>
              </a:rPr>
              <a:t>til</a:t>
            </a:r>
            <a:r>
              <a:rPr lang="en-GB" dirty="0">
                <a:cs typeface="Calibri"/>
              </a:rPr>
              <a:t> sin </a:t>
            </a:r>
            <a:r>
              <a:rPr lang="en-GB" dirty="0" err="1">
                <a:cs typeface="Calibri"/>
              </a:rPr>
              <a:t>hemmelige</a:t>
            </a:r>
            <a:r>
              <a:rPr lang="en-GB" dirty="0">
                <a:cs typeface="Calibri"/>
              </a:rPr>
              <a:t> </a:t>
            </a:r>
            <a:r>
              <a:rPr lang="en-GB" dirty="0" err="1">
                <a:cs typeface="Calibri"/>
              </a:rPr>
              <a:t>venn</a:t>
            </a:r>
            <a:r>
              <a:rPr lang="en-GB" dirty="0">
                <a:cs typeface="Calibri"/>
              </a:rPr>
              <a:t>, </a:t>
            </a:r>
            <a:r>
              <a:rPr lang="en-GB" dirty="0" err="1">
                <a:cs typeface="Calibri"/>
              </a:rPr>
              <a:t>kan</a:t>
            </a:r>
            <a:r>
              <a:rPr lang="en-GB" dirty="0">
                <a:cs typeface="Calibri"/>
              </a:rPr>
              <a:t> de </a:t>
            </a:r>
            <a:r>
              <a:rPr lang="en-GB" dirty="0" err="1">
                <a:cs typeface="Calibri"/>
              </a:rPr>
              <a:t>få</a:t>
            </a:r>
            <a:r>
              <a:rPr lang="en-GB" dirty="0">
                <a:cs typeface="Calibri"/>
              </a:rPr>
              <a:t> en </a:t>
            </a:r>
            <a:r>
              <a:rPr lang="en-GB" dirty="0" err="1">
                <a:cs typeface="Calibri"/>
              </a:rPr>
              <a:t>hjemmeoppgave</a:t>
            </a:r>
            <a:r>
              <a:rPr lang="en-GB" dirty="0">
                <a:cs typeface="Calibri"/>
              </a:rPr>
              <a:t>. </a:t>
            </a:r>
            <a:r>
              <a:rPr lang="en-GB" dirty="0" err="1">
                <a:cs typeface="Calibri"/>
              </a:rPr>
              <a:t>F.eks</a:t>
            </a:r>
            <a:r>
              <a:rPr lang="en-GB" dirty="0">
                <a:cs typeface="Calibri"/>
              </a:rPr>
              <a:t>. </a:t>
            </a:r>
            <a:r>
              <a:rPr lang="en-GB" dirty="0" err="1">
                <a:cs typeface="Calibri"/>
              </a:rPr>
              <a:t>tegne</a:t>
            </a:r>
            <a:r>
              <a:rPr lang="en-GB" dirty="0">
                <a:cs typeface="Calibri"/>
              </a:rPr>
              <a:t> en </a:t>
            </a:r>
            <a:r>
              <a:rPr lang="en-GB" dirty="0" err="1">
                <a:cs typeface="Calibri"/>
              </a:rPr>
              <a:t>tegning</a:t>
            </a:r>
            <a:r>
              <a:rPr lang="en-GB" dirty="0">
                <a:cs typeface="Calibri"/>
              </a:rPr>
              <a:t> </a:t>
            </a:r>
            <a:r>
              <a:rPr lang="en-GB" dirty="0" err="1">
                <a:cs typeface="Calibri"/>
              </a:rPr>
              <a:t>og</a:t>
            </a:r>
            <a:r>
              <a:rPr lang="en-GB" dirty="0">
                <a:cs typeface="Calibri"/>
              </a:rPr>
              <a:t> </a:t>
            </a:r>
            <a:r>
              <a:rPr lang="en-GB" dirty="0" err="1">
                <a:cs typeface="Calibri"/>
              </a:rPr>
              <a:t>skrive</a:t>
            </a:r>
            <a:r>
              <a:rPr lang="en-GB" dirty="0">
                <a:cs typeface="Calibri"/>
              </a:rPr>
              <a:t> et </a:t>
            </a:r>
            <a:r>
              <a:rPr lang="en-GB" dirty="0" err="1">
                <a:cs typeface="Calibri"/>
              </a:rPr>
              <a:t>hyggelig</a:t>
            </a:r>
            <a:r>
              <a:rPr lang="en-GB" dirty="0">
                <a:cs typeface="Calibri"/>
              </a:rPr>
              <a:t> </a:t>
            </a:r>
            <a:r>
              <a:rPr lang="en-GB" dirty="0" err="1">
                <a:cs typeface="Calibri"/>
              </a:rPr>
              <a:t>kompliment</a:t>
            </a:r>
            <a:r>
              <a:rPr lang="en-GB" dirty="0">
                <a:cs typeface="Calibri"/>
              </a:rPr>
              <a:t> </a:t>
            </a:r>
            <a:r>
              <a:rPr lang="en-GB" dirty="0" err="1">
                <a:cs typeface="Calibri"/>
              </a:rPr>
              <a:t>til</a:t>
            </a:r>
            <a:r>
              <a:rPr lang="en-GB" dirty="0">
                <a:cs typeface="Calibri"/>
              </a:rPr>
              <a:t> sin </a:t>
            </a:r>
            <a:r>
              <a:rPr lang="en-GB" dirty="0" err="1">
                <a:cs typeface="Calibri"/>
              </a:rPr>
              <a:t>hemmelige</a:t>
            </a:r>
            <a:r>
              <a:rPr lang="en-GB" dirty="0">
                <a:cs typeface="Calibri"/>
              </a:rPr>
              <a:t> </a:t>
            </a:r>
            <a:r>
              <a:rPr lang="en-GB" dirty="0" err="1">
                <a:cs typeface="Calibri"/>
              </a:rPr>
              <a:t>venn</a:t>
            </a:r>
            <a:r>
              <a:rPr lang="en-GB" dirty="0">
                <a:cs typeface="Calibri"/>
              </a:rPr>
              <a:t>. </a:t>
            </a:r>
            <a:r>
              <a:rPr lang="en-GB" dirty="0" err="1">
                <a:cs typeface="Calibri"/>
              </a:rPr>
              <a:t>Tegningen</a:t>
            </a:r>
            <a:r>
              <a:rPr lang="en-GB" dirty="0">
                <a:cs typeface="Calibri"/>
              </a:rPr>
              <a:t> </a:t>
            </a:r>
            <a:r>
              <a:rPr lang="en-GB" dirty="0" err="1">
                <a:cs typeface="Calibri"/>
              </a:rPr>
              <a:t>får</a:t>
            </a:r>
            <a:r>
              <a:rPr lang="en-GB" dirty="0">
                <a:cs typeface="Calibri"/>
              </a:rPr>
              <a:t> de </a:t>
            </a:r>
            <a:r>
              <a:rPr lang="en-GB" dirty="0" err="1">
                <a:cs typeface="Calibri"/>
              </a:rPr>
              <a:t>når</a:t>
            </a:r>
            <a:r>
              <a:rPr lang="en-GB" dirty="0">
                <a:cs typeface="Calibri"/>
              </a:rPr>
              <a:t> de </a:t>
            </a:r>
            <a:r>
              <a:rPr lang="en-GB" dirty="0" err="1">
                <a:cs typeface="Calibri"/>
              </a:rPr>
              <a:t>treffes</a:t>
            </a:r>
            <a:r>
              <a:rPr lang="en-GB" dirty="0">
                <a:cs typeface="Calibri"/>
              </a:rPr>
              <a:t> </a:t>
            </a:r>
            <a:r>
              <a:rPr lang="en-GB" dirty="0" err="1">
                <a:cs typeface="Calibri"/>
              </a:rPr>
              <a:t>dagen</a:t>
            </a:r>
            <a:r>
              <a:rPr lang="en-GB" dirty="0">
                <a:cs typeface="Calibri"/>
              </a:rPr>
              <a:t> </a:t>
            </a:r>
            <a:r>
              <a:rPr lang="en-GB" dirty="0" err="1">
                <a:cs typeface="Calibri"/>
              </a:rPr>
              <a:t>etter</a:t>
            </a:r>
            <a:r>
              <a:rPr lang="en-GB" dirty="0">
                <a:cs typeface="Calibri"/>
              </a:rPr>
              <a:t>. En </a:t>
            </a:r>
            <a:r>
              <a:rPr lang="en-GB" dirty="0" err="1">
                <a:cs typeface="Calibri"/>
              </a:rPr>
              <a:t>annen</a:t>
            </a:r>
            <a:r>
              <a:rPr lang="en-GB" dirty="0">
                <a:cs typeface="Calibri"/>
              </a:rPr>
              <a:t> </a:t>
            </a:r>
            <a:r>
              <a:rPr lang="en-GB" dirty="0" err="1">
                <a:cs typeface="Calibri"/>
              </a:rPr>
              <a:t>mulighet</a:t>
            </a:r>
            <a:r>
              <a:rPr lang="en-GB" dirty="0">
                <a:cs typeface="Calibri"/>
              </a:rPr>
              <a:t> er å </a:t>
            </a:r>
            <a:r>
              <a:rPr lang="en-GB" dirty="0" err="1">
                <a:cs typeface="Calibri"/>
              </a:rPr>
              <a:t>sende</a:t>
            </a:r>
            <a:r>
              <a:rPr lang="en-GB" dirty="0">
                <a:cs typeface="Calibri"/>
              </a:rPr>
              <a:t> en </a:t>
            </a:r>
            <a:r>
              <a:rPr lang="en-GB" dirty="0" err="1">
                <a:cs typeface="Calibri"/>
              </a:rPr>
              <a:t>hyggelig</a:t>
            </a:r>
            <a:r>
              <a:rPr lang="en-GB" dirty="0">
                <a:cs typeface="Calibri"/>
              </a:rPr>
              <a:t> </a:t>
            </a:r>
            <a:r>
              <a:rPr lang="en-GB" dirty="0" err="1">
                <a:cs typeface="Calibri"/>
              </a:rPr>
              <a:t>hilsen</a:t>
            </a:r>
            <a:r>
              <a:rPr lang="en-GB" dirty="0">
                <a:cs typeface="Calibri"/>
              </a:rPr>
              <a:t> </a:t>
            </a:r>
            <a:r>
              <a:rPr lang="en-GB" dirty="0" err="1">
                <a:cs typeface="Calibri"/>
              </a:rPr>
              <a:t>fra</a:t>
            </a:r>
            <a:r>
              <a:rPr lang="en-GB" dirty="0">
                <a:cs typeface="Calibri"/>
              </a:rPr>
              <a:t> </a:t>
            </a:r>
            <a:r>
              <a:rPr lang="en-GB" dirty="0" err="1">
                <a:cs typeface="Calibri"/>
              </a:rPr>
              <a:t>mobilen</a:t>
            </a:r>
            <a:r>
              <a:rPr lang="en-GB" dirty="0">
                <a:cs typeface="Calibri"/>
              </a:rPr>
              <a:t> sin.</a:t>
            </a:r>
          </a:p>
        </p:txBody>
      </p:sp>
      <p:sp>
        <p:nvSpPr>
          <p:cNvPr id="4" name="Slide Number Placeholder 3"/>
          <p:cNvSpPr>
            <a:spLocks noGrp="1"/>
          </p:cNvSpPr>
          <p:nvPr>
            <p:ph type="sldNum" sz="quarter" idx="5"/>
          </p:nvPr>
        </p:nvSpPr>
        <p:spPr/>
        <p:txBody>
          <a:bodyPr/>
          <a:lstStyle/>
          <a:p>
            <a:fld id="{B16D274B-22E4-4C30-9130-575EFE86D365}" type="slidenum">
              <a:rPr lang="en-GB" smtClean="0"/>
              <a:t>11</a:t>
            </a:fld>
            <a:endParaRPr lang="en-GB"/>
          </a:p>
        </p:txBody>
      </p:sp>
    </p:spTree>
    <p:extLst>
      <p:ext uri="{BB962C8B-B14F-4D97-AF65-F5344CB8AC3E}">
        <p14:creationId xmlns:p14="http://schemas.microsoft.com/office/powerpoint/2010/main" val="251804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nb-NO" b="1"/>
              <a:t>Tenn lys, og vær lys våken for verden. </a:t>
            </a:r>
          </a:p>
          <a:p>
            <a:r>
              <a:rPr lang="nb-NO" altLang="nb-NO" i="1"/>
              <a:t>Avslutt gjerne med å slukke lys i rommet, for så å tenne et lys i globen mens dere ber bønner for en mer rettferdig verden. </a:t>
            </a:r>
          </a:p>
          <a:p>
            <a:endParaRPr lang="nb-NO" altLang="nb-NO" i="1"/>
          </a:p>
          <a:p>
            <a:r>
              <a:rPr lang="nb-NO" altLang="nb-NO" i="1"/>
              <a:t>Neste slide inneholder video med sangen «Tenn lys» med Helene Bøksle og et barnekor. 5.vers er også med! </a:t>
            </a:r>
          </a:p>
          <a:p>
            <a:endParaRPr lang="nb-NO" altLang="nb-NO" i="1"/>
          </a:p>
          <a:p>
            <a:r>
              <a:rPr lang="nb-NO" altLang="nb-NO" i="1"/>
              <a:t>5. Vers av « Tenn lys»</a:t>
            </a:r>
          </a:p>
          <a:p>
            <a:endParaRPr lang="nb-NO" altLang="nb-NO" i="1"/>
          </a:p>
          <a:p>
            <a:r>
              <a:rPr lang="nb-NO"/>
              <a:t>« Tenn lys for livets rikdom, </a:t>
            </a:r>
          </a:p>
          <a:p>
            <a:r>
              <a:rPr lang="nb-NO"/>
              <a:t>for jord og luft og vann! </a:t>
            </a:r>
          </a:p>
          <a:p>
            <a:r>
              <a:rPr lang="nb-NO"/>
              <a:t>Tenn lys for fred og vennskap, </a:t>
            </a:r>
          </a:p>
          <a:p>
            <a:r>
              <a:rPr lang="nb-NO"/>
              <a:t>for barn i alle land! </a:t>
            </a:r>
          </a:p>
          <a:p>
            <a:r>
              <a:rPr lang="nb-NO"/>
              <a:t>Må ingen være redde </a:t>
            </a:r>
          </a:p>
          <a:p>
            <a:r>
              <a:rPr lang="nb-NO"/>
              <a:t>og mangle hjem og brød! </a:t>
            </a:r>
          </a:p>
          <a:p>
            <a:r>
              <a:rPr lang="nb-NO"/>
              <a:t>Tenn lys og håp for verden </a:t>
            </a:r>
          </a:p>
          <a:p>
            <a:r>
              <a:rPr lang="nb-NO"/>
              <a:t>mot fattigdom og nød!</a:t>
            </a:r>
            <a:endParaRPr lang="nb-NO" altLang="nb-NO" i="1"/>
          </a:p>
          <a:p>
            <a:endParaRPr lang="en-GB"/>
          </a:p>
        </p:txBody>
      </p:sp>
      <p:sp>
        <p:nvSpPr>
          <p:cNvPr id="4" name="Slide Number Placeholder 3"/>
          <p:cNvSpPr>
            <a:spLocks noGrp="1"/>
          </p:cNvSpPr>
          <p:nvPr>
            <p:ph type="sldNum" sz="quarter" idx="5"/>
          </p:nvPr>
        </p:nvSpPr>
        <p:spPr/>
        <p:txBody>
          <a:bodyPr/>
          <a:lstStyle/>
          <a:p>
            <a:fld id="{B16D274B-22E4-4C30-9130-575EFE86D365}" type="slidenum">
              <a:rPr lang="en-GB" smtClean="0"/>
              <a:t>12</a:t>
            </a:fld>
            <a:endParaRPr lang="en-GB"/>
          </a:p>
        </p:txBody>
      </p:sp>
    </p:spTree>
    <p:extLst>
      <p:ext uri="{BB962C8B-B14F-4D97-AF65-F5344CB8AC3E}">
        <p14:creationId xmlns:p14="http://schemas.microsoft.com/office/powerpoint/2010/main" val="1736059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nb-NO" b="1" dirty="0"/>
              <a:t>Synge sammen</a:t>
            </a:r>
            <a:endParaRPr lang="nb-NO" altLang="nb-NO" b="1" i="1" dirty="0"/>
          </a:p>
          <a:p>
            <a:r>
              <a:rPr lang="nb-NO" altLang="nb-NO" i="1" dirty="0"/>
              <a:t>Her kan dere synge </a:t>
            </a:r>
            <a:r>
              <a:rPr lang="nb-NO" i="1" dirty="0"/>
              <a:t>«Tenn lys» </a:t>
            </a:r>
            <a:r>
              <a:rPr lang="nb-NO" altLang="nb-NO" i="1" dirty="0"/>
              <a:t>sammen.  Hvis dere vil synge sammen med Helene Bøksle, finner du sangen her </a:t>
            </a:r>
            <a:r>
              <a:rPr lang="nb-NO" dirty="0">
                <a:hlinkClick r:id="rId3"/>
              </a:rPr>
              <a:t>https://www.youtube.com/watch?v=EA0tJCaLAc8</a:t>
            </a:r>
            <a:r>
              <a:rPr lang="nb-NO" dirty="0"/>
              <a:t> </a:t>
            </a:r>
            <a:r>
              <a:rPr lang="nb-NO" altLang="nb-NO" i="1" dirty="0"/>
              <a:t> </a:t>
            </a:r>
            <a:endParaRPr lang="en-GB" dirty="0"/>
          </a:p>
          <a:p>
            <a:endParaRPr lang="en-GB" dirty="0"/>
          </a:p>
          <a:p>
            <a:r>
              <a:rPr lang="en-GB" dirty="0"/>
              <a:t>Å tenne </a:t>
            </a:r>
            <a:r>
              <a:rPr lang="en-GB" dirty="0" err="1"/>
              <a:t>ett</a:t>
            </a:r>
            <a:r>
              <a:rPr lang="en-GB" dirty="0"/>
              <a:t> </a:t>
            </a:r>
            <a:r>
              <a:rPr lang="en-GB" dirty="0" err="1"/>
              <a:t>hvitt</a:t>
            </a:r>
            <a:r>
              <a:rPr lang="en-GB" dirty="0"/>
              <a:t> </a:t>
            </a:r>
            <a:r>
              <a:rPr lang="en-GB" dirty="0" err="1"/>
              <a:t>lys</a:t>
            </a:r>
            <a:r>
              <a:rPr lang="en-GB" dirty="0"/>
              <a:t> </a:t>
            </a:r>
            <a:r>
              <a:rPr lang="en-GB" dirty="0" err="1"/>
              <a:t>på</a:t>
            </a:r>
            <a:r>
              <a:rPr lang="en-GB" dirty="0"/>
              <a:t> det 5.verset er en fin ting! </a:t>
            </a:r>
            <a:endParaRPr lang="en-GB">
              <a:cs typeface="Calibri"/>
            </a:endParaRPr>
          </a:p>
          <a:p>
            <a:endParaRPr lang="nn-NO" altLang="nb-NO">
              <a:cs typeface="Calibri" panose="020F0502020204030204"/>
            </a:endParaRPr>
          </a:p>
          <a:p>
            <a:r>
              <a:rPr lang="nn-NO" altLang="nb-NO" dirty="0"/>
              <a:t>Tenn lys: N 13 25  </a:t>
            </a:r>
            <a:r>
              <a:rPr lang="nn-NO" altLang="nb-NO" i="1" dirty="0"/>
              <a:t>T</a:t>
            </a:r>
            <a:r>
              <a:rPr lang="nn-NO" altLang="nb-NO" dirty="0"/>
              <a:t>ekst: Eyvind Skeie 1988 </a:t>
            </a:r>
            <a:endParaRPr lang="nb-NO" altLang="nb-NO"/>
          </a:p>
          <a:p>
            <a:endParaRPr lang="en-GB"/>
          </a:p>
          <a:p>
            <a:r>
              <a:rPr lang="en-GB" dirty="0" err="1">
                <a:cs typeface="Calibri"/>
              </a:rPr>
              <a:t>På</a:t>
            </a:r>
            <a:r>
              <a:rPr lang="en-GB" dirty="0">
                <a:cs typeface="Calibri"/>
              </a:rPr>
              <a:t> </a:t>
            </a:r>
            <a:r>
              <a:rPr lang="en-GB" dirty="0">
                <a:hlinkClick r:id="rId4"/>
              </a:rPr>
              <a:t>https://www.kirkensnodhjelp.no/om-oss/for-kirkene/advent-og-jul/tenn-lys/</a:t>
            </a:r>
            <a:r>
              <a:rPr lang="en-GB" dirty="0"/>
              <a:t> </a:t>
            </a:r>
            <a:r>
              <a:rPr lang="en-GB" dirty="0" err="1"/>
              <a:t>finner</a:t>
            </a:r>
            <a:r>
              <a:rPr lang="en-GB" dirty="0"/>
              <a:t> du </a:t>
            </a:r>
            <a:r>
              <a:rPr lang="en-GB" dirty="0" err="1"/>
              <a:t>refleksjon</a:t>
            </a:r>
            <a:r>
              <a:rPr lang="en-GB" dirty="0"/>
              <a:t> over det 5.verset </a:t>
            </a:r>
            <a:r>
              <a:rPr lang="en-GB" dirty="0" err="1"/>
              <a:t>av</a:t>
            </a:r>
            <a:r>
              <a:rPr lang="en-GB"/>
              <a:t> Eyvind Skeie</a:t>
            </a:r>
          </a:p>
          <a:p>
            <a:endParaRPr lang="en-GB"/>
          </a:p>
          <a:p>
            <a:r>
              <a:rPr lang="nb-NO" altLang="nb-NO" i="1" dirty="0"/>
              <a:t>5. Vers av « Tenn lys»</a:t>
            </a:r>
            <a:endParaRPr lang="nb-NO" altLang="nb-NO" i="1" dirty="0">
              <a:cs typeface="Calibri"/>
            </a:endParaRPr>
          </a:p>
          <a:p>
            <a:endParaRPr lang="nb-NO" altLang="nb-NO" i="1"/>
          </a:p>
          <a:p>
            <a:r>
              <a:rPr lang="nb-NO" dirty="0"/>
              <a:t>« Tenn lys for livets rikdom, </a:t>
            </a:r>
            <a:endParaRPr lang="nb-NO" dirty="0">
              <a:cs typeface="Calibri"/>
            </a:endParaRPr>
          </a:p>
          <a:p>
            <a:r>
              <a:rPr lang="nb-NO" dirty="0"/>
              <a:t>for jord og luft og vann! </a:t>
            </a:r>
            <a:endParaRPr lang="nb-NO" dirty="0">
              <a:cs typeface="Calibri"/>
            </a:endParaRPr>
          </a:p>
          <a:p>
            <a:r>
              <a:rPr lang="nb-NO" dirty="0"/>
              <a:t>Tenn lys for fred og vennskap, </a:t>
            </a:r>
            <a:endParaRPr lang="nb-NO" dirty="0">
              <a:cs typeface="Calibri"/>
            </a:endParaRPr>
          </a:p>
          <a:p>
            <a:r>
              <a:rPr lang="nb-NO" dirty="0"/>
              <a:t>for barn i alle land! </a:t>
            </a:r>
            <a:endParaRPr lang="nb-NO" dirty="0">
              <a:cs typeface="Calibri"/>
            </a:endParaRPr>
          </a:p>
          <a:p>
            <a:r>
              <a:rPr lang="nb-NO" dirty="0"/>
              <a:t>Må ingen være redde </a:t>
            </a:r>
            <a:endParaRPr lang="nb-NO" dirty="0">
              <a:cs typeface="Calibri"/>
            </a:endParaRPr>
          </a:p>
          <a:p>
            <a:r>
              <a:rPr lang="nb-NO" dirty="0"/>
              <a:t>og mangle hjem og brød! </a:t>
            </a:r>
            <a:endParaRPr lang="nb-NO" dirty="0">
              <a:cs typeface="Calibri"/>
            </a:endParaRPr>
          </a:p>
          <a:p>
            <a:r>
              <a:rPr lang="nb-NO" dirty="0"/>
              <a:t>Tenn lys og håp for verden </a:t>
            </a:r>
            <a:endParaRPr lang="nb-NO" dirty="0">
              <a:cs typeface="Calibri"/>
            </a:endParaRPr>
          </a:p>
          <a:p>
            <a:r>
              <a:rPr lang="nb-NO" dirty="0"/>
              <a:t>mot fattigdom og nød!</a:t>
            </a:r>
            <a:endParaRPr lang="nb-NO" altLang="nb-NO" i="1" dirty="0"/>
          </a:p>
          <a:p>
            <a:endParaRPr lang="en-GB"/>
          </a:p>
          <a:p>
            <a:r>
              <a:rPr lang="nb-NO" altLang="nb-NO" i="1" dirty="0"/>
              <a:t>Andre sangforslag: </a:t>
            </a:r>
            <a:endParaRPr lang="nb-NO" altLang="nb-NO" i="1" dirty="0">
              <a:cs typeface="Calibri"/>
            </a:endParaRPr>
          </a:p>
          <a:p>
            <a:r>
              <a:rPr lang="nb-NO" altLang="nb-NO" i="1" dirty="0"/>
              <a:t> </a:t>
            </a:r>
            <a:endParaRPr lang="nb-NO" altLang="nb-NO" dirty="0"/>
          </a:p>
          <a:p>
            <a:r>
              <a:rPr lang="nb-NO" altLang="nb-NO" dirty="0"/>
              <a:t>Jeg er en superhelt (</a:t>
            </a:r>
            <a:r>
              <a:rPr lang="nb-NO" altLang="nb-NO" dirty="0" err="1"/>
              <a:t>Soulchildren</a:t>
            </a:r>
            <a:r>
              <a:rPr lang="nb-NO" altLang="nb-NO" dirty="0"/>
              <a:t>) </a:t>
            </a:r>
            <a:r>
              <a:rPr lang="nb-NO" altLang="nb-NO" dirty="0">
                <a:hlinkClick r:id="rId5"/>
              </a:rPr>
              <a:t>https://open.spotify.com/user/solseng/playlist/5nw4nbk8YaUWti4BXn7epy</a:t>
            </a:r>
            <a:endParaRPr lang="nb-NO" altLang="nb-NO" dirty="0"/>
          </a:p>
          <a:p>
            <a:r>
              <a:rPr lang="nn-NO" altLang="nb-NO" dirty="0"/>
              <a:t>Solbarn, jordbarn (N 13 26)</a:t>
            </a:r>
            <a:endParaRPr lang="nb-NO" altLang="nb-NO" dirty="0"/>
          </a:p>
          <a:p>
            <a:r>
              <a:rPr lang="nn-NO" altLang="nb-NO" dirty="0"/>
              <a:t>Vi er barn av lys og skygge (N 13 504)</a:t>
            </a:r>
            <a:endParaRPr lang="nb-NO" altLang="nb-NO" dirty="0"/>
          </a:p>
          <a:p>
            <a:r>
              <a:rPr lang="nb-NO" altLang="nb-NO" dirty="0"/>
              <a:t>Da jeg trengte en neste (N 13 671)</a:t>
            </a:r>
            <a:endParaRPr lang="nb-NO" altLang="nb-NO" dirty="0">
              <a:cs typeface="Calibri"/>
            </a:endParaRPr>
          </a:p>
          <a:p>
            <a:r>
              <a:rPr lang="nb-NO" altLang="nb-NO" dirty="0"/>
              <a:t>Lysvåken-sangen </a:t>
            </a:r>
            <a:endParaRPr lang="nb-NO" altLang="nb-NO" dirty="0">
              <a:cs typeface="Calibri"/>
            </a:endParaRPr>
          </a:p>
          <a:p>
            <a:r>
              <a:rPr lang="nb-NO" altLang="nb-NO" dirty="0"/>
              <a:t>«Kjære Gud vi ber om nåde» </a:t>
            </a:r>
            <a:r>
              <a:rPr lang="nb-NO" altLang="nb-NO" dirty="0">
                <a:hlinkClick r:id="rId6"/>
              </a:rPr>
              <a:t>https://www.youtube.com/watch?v=GwFPnPfm57g</a:t>
            </a:r>
            <a:r>
              <a:rPr lang="nb-NO" altLang="nb-NO" dirty="0"/>
              <a:t> (Kan for eksempel brukes som forbønn på gudstjenesten, eller under bønnevandring) </a:t>
            </a:r>
            <a:endParaRPr lang="nb-NO" altLang="nb-NO" dirty="0">
              <a:cs typeface="Calibri"/>
            </a:endParaRPr>
          </a:p>
          <a:p>
            <a:endParaRPr lang="en-GB"/>
          </a:p>
        </p:txBody>
      </p:sp>
      <p:sp>
        <p:nvSpPr>
          <p:cNvPr id="4" name="Slide Number Placeholder 3"/>
          <p:cNvSpPr>
            <a:spLocks noGrp="1"/>
          </p:cNvSpPr>
          <p:nvPr>
            <p:ph type="sldNum" sz="quarter" idx="5"/>
          </p:nvPr>
        </p:nvSpPr>
        <p:spPr/>
        <p:txBody>
          <a:bodyPr/>
          <a:lstStyle/>
          <a:p>
            <a:fld id="{B16D274B-22E4-4C30-9130-575EFE86D365}" type="slidenum">
              <a:rPr lang="en-GB" smtClean="0"/>
              <a:t>13</a:t>
            </a:fld>
            <a:endParaRPr lang="en-GB"/>
          </a:p>
        </p:txBody>
      </p:sp>
    </p:spTree>
    <p:extLst>
      <p:ext uri="{BB962C8B-B14F-4D97-AF65-F5344CB8AC3E}">
        <p14:creationId xmlns:p14="http://schemas.microsoft.com/office/powerpoint/2010/main" val="1347973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b="1" dirty="0"/>
              <a:t>Andre oppgaver</a:t>
            </a:r>
            <a:endParaRPr lang="nb-NO" b="1" i="1" dirty="0"/>
          </a:p>
          <a:p>
            <a:pPr>
              <a:defRPr/>
            </a:pPr>
            <a:r>
              <a:rPr lang="nb-NO" i="1" dirty="0"/>
              <a:t>Hvis du ønsker å la opplegget prege hele Lys Våken-samlingen, har vi også forslag til andre aktiviteter du kan la deg inspirere av: </a:t>
            </a:r>
            <a:endParaRPr lang="nb-NO"/>
          </a:p>
          <a:p>
            <a:pPr marL="171450" indent="-171450">
              <a:buFont typeface="Arial" panose="020B0604020202020204" pitchFamily="34" charset="0"/>
              <a:buChar char="•"/>
              <a:defRPr/>
            </a:pPr>
            <a:r>
              <a:rPr lang="nb-NO" dirty="0"/>
              <a:t>Se en film: </a:t>
            </a:r>
            <a:r>
              <a:rPr lang="nb-NO" dirty="0" err="1"/>
              <a:t>F.eks</a:t>
            </a:r>
            <a:r>
              <a:rPr lang="nb-NO" dirty="0"/>
              <a:t> en film om Den gamle skomakeren av Tolstoj. Tema: Jesu ord om at det du gjør mot en av mine minste, gjør du mot meg.</a:t>
            </a:r>
            <a:endParaRPr lang="nb-NO" dirty="0">
              <a:cs typeface="Calibri"/>
            </a:endParaRPr>
          </a:p>
          <a:p>
            <a:pPr marL="171450" indent="-171450">
              <a:buFont typeface="Arial" panose="020B0604020202020204" pitchFamily="34" charset="0"/>
              <a:buChar char="•"/>
              <a:defRPr/>
            </a:pPr>
            <a:r>
              <a:rPr lang="nb-NO" dirty="0"/>
              <a:t>Lag «</a:t>
            </a:r>
            <a:r>
              <a:rPr lang="nb-NO" dirty="0" err="1"/>
              <a:t>verdensmat</a:t>
            </a:r>
            <a:r>
              <a:rPr lang="nb-NO" dirty="0"/>
              <a:t>» til Lys Våken: </a:t>
            </a:r>
            <a:r>
              <a:rPr lang="nb-NO" dirty="0">
                <a:hlinkClick r:id="rId3"/>
              </a:rPr>
              <a:t>https://www.kirkensnodhjelp.no/om-oss/for-kirkene/ressursbank/for-barn/lag-mat-fra-hele-verden/</a:t>
            </a:r>
            <a:endParaRPr lang="nb-NO" dirty="0"/>
          </a:p>
          <a:p>
            <a:pPr marL="171450" indent="-171450">
              <a:buFont typeface="Arial" panose="020B0604020202020204" pitchFamily="34" charset="0"/>
              <a:buChar char="•"/>
              <a:defRPr/>
            </a:pPr>
            <a:r>
              <a:rPr lang="nb-NO" dirty="0"/>
              <a:t>Lag stjerner som kan henges opp i kirken i adventstiden. Stjernene kan minne oss om stjernen som viste veg til Jesus og at vi kan være «stjerner» som er med å lyse opp livet for andre mennesker. Forslag til oppskrift: </a:t>
            </a:r>
            <a:r>
              <a:rPr lang="nb-NO" dirty="0">
                <a:hlinkClick r:id="rId4"/>
              </a:rPr>
              <a:t>http://clara-diedrich.blogspot.no/2012/12/gldelig-1-sndag-i-advent.html</a:t>
            </a:r>
            <a:r>
              <a:rPr lang="nb-NO" dirty="0"/>
              <a:t> og </a:t>
            </a:r>
            <a:r>
              <a:rPr lang="nb-NO" dirty="0">
                <a:hlinkClick r:id="rId5"/>
              </a:rPr>
              <a:t>http://starfolds.dk/stjernestrimler/hvordan-fletter-man-julestjerner/</a:t>
            </a:r>
            <a:endParaRPr lang="nb-NO" dirty="0"/>
          </a:p>
          <a:p>
            <a:pPr marL="171450" indent="-171450">
              <a:buFont typeface="Arial" panose="020B0604020202020204" pitchFamily="34" charset="0"/>
              <a:buChar char="•"/>
              <a:defRPr/>
            </a:pPr>
            <a:r>
              <a:rPr lang="nb-NO" dirty="0"/>
              <a:t>Rettferdighetslek: Barna kan være i grupper på 5-6 og skulle dele noe spiselig (godteri, frukt, kjeks, grønnsaker) som ikke lar seg dele likt i gruppa. Si til dem at de skal dele rettferdig. Hvordan løser de det? Samtale om det etterpå. Hvordan delte de, ble alle fornøyde, ble det rettferdig? Hvorfor/hvorfor ikke? Trekke parallellen ut til rettferdighet i verden.</a:t>
            </a:r>
            <a:endParaRPr lang="nb-NO" dirty="0">
              <a:cs typeface="Calibri"/>
            </a:endParaRPr>
          </a:p>
          <a:p>
            <a:pPr marL="171450" indent="-171450">
              <a:buFont typeface="Arial" panose="020B0604020202020204" pitchFamily="34" charset="0"/>
              <a:buChar char="•"/>
            </a:pPr>
            <a:r>
              <a:rPr lang="nb-NO" dirty="0">
                <a:cs typeface="Calibri"/>
              </a:rPr>
              <a:t>Gjøre noe for andre...tegning</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B16D274B-22E4-4C30-9130-575EFE86D365}" type="slidenum">
              <a:rPr lang="en-GB" smtClean="0"/>
              <a:t>14</a:t>
            </a:fld>
            <a:endParaRPr lang="en-GB"/>
          </a:p>
        </p:txBody>
      </p:sp>
    </p:spTree>
    <p:extLst>
      <p:ext uri="{BB962C8B-B14F-4D97-AF65-F5344CB8AC3E}">
        <p14:creationId xmlns:p14="http://schemas.microsoft.com/office/powerpoint/2010/main" val="201825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Takk for at dere er Lysvåken for en mer rettferdig verden! </a:t>
            </a:r>
            <a:endParaRPr lang="en-GB"/>
          </a:p>
        </p:txBody>
      </p:sp>
      <p:sp>
        <p:nvSpPr>
          <p:cNvPr id="4" name="Slide Number Placeholder 3"/>
          <p:cNvSpPr>
            <a:spLocks noGrp="1"/>
          </p:cNvSpPr>
          <p:nvPr>
            <p:ph type="sldNum" sz="quarter" idx="5"/>
          </p:nvPr>
        </p:nvSpPr>
        <p:spPr/>
        <p:txBody>
          <a:bodyPr/>
          <a:lstStyle/>
          <a:p>
            <a:fld id="{B16D274B-22E4-4C30-9130-575EFE86D365}" type="slidenum">
              <a:rPr lang="en-GB" smtClean="0"/>
              <a:t>15</a:t>
            </a:fld>
            <a:endParaRPr lang="en-GB"/>
          </a:p>
        </p:txBody>
      </p:sp>
    </p:spTree>
    <p:extLst>
      <p:ext uri="{BB962C8B-B14F-4D97-AF65-F5344CB8AC3E}">
        <p14:creationId xmlns:p14="http://schemas.microsoft.com/office/powerpoint/2010/main" val="234012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nb-NO" b="1" dirty="0"/>
              <a:t>Innledning </a:t>
            </a:r>
            <a:endParaRPr lang="en-US" dirty="0"/>
          </a:p>
          <a:p>
            <a:r>
              <a:rPr lang="nb-NO" altLang="nb-NO" b="1" dirty="0">
                <a:cs typeface="Calibri"/>
              </a:rPr>
              <a:t>Dette kan du si:</a:t>
            </a:r>
          </a:p>
          <a:p>
            <a:r>
              <a:rPr lang="nb-NO" altLang="nb-NO" dirty="0"/>
              <a:t>Snart er det advent??? Skulle det ikke stått jul? Vet dere hvordan advent og jul henger sammen? </a:t>
            </a:r>
            <a:endParaRPr lang="nb-NO" altLang="nb-NO" i="1" dirty="0"/>
          </a:p>
          <a:p>
            <a:endParaRPr lang="nb-NO" altLang="nb-NO" dirty="0">
              <a:cs typeface="Calibri"/>
            </a:endParaRPr>
          </a:p>
          <a:p>
            <a:r>
              <a:rPr lang="nb-NO" i="1" dirty="0"/>
              <a:t>Bring samtalen over til ventetid og </a:t>
            </a:r>
            <a:r>
              <a:rPr lang="nb-NO" i="1" dirty="0" err="1"/>
              <a:t>adventstia</a:t>
            </a:r>
            <a:r>
              <a:rPr lang="nb-NO" i="1" dirty="0"/>
              <a:t>.</a:t>
            </a:r>
            <a:endParaRPr lang="nb-NO" dirty="0"/>
          </a:p>
          <a:p>
            <a:endParaRPr lang="nb-NO" altLang="nb-NO" i="1" dirty="0">
              <a:cs typeface="Calibri" panose="020F0502020204030204"/>
            </a:endParaRPr>
          </a:p>
          <a:p>
            <a:endParaRPr lang="en-GB" dirty="0"/>
          </a:p>
        </p:txBody>
      </p:sp>
      <p:sp>
        <p:nvSpPr>
          <p:cNvPr id="4" name="Slide Number Placeholder 3"/>
          <p:cNvSpPr>
            <a:spLocks noGrp="1"/>
          </p:cNvSpPr>
          <p:nvPr>
            <p:ph type="sldNum" sz="quarter" idx="5"/>
          </p:nvPr>
        </p:nvSpPr>
        <p:spPr/>
        <p:txBody>
          <a:bodyPr/>
          <a:lstStyle/>
          <a:p>
            <a:fld id="{B16D274B-22E4-4C30-9130-575EFE86D365}" type="slidenum">
              <a:rPr lang="en-GB" smtClean="0"/>
              <a:t>2</a:t>
            </a:fld>
            <a:endParaRPr lang="en-GB"/>
          </a:p>
        </p:txBody>
      </p:sp>
    </p:spTree>
    <p:extLst>
      <p:ext uri="{BB962C8B-B14F-4D97-AF65-F5344CB8AC3E}">
        <p14:creationId xmlns:p14="http://schemas.microsoft.com/office/powerpoint/2010/main" val="202777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nb-NO" b="1" dirty="0"/>
              <a:t>Refleksjon </a:t>
            </a:r>
            <a:r>
              <a:rPr lang="nb-NO" altLang="nb-NO" dirty="0"/>
              <a:t>Hva handler advent om?</a:t>
            </a:r>
            <a:r>
              <a:rPr lang="nb-NO" altLang="nb-NO" b="1" dirty="0"/>
              <a:t> </a:t>
            </a:r>
            <a:r>
              <a:rPr lang="nb-NO" altLang="nb-NO" dirty="0"/>
              <a:t>Tips,- se på bildet, snakk sammen om hva de ser. Kjenner de igjen noen fra juleevangeliet?</a:t>
            </a:r>
            <a:endParaRPr lang="nb-NO" altLang="nb-NO" dirty="0">
              <a:cs typeface="Calibri"/>
            </a:endParaRPr>
          </a:p>
          <a:p>
            <a:endParaRPr lang="nb-NO" altLang="nb-NO" dirty="0">
              <a:cs typeface="Calibri"/>
            </a:endParaRPr>
          </a:p>
          <a:p>
            <a:r>
              <a:rPr lang="nb-NO" altLang="nb-NO" b="1" dirty="0"/>
              <a:t>Fakta om advent ( Dette kan du si):</a:t>
            </a:r>
            <a:endParaRPr lang="nb-NO" altLang="nb-NO" b="1" dirty="0">
              <a:cs typeface="Calibri"/>
            </a:endParaRPr>
          </a:p>
          <a:p>
            <a:r>
              <a:rPr lang="nb-NO" altLang="nb-NO" dirty="0"/>
              <a:t>I kirken har vi en egen kalender, som følger faste rytmer gjennom året, der vi følger Jesu liv. Jul, påske og pinse er de største feiringene i kirkeåret. I denne kalenderen ligger det 2 fastetider. Den ene rett før påske, den andre går vi inn i nå. </a:t>
            </a:r>
            <a:endParaRPr lang="nb-NO" altLang="nb-NO" dirty="0">
              <a:cs typeface="Calibri"/>
            </a:endParaRPr>
          </a:p>
          <a:p>
            <a:endParaRPr lang="nb-NO" altLang="nb-NO" dirty="0"/>
          </a:p>
          <a:p>
            <a:r>
              <a:rPr lang="nb-NO" altLang="nb-NO" dirty="0"/>
              <a:t>Advent handler om ventetiden og lyset som kom til verden. Advent betyr «komme» Det er en fastetid, derfor er den lilla fargen adventsfargen i kirka. </a:t>
            </a:r>
            <a:endParaRPr lang="nb-NO" altLang="nb-NO" dirty="0">
              <a:cs typeface="Calibri"/>
            </a:endParaRPr>
          </a:p>
          <a:p>
            <a:endParaRPr lang="nb-NO" altLang="nb-NO" dirty="0"/>
          </a:p>
          <a:p>
            <a:r>
              <a:rPr lang="nb-NO" altLang="nb-NO" dirty="0"/>
              <a:t>Dette skal vi feire - i tillegg til at 1. søndag i advent markerer starten på et nytt kirkeår.</a:t>
            </a:r>
            <a:endParaRPr lang="nb-NO" altLang="nb-NO" dirty="0">
              <a:cs typeface="Calibri"/>
            </a:endParaRPr>
          </a:p>
          <a:p>
            <a:endParaRPr lang="en-GB" dirty="0"/>
          </a:p>
        </p:txBody>
      </p:sp>
      <p:sp>
        <p:nvSpPr>
          <p:cNvPr id="4" name="Slide Number Placeholder 3"/>
          <p:cNvSpPr>
            <a:spLocks noGrp="1"/>
          </p:cNvSpPr>
          <p:nvPr>
            <p:ph type="sldNum" sz="quarter" idx="5"/>
          </p:nvPr>
        </p:nvSpPr>
        <p:spPr/>
        <p:txBody>
          <a:bodyPr/>
          <a:lstStyle/>
          <a:p>
            <a:fld id="{B16D274B-22E4-4C30-9130-575EFE86D365}" type="slidenum">
              <a:rPr lang="en-GB" smtClean="0"/>
              <a:t>3</a:t>
            </a:fld>
            <a:endParaRPr lang="en-GB"/>
          </a:p>
        </p:txBody>
      </p:sp>
    </p:spTree>
    <p:extLst>
      <p:ext uri="{BB962C8B-B14F-4D97-AF65-F5344CB8AC3E}">
        <p14:creationId xmlns:p14="http://schemas.microsoft.com/office/powerpoint/2010/main" val="29489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nb-NO" b="1" dirty="0">
                <a:cs typeface="Calibri"/>
              </a:rPr>
              <a:t>Dette kan du si: </a:t>
            </a:r>
            <a:endParaRPr lang="nb-NO" altLang="nb-NO" b="1" dirty="0"/>
          </a:p>
          <a:p>
            <a:endParaRPr lang="nb-NO" altLang="nb-NO" b="1" dirty="0"/>
          </a:p>
          <a:p>
            <a:r>
              <a:rPr lang="nb-NO" altLang="nb-NO" b="1" dirty="0"/>
              <a:t>Josef og Maria på vei til Betlehem. </a:t>
            </a:r>
            <a:endParaRPr lang="nb-NO" dirty="0"/>
          </a:p>
          <a:p>
            <a:r>
              <a:rPr lang="nb-NO" altLang="nb-NO" dirty="0"/>
              <a:t>Fortell historien om Maria og Josef som først ikke fikk plass i noe herberge, men til slutt var noen som hjalp dem og ga dem en plass i en stall sammen med dyra. Tenk så bra at noen hjalp dem. </a:t>
            </a:r>
          </a:p>
          <a:p>
            <a:r>
              <a:rPr lang="nb-NO" altLang="nb-NO" dirty="0"/>
              <a:t>Les gjerne hele juleevangeliet høyt fra Lukas 2, 1—20 </a:t>
            </a:r>
            <a:endParaRPr lang="nb-NO" altLang="nb-NO" dirty="0">
              <a:cs typeface="Calibri"/>
            </a:endParaRPr>
          </a:p>
          <a:p>
            <a:r>
              <a:rPr lang="nb-NO" altLang="nb-NO" dirty="0"/>
              <a:t> </a:t>
            </a:r>
            <a:endParaRPr lang="nb-NO" altLang="nb-NO" dirty="0">
              <a:cs typeface="Calibri"/>
            </a:endParaRPr>
          </a:p>
          <a:p>
            <a:r>
              <a:rPr lang="nb-NO" altLang="nb-NO" dirty="0"/>
              <a:t>Det som skjedde i denne stallen for over 2000 år siden, markerer tiden vi går inn i – advent. </a:t>
            </a:r>
            <a:endParaRPr lang="nb-NO" altLang="nb-NO" dirty="0">
              <a:cs typeface="Calibri"/>
            </a:endParaRPr>
          </a:p>
          <a:p>
            <a:endParaRPr lang="nb-NO" altLang="nb-NO" dirty="0"/>
          </a:p>
          <a:p>
            <a:r>
              <a:rPr lang="nb-NO" altLang="nb-NO" dirty="0"/>
              <a:t>Jesu liv, han viste oss hvordan vi skulle leve. I bibelen finner vi fortellinger om hans liv, som gir oss leveregler for livet vårt nå. Han forteller om barn og voksne som av en eller annen grunn føler seg utestengt. Han oppfordrer oss til å se og ta vare på de som ikke har det så bra. Han ber oss være Lysvåken.</a:t>
            </a:r>
            <a:endParaRPr lang="nb-NO" altLang="nb-NO" dirty="0">
              <a:cs typeface="Calibri"/>
            </a:endParaRPr>
          </a:p>
          <a:p>
            <a:r>
              <a:rPr lang="nb-NO" altLang="nb-NO" dirty="0"/>
              <a:t> </a:t>
            </a:r>
            <a:endParaRPr lang="nb-NO" altLang="nb-NO" dirty="0">
              <a:cs typeface="Calibri"/>
            </a:endParaRPr>
          </a:p>
          <a:p>
            <a:r>
              <a:rPr lang="nb-NO" altLang="nb-NO" b="1" dirty="0"/>
              <a:t>Navnet Lysvåken handler ikke om at vi skal være våkne hele natta, men at vi skal være våkne overfor det som skjer i oss og rundt oss. Vi skal være våkne overfor Gud, hverandre, verden og oss selv. Ikke minst kan vi oppleve at Gud er Lys våken for oss.</a:t>
            </a:r>
            <a:endParaRPr lang="nb-NO" altLang="nb-NO" b="1">
              <a:cs typeface="Calibri"/>
            </a:endParaRPr>
          </a:p>
          <a:p>
            <a:endParaRPr lang="en-GB" dirty="0"/>
          </a:p>
        </p:txBody>
      </p:sp>
      <p:sp>
        <p:nvSpPr>
          <p:cNvPr id="4" name="Slide Number Placeholder 3"/>
          <p:cNvSpPr>
            <a:spLocks noGrp="1"/>
          </p:cNvSpPr>
          <p:nvPr>
            <p:ph type="sldNum" sz="quarter" idx="5"/>
          </p:nvPr>
        </p:nvSpPr>
        <p:spPr/>
        <p:txBody>
          <a:bodyPr/>
          <a:lstStyle/>
          <a:p>
            <a:fld id="{B16D274B-22E4-4C30-9130-575EFE86D365}" type="slidenum">
              <a:rPr lang="en-GB" smtClean="0"/>
              <a:t>4</a:t>
            </a:fld>
            <a:endParaRPr lang="en-GB"/>
          </a:p>
        </p:txBody>
      </p:sp>
    </p:spTree>
    <p:extLst>
      <p:ext uri="{BB962C8B-B14F-4D97-AF65-F5344CB8AC3E}">
        <p14:creationId xmlns:p14="http://schemas.microsoft.com/office/powerpoint/2010/main" val="3843773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nb-NO" sz="800" dirty="0"/>
              <a:t>Dette kan du si:</a:t>
            </a:r>
            <a:endParaRPr lang="en-US" dirty="0"/>
          </a:p>
          <a:p>
            <a:endParaRPr lang="nb-NO" altLang="nb-NO" sz="800" dirty="0"/>
          </a:p>
          <a:p>
            <a:r>
              <a:rPr lang="nb-NO" altLang="nb-NO" sz="800" dirty="0"/>
              <a:t>Lysvåken- hva vil det si? Vi har allerede forstått at det ikke betyr at vi ikke skal sove om natta. Men kan dere tenke dere hva det betyr? Sånn helt konkret? Dere har sikkert hjulpet noen som har falt og slått seg noen gang? Eller hjulpet noen som hadde tung sekk å bære? Kanskje dere har rydda plast ved havet?  Følge med på de rundt deg, er det noen som ikke har det bra? Ensomme i </a:t>
            </a:r>
            <a:r>
              <a:rPr lang="nb-NO" altLang="nb-NO" sz="800" dirty="0" err="1"/>
              <a:t>coronatid</a:t>
            </a:r>
            <a:r>
              <a:rPr lang="nb-NO" altLang="nb-NO" sz="800" dirty="0"/>
              <a:t>?</a:t>
            </a:r>
            <a:endParaRPr lang="nb-NO" dirty="0"/>
          </a:p>
          <a:p>
            <a:endParaRPr lang="nb-NO" altLang="nb-NO" sz="800" dirty="0"/>
          </a:p>
          <a:p>
            <a:r>
              <a:rPr lang="nb-NO" altLang="nb-NO" sz="800" dirty="0"/>
              <a:t>Jesus, som ble født i den fortellingen vi leste, ble og er-  en viktig mann for oss som er kristne. Tenk, han ble født i en stall, og ble en konge!  Han lærte oss etterhvert masse om rettferdighet. Han er grunnen til at vi er her i dag, Han ønsker at vi skal være Lys våken for oss selv og lys våkne for menneskene vi har rundt oss.  Vi tror at Gud har skapt både oss og naturen vi lever i.  Jesus var Guds sønn. Alt han lærte oss står det om i det nye testamentet i Bibelen. Vi tror at han er midt i </a:t>
            </a:r>
            <a:r>
              <a:rPr lang="nb-NO" altLang="nb-NO" sz="800" dirty="0" err="1"/>
              <a:t>blandt</a:t>
            </a:r>
            <a:r>
              <a:rPr lang="nb-NO" altLang="nb-NO" sz="800" dirty="0"/>
              <a:t> oss,  og at Jesus hører oss når vi ber. </a:t>
            </a:r>
            <a:endParaRPr lang="nb-NO" altLang="nb-NO" sz="800" dirty="0">
              <a:cs typeface="Calibri"/>
            </a:endParaRPr>
          </a:p>
          <a:p>
            <a:r>
              <a:rPr lang="nb-NO" altLang="nb-NO" sz="800" dirty="0"/>
              <a:t> </a:t>
            </a:r>
            <a:endParaRPr lang="nb-NO" altLang="nb-NO" sz="800" dirty="0">
              <a:cs typeface="Calibri"/>
            </a:endParaRPr>
          </a:p>
          <a:p>
            <a:r>
              <a:rPr lang="nb-NO" i="1" dirty="0"/>
              <a:t>Til den som presenterer: </a:t>
            </a:r>
            <a:endParaRPr lang="nb-NO" dirty="0"/>
          </a:p>
          <a:p>
            <a:r>
              <a:rPr lang="nb-NO" altLang="nb-NO" sz="800" dirty="0"/>
              <a:t>Forslag til bibeltekst om rettferdighet, les den med fordel direkte fra bibelen: </a:t>
            </a:r>
            <a:endParaRPr lang="nb-NO" altLang="nb-NO" sz="800" dirty="0">
              <a:cs typeface="Calibri"/>
            </a:endParaRPr>
          </a:p>
          <a:p>
            <a:r>
              <a:rPr lang="nb-NO" altLang="nb-NO" sz="800" dirty="0">
                <a:hlinkClick r:id="rId3" tooltip="Evangeliet etter Matteus"/>
              </a:rPr>
              <a:t>Matteus</a:t>
            </a:r>
            <a:r>
              <a:rPr lang="nb-NO" altLang="nb-NO" sz="800" dirty="0"/>
              <a:t>, 7.12</a:t>
            </a:r>
            <a:endParaRPr lang="nb-NO" altLang="nb-NO" sz="800" dirty="0">
              <a:cs typeface="Calibri"/>
            </a:endParaRPr>
          </a:p>
          <a:p>
            <a:r>
              <a:rPr lang="nb-NO" altLang="nb-NO" sz="800" dirty="0"/>
              <a:t>Alt dere vil at andre skal gjøre mot dere, skal også dere gjøre mot dem. </a:t>
            </a:r>
            <a:endParaRPr lang="nb-NO" altLang="nb-NO" sz="800" dirty="0">
              <a:cs typeface="Calibri"/>
            </a:endParaRPr>
          </a:p>
          <a:p>
            <a:r>
              <a:rPr lang="nb-NO" altLang="nb-NO" sz="800" dirty="0"/>
              <a:t> </a:t>
            </a:r>
            <a:endParaRPr lang="nb-NO" altLang="nb-NO" sz="800" dirty="0">
              <a:cs typeface="Calibri"/>
            </a:endParaRPr>
          </a:p>
          <a:p>
            <a:r>
              <a:rPr lang="nb-NO" altLang="nb-NO" sz="800" dirty="0"/>
              <a:t>Matt, 25, 31- 40</a:t>
            </a:r>
            <a:endParaRPr lang="nb-NO" altLang="nb-NO" sz="800" dirty="0">
              <a:cs typeface="Calibri"/>
            </a:endParaRPr>
          </a:p>
          <a:p>
            <a:r>
              <a:rPr lang="nb-NO" altLang="nb-NO" sz="800" dirty="0"/>
              <a:t>For jeg var sulten, og dere ga meg mat; jeg var tørst, og dere ga meg drikke; jeg var fremmed, og dere tok imot meg; jeg var naken, og dere kledde meg; jeg var syk, og dere så til meg; jeg var i fengsel, og dere besøkte meg. Da skal de rettferdige svare: ‘Herre, når så vi deg sulten og ga deg mat, eller tørst og ga deg drikke? Når så vi deg fremmed og tok imot deg, eller naken og kledde deg? Når så vi deg syk eller i fengsel og kom til deg? Og kongen skal svare dem: ‘Sannelig, jeg sier dere: Det dere gjorde mot én av disse mine minste søsken, har dere gjort mot meg. </a:t>
            </a:r>
            <a:endParaRPr lang="nb-NO" altLang="nb-NO" sz="800" dirty="0">
              <a:cs typeface="Calibri"/>
            </a:endParaRPr>
          </a:p>
          <a:p>
            <a:r>
              <a:rPr lang="nb-NO" altLang="nb-NO" sz="800" dirty="0"/>
              <a:t> </a:t>
            </a:r>
            <a:endParaRPr lang="nb-NO" altLang="nb-NO" sz="800" dirty="0">
              <a:cs typeface="Calibri"/>
            </a:endParaRPr>
          </a:p>
          <a:p>
            <a:r>
              <a:rPr lang="nb-NO" altLang="nb-NO" sz="800" i="1" dirty="0"/>
              <a:t>Matt 18, 20 </a:t>
            </a:r>
            <a:endParaRPr lang="nb-NO" altLang="nb-NO" sz="800" dirty="0"/>
          </a:p>
          <a:p>
            <a:r>
              <a:rPr lang="nb-NO" altLang="nb-NO" sz="800" i="1" dirty="0"/>
              <a:t>For hvor to eller tre er samlet i mitt navn, der er jeg </a:t>
            </a:r>
            <a:r>
              <a:rPr lang="nb-NO" altLang="nb-NO" sz="800" dirty="0"/>
              <a:t>midt iblant</a:t>
            </a:r>
            <a:r>
              <a:rPr lang="nb-NO" altLang="nb-NO" sz="800" i="1" dirty="0"/>
              <a:t> dem.</a:t>
            </a:r>
            <a:endParaRPr lang="nb-NO" altLang="nb-NO" sz="800" dirty="0"/>
          </a:p>
          <a:p>
            <a:r>
              <a:rPr lang="nb-NO" altLang="nb-NO" sz="800" dirty="0"/>
              <a:t> </a:t>
            </a:r>
            <a:endParaRPr lang="nb-NO" altLang="nb-NO" sz="800" dirty="0">
              <a:cs typeface="Calibri"/>
            </a:endParaRPr>
          </a:p>
          <a:p>
            <a:r>
              <a:rPr lang="nb-NO" altLang="nb-NO" sz="800" dirty="0"/>
              <a:t>I lysvåken-sangen står det i et av versene; « Lys våken, hva vil det si, å ville, og se, og gi, det gode til de som trenger det mer». Hva tenker dere om det? Hva tror dere den som har skrevet sangen tenker om hva er det gode? Hvordan vet vi at det er noen som trenger det mer?  </a:t>
            </a:r>
          </a:p>
          <a:p>
            <a:r>
              <a:rPr lang="nb-NO" i="1" dirty="0"/>
              <a:t>Til den som presenterer: </a:t>
            </a:r>
            <a:endParaRPr lang="nb-NO" dirty="0"/>
          </a:p>
          <a:p>
            <a:r>
              <a:rPr lang="nb-NO" altLang="nb-NO" sz="800" dirty="0"/>
              <a:t>( I denne samtalen er det viktig å fokusere på at vi kan gjøre en forskjell med små ting i hverdagen. Ikke skape dårlig samvittighet, men ha fokus på at vi kan gjøre litt hver dag)</a:t>
            </a:r>
            <a:endParaRPr lang="nb-NO" dirty="0"/>
          </a:p>
          <a:p>
            <a:endParaRPr lang="nb-NO" altLang="nb-NO" sz="800" dirty="0"/>
          </a:p>
          <a:p>
            <a:r>
              <a:rPr lang="nb-NO" altLang="nb-NO" sz="800" dirty="0"/>
              <a:t>Vi kan gjøre mye for de menneskene som er rundt oss, et smil og et hei kan gjøre dagen bedre for noen uten at du er klar over det! </a:t>
            </a:r>
            <a:endParaRPr lang="nb-NO" altLang="nb-NO" sz="800" dirty="0">
              <a:cs typeface="Calibri"/>
            </a:endParaRPr>
          </a:p>
          <a:p>
            <a:endParaRPr lang="nb-NO" altLang="nb-NO" sz="800" dirty="0"/>
          </a:p>
          <a:p>
            <a:r>
              <a:rPr lang="nb-NO" altLang="nb-NO" sz="800" dirty="0"/>
              <a:t>I kirkene har vi flere organisasjoner som hjelper oss med å arbeide for rettferdighet og ta vare på skaperverket. Både her i Norge og i utlandet. Kirkens Nødhjelp er en av organisasjonene som arbeider for menighetene der det er krig og nød. Vi samler inn penger her i Norge.  Kirkens Nødhjelp gjør for eksempel pengene om til rent vann der de mangler det.  Hygiene er viktig nå, </a:t>
            </a:r>
            <a:r>
              <a:rPr lang="nb-NO" altLang="nb-NO" sz="800" dirty="0" err="1"/>
              <a:t>pga</a:t>
            </a:r>
            <a:r>
              <a:rPr lang="nb-NO" altLang="nb-NO" sz="800" dirty="0"/>
              <a:t> </a:t>
            </a:r>
            <a:r>
              <a:rPr lang="nb-NO" altLang="nb-NO" sz="800" dirty="0" err="1"/>
              <a:t>corona</a:t>
            </a:r>
            <a:r>
              <a:rPr lang="nb-NO" altLang="nb-NO" sz="800" dirty="0"/>
              <a:t>, muligheten for god håndvask er ekstra viktig – smittevern.</a:t>
            </a:r>
            <a:endParaRPr lang="nb-NO" altLang="nb-NO" sz="800" dirty="0">
              <a:cs typeface="Calibri"/>
            </a:endParaRPr>
          </a:p>
          <a:p>
            <a:endParaRPr lang="en-GB" sz="800" dirty="0"/>
          </a:p>
        </p:txBody>
      </p:sp>
      <p:sp>
        <p:nvSpPr>
          <p:cNvPr id="4" name="Slide Number Placeholder 3"/>
          <p:cNvSpPr>
            <a:spLocks noGrp="1"/>
          </p:cNvSpPr>
          <p:nvPr>
            <p:ph type="sldNum" sz="quarter" idx="5"/>
          </p:nvPr>
        </p:nvSpPr>
        <p:spPr/>
        <p:txBody>
          <a:bodyPr/>
          <a:lstStyle/>
          <a:p>
            <a:fld id="{B16D274B-22E4-4C30-9130-575EFE86D365}" type="slidenum">
              <a:rPr lang="en-GB" smtClean="0"/>
              <a:t>5</a:t>
            </a:fld>
            <a:endParaRPr lang="en-GB"/>
          </a:p>
        </p:txBody>
      </p:sp>
    </p:spTree>
    <p:extLst>
      <p:ext uri="{BB962C8B-B14F-4D97-AF65-F5344CB8AC3E}">
        <p14:creationId xmlns:p14="http://schemas.microsoft.com/office/powerpoint/2010/main" val="326643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ltLang="nb-NO" dirty="0">
                <a:cs typeface="Calibri"/>
              </a:rPr>
              <a:t>Dette kan du si: </a:t>
            </a:r>
            <a:endParaRPr lang="nb-NO" altLang="nb-NO" dirty="0"/>
          </a:p>
          <a:p>
            <a:endParaRPr lang="nb-NO" altLang="nb-NO" dirty="0"/>
          </a:p>
          <a:p>
            <a:r>
              <a:rPr lang="nb-NO" altLang="nb-NO" dirty="0"/>
              <a:t>Dette er et kart over verden. I verden bor det 7,8 milliarder mennesker ( i følge FN 2020)– og her bor også du! </a:t>
            </a:r>
            <a:endParaRPr lang="nb-NO" dirty="0"/>
          </a:p>
          <a:p>
            <a:endParaRPr lang="nb-NO" altLang="nb-NO" dirty="0"/>
          </a:p>
          <a:p>
            <a:r>
              <a:rPr lang="nb-NO" altLang="nb-NO" dirty="0"/>
              <a:t>De landene som er markert med lillafargen, er det landene hvor Kirkens Nødhjelp arbeider og har kontorer. </a:t>
            </a:r>
          </a:p>
          <a:p>
            <a:endParaRPr lang="nb-NO" altLang="nb-NO" dirty="0">
              <a:cs typeface="Calibri" panose="020F0502020204030204"/>
            </a:endParaRPr>
          </a:p>
          <a:p>
            <a:r>
              <a:rPr lang="nb-NO" altLang="nb-NO" dirty="0"/>
              <a:t>Kirkens Nødhjelp arbeider for å redde liv og kreve rettferdighet. Det er Jesus som har lært oss det, og vi gjør vårt arbeid ute i verden på vegne av kirkene i Norge. Det er mat nok og nok rent vann til alle mennesker. Men ikke alle mennesker har rent vann eller spiser seg mette hver dag. Det er ikke rettferdig! </a:t>
            </a:r>
            <a:endParaRPr lang="nb-NO" altLang="nb-NO" dirty="0">
              <a:cs typeface="Calibri"/>
            </a:endParaRPr>
          </a:p>
          <a:p>
            <a:endParaRPr lang="nb-NO" altLang="nb-NO" dirty="0"/>
          </a:p>
          <a:p>
            <a:r>
              <a:rPr lang="nb-NO" altLang="nb-NO" dirty="0"/>
              <a:t>Vi bor i Norge, og her er det mange som gjør gode ting for andre, som er lys våken for de som er rundt dem. Du er en av dem. </a:t>
            </a:r>
            <a:endParaRPr lang="nb-NO" altLang="nb-NO" dirty="0">
              <a:cs typeface="Calibri"/>
            </a:endParaRPr>
          </a:p>
          <a:p>
            <a:endParaRPr lang="nb-NO" altLang="nb-NO" dirty="0"/>
          </a:p>
          <a:p>
            <a:r>
              <a:rPr lang="nb-NO" altLang="nb-NO" dirty="0"/>
              <a:t>Og så finnes det mennesker som er lys våken i mange andre land også. Du skal få møte noen av dem nå. </a:t>
            </a:r>
            <a:endParaRPr lang="nb-NO" altLang="nb-NO" dirty="0">
              <a:cs typeface="Calibri"/>
            </a:endParaRPr>
          </a:p>
          <a:p>
            <a:endParaRPr lang="nb-NO" altLang="nb-NO" dirty="0"/>
          </a:p>
          <a:p>
            <a:endParaRPr lang="en-GB" dirty="0"/>
          </a:p>
        </p:txBody>
      </p:sp>
      <p:sp>
        <p:nvSpPr>
          <p:cNvPr id="4" name="Slide Number Placeholder 3"/>
          <p:cNvSpPr>
            <a:spLocks noGrp="1"/>
          </p:cNvSpPr>
          <p:nvPr>
            <p:ph type="sldNum" sz="quarter" idx="5"/>
          </p:nvPr>
        </p:nvSpPr>
        <p:spPr/>
        <p:txBody>
          <a:bodyPr/>
          <a:lstStyle/>
          <a:p>
            <a:fld id="{B16D274B-22E4-4C30-9130-575EFE86D365}" type="slidenum">
              <a:rPr lang="en-GB" smtClean="0"/>
              <a:t>6</a:t>
            </a:fld>
            <a:endParaRPr lang="en-GB"/>
          </a:p>
        </p:txBody>
      </p:sp>
    </p:spTree>
    <p:extLst>
      <p:ext uri="{BB962C8B-B14F-4D97-AF65-F5344CB8AC3E}">
        <p14:creationId xmlns:p14="http://schemas.microsoft.com/office/powerpoint/2010/main" val="300863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Dette </a:t>
            </a:r>
            <a:r>
              <a:rPr lang="en-US" b="1" dirty="0" err="1"/>
              <a:t>kan</a:t>
            </a:r>
            <a:r>
              <a:rPr lang="en-US" b="1" dirty="0"/>
              <a:t> du </a:t>
            </a:r>
            <a:r>
              <a:rPr lang="en-US" b="1" dirty="0" err="1"/>
              <a:t>si</a:t>
            </a:r>
            <a:r>
              <a:rPr lang="en-US" b="1" dirty="0"/>
              <a:t>:</a:t>
            </a:r>
            <a:r>
              <a:rPr lang="en-US" dirty="0"/>
              <a:t> </a:t>
            </a:r>
            <a:endParaRPr lang="en-US"/>
          </a:p>
          <a:p>
            <a:r>
              <a:rPr lang="en-US" dirty="0"/>
              <a:t>Dette er Hadeel </a:t>
            </a:r>
            <a:r>
              <a:rPr lang="en-US" dirty="0" err="1"/>
              <a:t>fra</a:t>
            </a:r>
            <a:r>
              <a:rPr lang="en-US" dirty="0"/>
              <a:t> Syria. Hun </a:t>
            </a:r>
            <a:r>
              <a:rPr lang="en-US" dirty="0" err="1"/>
              <a:t>kom</a:t>
            </a:r>
            <a:r>
              <a:rPr lang="en-US" dirty="0"/>
              <a:t> </a:t>
            </a:r>
            <a:r>
              <a:rPr lang="en-US" dirty="0" err="1"/>
              <a:t>til</a:t>
            </a:r>
            <a:r>
              <a:rPr lang="en-US" dirty="0"/>
              <a:t> </a:t>
            </a:r>
            <a:r>
              <a:rPr lang="en-US" dirty="0" err="1"/>
              <a:t>byen</a:t>
            </a:r>
            <a:r>
              <a:rPr lang="en-US" dirty="0"/>
              <a:t> Beirut </a:t>
            </a:r>
            <a:r>
              <a:rPr lang="en-US" dirty="0" err="1"/>
              <a:t>i</a:t>
            </a:r>
            <a:r>
              <a:rPr lang="en-US" dirty="0"/>
              <a:t> </a:t>
            </a:r>
            <a:r>
              <a:rPr lang="en-US" dirty="0" err="1"/>
              <a:t>Libanon</a:t>
            </a:r>
            <a:r>
              <a:rPr lang="en-US" dirty="0"/>
              <a:t> for 1 </a:t>
            </a:r>
            <a:r>
              <a:rPr lang="en-US" dirty="0" err="1"/>
              <a:t>år</a:t>
            </a:r>
            <a:r>
              <a:rPr lang="en-US" dirty="0"/>
              <a:t> </a:t>
            </a:r>
            <a:r>
              <a:rPr lang="en-US" dirty="0" err="1"/>
              <a:t>siden</a:t>
            </a:r>
            <a:r>
              <a:rPr lang="en-US" dirty="0"/>
              <a:t> </a:t>
            </a:r>
            <a:r>
              <a:rPr lang="en-US" dirty="0" err="1"/>
              <a:t>sammen</a:t>
            </a:r>
            <a:r>
              <a:rPr lang="en-US" dirty="0"/>
              <a:t> med </a:t>
            </a:r>
            <a:r>
              <a:rPr lang="en-US" dirty="0" err="1"/>
              <a:t>familien</a:t>
            </a:r>
            <a:r>
              <a:rPr lang="en-US" dirty="0"/>
              <a:t> sin. De er </a:t>
            </a:r>
            <a:r>
              <a:rPr lang="en-US" dirty="0" err="1"/>
              <a:t>flyktninger</a:t>
            </a:r>
            <a:r>
              <a:rPr lang="en-US" dirty="0"/>
              <a:t>. </a:t>
            </a:r>
            <a:endParaRPr lang="en-GB"/>
          </a:p>
          <a:p>
            <a:r>
              <a:rPr lang="en-US" dirty="0"/>
              <a:t>Hadeel har </a:t>
            </a:r>
            <a:r>
              <a:rPr lang="en-US" dirty="0" err="1"/>
              <a:t>opplevd</a:t>
            </a:r>
            <a:r>
              <a:rPr lang="en-US" dirty="0"/>
              <a:t> </a:t>
            </a:r>
            <a:r>
              <a:rPr lang="en-US" dirty="0" err="1"/>
              <a:t>krig</a:t>
            </a:r>
            <a:r>
              <a:rPr lang="en-US" dirty="0"/>
              <a:t> </a:t>
            </a:r>
            <a:r>
              <a:rPr lang="en-US" dirty="0" err="1"/>
              <a:t>i</a:t>
            </a:r>
            <a:r>
              <a:rPr lang="en-US" dirty="0"/>
              <a:t> </a:t>
            </a:r>
            <a:r>
              <a:rPr lang="en-US" dirty="0" err="1"/>
              <a:t>hjemlandet</a:t>
            </a:r>
            <a:r>
              <a:rPr lang="en-US" dirty="0"/>
              <a:t> </a:t>
            </a:r>
            <a:r>
              <a:rPr lang="en-US" dirty="0" err="1"/>
              <a:t>sitt</a:t>
            </a:r>
            <a:r>
              <a:rPr lang="en-US" dirty="0"/>
              <a:t>, </a:t>
            </a:r>
            <a:r>
              <a:rPr lang="en-US" dirty="0" err="1"/>
              <a:t>og</a:t>
            </a:r>
            <a:r>
              <a:rPr lang="en-US" dirty="0"/>
              <a:t> </a:t>
            </a:r>
            <a:r>
              <a:rPr lang="en-US" dirty="0" err="1"/>
              <a:t>i</a:t>
            </a:r>
            <a:r>
              <a:rPr lang="en-US" dirty="0"/>
              <a:t> </a:t>
            </a:r>
            <a:r>
              <a:rPr lang="en-US" dirty="0" err="1"/>
              <a:t>høst</a:t>
            </a:r>
            <a:r>
              <a:rPr lang="en-US" dirty="0"/>
              <a:t> var det en </a:t>
            </a:r>
            <a:r>
              <a:rPr lang="en-US" dirty="0" err="1"/>
              <a:t>eksplosjon</a:t>
            </a:r>
            <a:r>
              <a:rPr lang="en-US" dirty="0"/>
              <a:t> </a:t>
            </a:r>
            <a:r>
              <a:rPr lang="en-US" dirty="0" err="1"/>
              <a:t>i</a:t>
            </a:r>
            <a:r>
              <a:rPr lang="en-US" dirty="0"/>
              <a:t> den nye </a:t>
            </a:r>
            <a:r>
              <a:rPr lang="en-US" dirty="0" err="1"/>
              <a:t>byen</a:t>
            </a:r>
            <a:r>
              <a:rPr lang="en-US" dirty="0"/>
              <a:t> </a:t>
            </a:r>
            <a:r>
              <a:rPr lang="en-US" dirty="0" err="1"/>
              <a:t>hennes</a:t>
            </a:r>
            <a:r>
              <a:rPr lang="en-US" dirty="0"/>
              <a:t>. Det </a:t>
            </a:r>
            <a:r>
              <a:rPr lang="en-US" dirty="0" err="1"/>
              <a:t>minnet</a:t>
            </a:r>
            <a:r>
              <a:rPr lang="en-US" dirty="0"/>
              <a:t> </a:t>
            </a:r>
            <a:r>
              <a:rPr lang="en-US" dirty="0" err="1"/>
              <a:t>henne</a:t>
            </a:r>
            <a:r>
              <a:rPr lang="en-US" dirty="0"/>
              <a:t> </a:t>
            </a:r>
            <a:r>
              <a:rPr lang="en-US" dirty="0" err="1"/>
              <a:t>på</a:t>
            </a:r>
            <a:r>
              <a:rPr lang="en-US" dirty="0"/>
              <a:t> alt det </a:t>
            </a:r>
            <a:r>
              <a:rPr lang="en-US" dirty="0" err="1"/>
              <a:t>vonde</a:t>
            </a:r>
            <a:r>
              <a:rPr lang="en-US" dirty="0"/>
              <a:t> de </a:t>
            </a:r>
            <a:r>
              <a:rPr lang="en-US" dirty="0" err="1"/>
              <a:t>opplevde</a:t>
            </a:r>
            <a:r>
              <a:rPr lang="en-US" dirty="0"/>
              <a:t> </a:t>
            </a:r>
            <a:r>
              <a:rPr lang="en-US" dirty="0" err="1"/>
              <a:t>i</a:t>
            </a:r>
            <a:r>
              <a:rPr lang="en-US" dirty="0"/>
              <a:t> </a:t>
            </a:r>
            <a:r>
              <a:rPr lang="en-US" dirty="0" err="1"/>
              <a:t>krigen</a:t>
            </a:r>
            <a:r>
              <a:rPr lang="en-US" dirty="0"/>
              <a:t> </a:t>
            </a:r>
            <a:r>
              <a:rPr lang="en-US" dirty="0" err="1"/>
              <a:t>i</a:t>
            </a:r>
            <a:r>
              <a:rPr lang="en-US" dirty="0"/>
              <a:t> Syria. </a:t>
            </a:r>
            <a:endParaRPr lang="en-GB"/>
          </a:p>
          <a:p>
            <a:r>
              <a:rPr lang="en-US" dirty="0" err="1"/>
              <a:t>På</a:t>
            </a:r>
            <a:r>
              <a:rPr lang="en-US" dirty="0"/>
              <a:t> </a:t>
            </a:r>
            <a:r>
              <a:rPr lang="en-US" dirty="0" err="1"/>
              <a:t>grunn</a:t>
            </a:r>
            <a:r>
              <a:rPr lang="en-US" dirty="0"/>
              <a:t> av korona-</a:t>
            </a:r>
            <a:r>
              <a:rPr lang="en-US" dirty="0" err="1"/>
              <a:t>situasjonen</a:t>
            </a:r>
            <a:r>
              <a:rPr lang="en-US" dirty="0"/>
              <a:t> </a:t>
            </a:r>
            <a:r>
              <a:rPr lang="en-US" dirty="0" err="1"/>
              <a:t>går</a:t>
            </a:r>
            <a:r>
              <a:rPr lang="en-US" dirty="0"/>
              <a:t> </a:t>
            </a:r>
            <a:r>
              <a:rPr lang="en-US" dirty="0" err="1"/>
              <a:t>hun</a:t>
            </a:r>
            <a:r>
              <a:rPr lang="en-US" dirty="0"/>
              <a:t> </a:t>
            </a:r>
            <a:r>
              <a:rPr lang="en-US" dirty="0" err="1"/>
              <a:t>ikke</a:t>
            </a:r>
            <a:r>
              <a:rPr lang="en-US" dirty="0"/>
              <a:t> </a:t>
            </a:r>
            <a:r>
              <a:rPr lang="en-US" dirty="0" err="1"/>
              <a:t>på</a:t>
            </a:r>
            <a:r>
              <a:rPr lang="en-US" dirty="0"/>
              <a:t> </a:t>
            </a:r>
            <a:r>
              <a:rPr lang="en-US" dirty="0" err="1"/>
              <a:t>skole</a:t>
            </a:r>
            <a:r>
              <a:rPr lang="en-US" dirty="0"/>
              <a:t> </a:t>
            </a:r>
            <a:r>
              <a:rPr lang="en-US" dirty="0" err="1"/>
              <a:t>akkurat</a:t>
            </a:r>
            <a:r>
              <a:rPr lang="en-US" dirty="0"/>
              <a:t> </a:t>
            </a:r>
            <a:r>
              <a:rPr lang="en-US" dirty="0" err="1"/>
              <a:t>nå</a:t>
            </a:r>
            <a:r>
              <a:rPr lang="en-US" dirty="0"/>
              <a:t>, men </a:t>
            </a:r>
            <a:r>
              <a:rPr lang="en-US" dirty="0" err="1"/>
              <a:t>håper</a:t>
            </a:r>
            <a:r>
              <a:rPr lang="en-US" dirty="0"/>
              <a:t> den </a:t>
            </a:r>
            <a:r>
              <a:rPr lang="en-US" dirty="0" err="1"/>
              <a:t>snart</a:t>
            </a:r>
            <a:r>
              <a:rPr lang="en-US" dirty="0"/>
              <a:t> starter </a:t>
            </a:r>
            <a:r>
              <a:rPr lang="en-US" dirty="0" err="1"/>
              <a:t>igjen</a:t>
            </a:r>
            <a:r>
              <a:rPr lang="en-US" dirty="0"/>
              <a:t>. Hun </a:t>
            </a:r>
            <a:r>
              <a:rPr lang="en-US" dirty="0" err="1"/>
              <a:t>vil</a:t>
            </a:r>
            <a:r>
              <a:rPr lang="en-US" dirty="0"/>
              <a:t> </a:t>
            </a:r>
            <a:r>
              <a:rPr lang="en-US" dirty="0" err="1"/>
              <a:t>gjerne</a:t>
            </a:r>
            <a:r>
              <a:rPr lang="en-US" dirty="0"/>
              <a:t> </a:t>
            </a:r>
            <a:r>
              <a:rPr lang="en-US" dirty="0" err="1"/>
              <a:t>bli</a:t>
            </a:r>
            <a:r>
              <a:rPr lang="en-US" dirty="0"/>
              <a:t> </a:t>
            </a:r>
            <a:r>
              <a:rPr lang="en-US" dirty="0" err="1"/>
              <a:t>barnelege</a:t>
            </a:r>
            <a:r>
              <a:rPr lang="en-US" dirty="0"/>
              <a:t>, </a:t>
            </a:r>
            <a:r>
              <a:rPr lang="en-US" dirty="0" err="1"/>
              <a:t>og</a:t>
            </a:r>
            <a:r>
              <a:rPr lang="en-US" dirty="0"/>
              <a:t> </a:t>
            </a:r>
            <a:r>
              <a:rPr lang="en-US" dirty="0" err="1"/>
              <a:t>hjelpe</a:t>
            </a:r>
            <a:r>
              <a:rPr lang="en-US" dirty="0"/>
              <a:t> barn </a:t>
            </a:r>
            <a:r>
              <a:rPr lang="en-US" dirty="0" err="1"/>
              <a:t>som</a:t>
            </a:r>
            <a:r>
              <a:rPr lang="en-US" dirty="0"/>
              <a:t> har det </a:t>
            </a:r>
            <a:r>
              <a:rPr lang="en-US" dirty="0" err="1"/>
              <a:t>vanskelig</a:t>
            </a:r>
            <a:r>
              <a:rPr lang="en-US" dirty="0"/>
              <a:t>. </a:t>
            </a:r>
            <a:endParaRPr lang="en-GB"/>
          </a:p>
          <a:p>
            <a:endParaRPr lang="en-US" dirty="0">
              <a:cs typeface="Calibri"/>
            </a:endParaRPr>
          </a:p>
          <a:p>
            <a:r>
              <a:rPr lang="en-GB" dirty="0">
                <a:cs typeface="Calibri"/>
              </a:rPr>
              <a:t>Rett </a:t>
            </a:r>
            <a:r>
              <a:rPr lang="en-GB" dirty="0" err="1">
                <a:cs typeface="Calibri"/>
              </a:rPr>
              <a:t>før</a:t>
            </a:r>
            <a:r>
              <a:rPr lang="en-GB" dirty="0">
                <a:cs typeface="Calibri"/>
              </a:rPr>
              <a:t> </a:t>
            </a:r>
            <a:r>
              <a:rPr lang="en-GB" dirty="0" err="1">
                <a:cs typeface="Calibri"/>
              </a:rPr>
              <a:t>dette</a:t>
            </a:r>
            <a:r>
              <a:rPr lang="en-GB" dirty="0">
                <a:cs typeface="Calibri"/>
              </a:rPr>
              <a:t> </a:t>
            </a:r>
            <a:r>
              <a:rPr lang="en-GB" dirty="0" err="1">
                <a:cs typeface="Calibri"/>
              </a:rPr>
              <a:t>bildet</a:t>
            </a:r>
            <a:r>
              <a:rPr lang="en-GB" dirty="0">
                <a:cs typeface="Calibri"/>
              </a:rPr>
              <a:t> </a:t>
            </a:r>
            <a:r>
              <a:rPr lang="en-GB" dirty="0" err="1">
                <a:cs typeface="Calibri"/>
              </a:rPr>
              <a:t>ble</a:t>
            </a:r>
            <a:r>
              <a:rPr lang="en-GB" dirty="0">
                <a:cs typeface="Calibri"/>
              </a:rPr>
              <a:t> tatt </a:t>
            </a:r>
            <a:r>
              <a:rPr lang="en-GB" dirty="0" err="1">
                <a:cs typeface="Calibri"/>
              </a:rPr>
              <a:t>fikk</a:t>
            </a:r>
            <a:r>
              <a:rPr lang="en-GB" dirty="0">
                <a:cs typeface="Calibri"/>
              </a:rPr>
              <a:t> </a:t>
            </a:r>
            <a:r>
              <a:rPr lang="en-GB" dirty="0" err="1">
                <a:cs typeface="Calibri"/>
              </a:rPr>
              <a:t>familien</a:t>
            </a:r>
            <a:r>
              <a:rPr lang="en-GB" dirty="0">
                <a:cs typeface="Calibri"/>
              </a:rPr>
              <a:t> </a:t>
            </a:r>
            <a:r>
              <a:rPr lang="en-GB" dirty="0" err="1">
                <a:cs typeface="Calibri"/>
              </a:rPr>
              <a:t>til</a:t>
            </a:r>
            <a:r>
              <a:rPr lang="en-GB" dirty="0">
                <a:cs typeface="Calibri"/>
              </a:rPr>
              <a:t> Hadeel en </a:t>
            </a:r>
            <a:r>
              <a:rPr lang="en-GB" dirty="0" err="1">
                <a:cs typeface="Calibri"/>
              </a:rPr>
              <a:t>stor</a:t>
            </a:r>
            <a:r>
              <a:rPr lang="en-GB" dirty="0">
                <a:cs typeface="Calibri"/>
              </a:rPr>
              <a:t> </a:t>
            </a:r>
            <a:r>
              <a:rPr lang="en-GB" dirty="0" err="1">
                <a:cs typeface="Calibri"/>
              </a:rPr>
              <a:t>eske</a:t>
            </a:r>
            <a:r>
              <a:rPr lang="en-GB" dirty="0">
                <a:cs typeface="Calibri"/>
              </a:rPr>
              <a:t>, "</a:t>
            </a:r>
            <a:r>
              <a:rPr lang="en-GB" dirty="0" err="1">
                <a:cs typeface="Calibri"/>
              </a:rPr>
              <a:t>hygienepakke</a:t>
            </a:r>
            <a:r>
              <a:rPr lang="en-GB" dirty="0">
                <a:cs typeface="Calibri"/>
              </a:rPr>
              <a:t>", </a:t>
            </a:r>
            <a:r>
              <a:rPr lang="en-GB" dirty="0" err="1">
                <a:cs typeface="Calibri"/>
              </a:rPr>
              <a:t>som</a:t>
            </a:r>
            <a:r>
              <a:rPr lang="en-GB" dirty="0">
                <a:cs typeface="Calibri"/>
              </a:rPr>
              <a:t> </a:t>
            </a:r>
            <a:r>
              <a:rPr lang="en-GB" dirty="0" err="1">
                <a:cs typeface="Calibri"/>
              </a:rPr>
              <a:t>Kirkens</a:t>
            </a:r>
            <a:r>
              <a:rPr lang="en-GB" dirty="0">
                <a:cs typeface="Calibri"/>
              </a:rPr>
              <a:t> </a:t>
            </a:r>
            <a:r>
              <a:rPr lang="en-GB" dirty="0" err="1">
                <a:cs typeface="Calibri"/>
              </a:rPr>
              <a:t>Nødhjelp</a:t>
            </a:r>
            <a:r>
              <a:rPr lang="en-GB" dirty="0">
                <a:cs typeface="Calibri"/>
              </a:rPr>
              <a:t> </a:t>
            </a:r>
            <a:r>
              <a:rPr lang="en-GB" dirty="0" err="1">
                <a:cs typeface="Calibri"/>
              </a:rPr>
              <a:t>deler</a:t>
            </a:r>
            <a:r>
              <a:rPr lang="en-GB" dirty="0">
                <a:cs typeface="Calibri"/>
              </a:rPr>
              <a:t> </a:t>
            </a:r>
            <a:r>
              <a:rPr lang="en-GB" dirty="0" err="1">
                <a:cs typeface="Calibri"/>
              </a:rPr>
              <a:t>ut</a:t>
            </a:r>
            <a:r>
              <a:rPr lang="en-GB" dirty="0">
                <a:cs typeface="Calibri"/>
              </a:rPr>
              <a:t> </a:t>
            </a:r>
            <a:r>
              <a:rPr lang="en-GB" dirty="0" err="1">
                <a:cs typeface="Calibri"/>
              </a:rPr>
              <a:t>i</a:t>
            </a:r>
            <a:r>
              <a:rPr lang="en-GB" dirty="0">
                <a:cs typeface="Calibri"/>
              </a:rPr>
              <a:t> Beirut </a:t>
            </a:r>
            <a:r>
              <a:rPr lang="en-GB" dirty="0" err="1">
                <a:cs typeface="Calibri"/>
              </a:rPr>
              <a:t>etter</a:t>
            </a:r>
            <a:r>
              <a:rPr lang="en-GB" dirty="0">
                <a:cs typeface="Calibri"/>
              </a:rPr>
              <a:t> </a:t>
            </a:r>
            <a:r>
              <a:rPr lang="en-GB" dirty="0" err="1">
                <a:cs typeface="Calibri"/>
              </a:rPr>
              <a:t>eksplosjonen</a:t>
            </a:r>
            <a:r>
              <a:rPr lang="en-GB" dirty="0">
                <a:cs typeface="Calibri"/>
              </a:rPr>
              <a:t>. I </a:t>
            </a:r>
            <a:r>
              <a:rPr lang="en-GB" dirty="0" err="1">
                <a:cs typeface="Calibri"/>
              </a:rPr>
              <a:t>pakken</a:t>
            </a:r>
            <a:r>
              <a:rPr lang="en-GB" dirty="0">
                <a:cs typeface="Calibri"/>
              </a:rPr>
              <a:t> er der </a:t>
            </a:r>
            <a:r>
              <a:rPr lang="en-GB" dirty="0" err="1"/>
              <a:t>hygieneartikler</a:t>
            </a:r>
            <a:r>
              <a:rPr lang="en-GB" dirty="0"/>
              <a:t>. </a:t>
            </a:r>
            <a:r>
              <a:rPr lang="en-GB" dirty="0" err="1"/>
              <a:t>Munnbind</a:t>
            </a:r>
            <a:r>
              <a:rPr lang="en-GB" dirty="0"/>
              <a:t>, </a:t>
            </a:r>
            <a:r>
              <a:rPr lang="en-GB" dirty="0" err="1"/>
              <a:t>vaskemidler</a:t>
            </a:r>
            <a:r>
              <a:rPr lang="en-GB" dirty="0"/>
              <a:t>, </a:t>
            </a:r>
            <a:r>
              <a:rPr lang="en-GB" dirty="0" err="1"/>
              <a:t>sjampo</a:t>
            </a:r>
            <a:r>
              <a:rPr lang="en-GB" dirty="0"/>
              <a:t>, </a:t>
            </a:r>
            <a:r>
              <a:rPr lang="en-GB" dirty="0" err="1"/>
              <a:t>håndsprit</a:t>
            </a:r>
            <a:r>
              <a:rPr lang="en-GB" dirty="0"/>
              <a:t>, </a:t>
            </a:r>
            <a:r>
              <a:rPr lang="en-GB" dirty="0" err="1"/>
              <a:t>kluter</a:t>
            </a:r>
            <a:r>
              <a:rPr lang="en-GB" dirty="0"/>
              <a:t>, </a:t>
            </a:r>
            <a:r>
              <a:rPr lang="en-GB" dirty="0" err="1"/>
              <a:t>sanitærbind</a:t>
            </a:r>
            <a:r>
              <a:rPr lang="en-GB" dirty="0"/>
              <a:t> - </a:t>
            </a:r>
            <a:r>
              <a:rPr lang="en-GB" dirty="0" err="1"/>
              <a:t>og</a:t>
            </a:r>
            <a:r>
              <a:rPr lang="en-GB" dirty="0"/>
              <a:t> </a:t>
            </a:r>
            <a:r>
              <a:rPr lang="en-GB" dirty="0" err="1"/>
              <a:t>tannbørster</a:t>
            </a:r>
            <a:r>
              <a:rPr lang="en-GB" dirty="0"/>
              <a:t> </a:t>
            </a:r>
            <a:r>
              <a:rPr lang="en-GB" dirty="0" err="1"/>
              <a:t>og</a:t>
            </a:r>
            <a:r>
              <a:rPr lang="en-GB" dirty="0"/>
              <a:t> </a:t>
            </a:r>
            <a:r>
              <a:rPr lang="en-GB" dirty="0" err="1"/>
              <a:t>tannpasta</a:t>
            </a:r>
            <a:r>
              <a:rPr lang="en-GB" dirty="0"/>
              <a:t>. Noe </a:t>
            </a:r>
            <a:r>
              <a:rPr lang="en-GB" dirty="0" err="1"/>
              <a:t>av</a:t>
            </a:r>
            <a:r>
              <a:rPr lang="en-GB" dirty="0"/>
              <a:t> </a:t>
            </a:r>
            <a:r>
              <a:rPr lang="en-GB" dirty="0" err="1"/>
              <a:t>dette</a:t>
            </a:r>
            <a:r>
              <a:rPr lang="en-GB" dirty="0"/>
              <a:t> holder </a:t>
            </a:r>
            <a:r>
              <a:rPr lang="en-GB" dirty="0" err="1"/>
              <a:t>hun</a:t>
            </a:r>
            <a:r>
              <a:rPr lang="en-GB" dirty="0"/>
              <a:t> I </a:t>
            </a:r>
            <a:r>
              <a:rPr lang="en-GB" dirty="0" err="1"/>
              <a:t>hendene</a:t>
            </a:r>
            <a:r>
              <a:rPr lang="en-GB" dirty="0"/>
              <a:t> </a:t>
            </a:r>
            <a:r>
              <a:rPr lang="en-GB" dirty="0" err="1"/>
              <a:t>på</a:t>
            </a:r>
            <a:r>
              <a:rPr lang="en-GB" dirty="0"/>
              <a:t> </a:t>
            </a:r>
            <a:r>
              <a:rPr lang="en-GB" dirty="0" err="1"/>
              <a:t>bildet</a:t>
            </a:r>
            <a:r>
              <a:rPr lang="en-GB" dirty="0"/>
              <a:t>. </a:t>
            </a:r>
            <a:endParaRPr lang="en-GB" dirty="0">
              <a:cs typeface="Calibri"/>
            </a:endParaRPr>
          </a:p>
          <a:p>
            <a:r>
              <a:rPr lang="en-GB" dirty="0" err="1">
                <a:cs typeface="Calibri"/>
              </a:rPr>
              <a:t>Hygienepakken</a:t>
            </a:r>
            <a:r>
              <a:rPr lang="en-GB" dirty="0">
                <a:cs typeface="Calibri"/>
              </a:rPr>
              <a:t> </a:t>
            </a:r>
            <a:r>
              <a:rPr lang="en-GB" dirty="0" err="1">
                <a:cs typeface="Calibri"/>
              </a:rPr>
              <a:t>hjelper</a:t>
            </a:r>
            <a:r>
              <a:rPr lang="en-GB" dirty="0">
                <a:cs typeface="Calibri"/>
              </a:rPr>
              <a:t> </a:t>
            </a:r>
            <a:r>
              <a:rPr lang="en-GB" dirty="0" err="1">
                <a:cs typeface="Calibri"/>
              </a:rPr>
              <a:t>dem</a:t>
            </a:r>
            <a:r>
              <a:rPr lang="en-GB" dirty="0">
                <a:cs typeface="Calibri"/>
              </a:rPr>
              <a:t> å </a:t>
            </a:r>
            <a:r>
              <a:rPr lang="en-GB" dirty="0" err="1">
                <a:cs typeface="Calibri"/>
              </a:rPr>
              <a:t>holde</a:t>
            </a:r>
            <a:r>
              <a:rPr lang="en-GB" dirty="0">
                <a:cs typeface="Calibri"/>
              </a:rPr>
              <a:t> seg </a:t>
            </a:r>
            <a:r>
              <a:rPr lang="en-GB" dirty="0" err="1">
                <a:cs typeface="Calibri"/>
              </a:rPr>
              <a:t>friske</a:t>
            </a:r>
            <a:r>
              <a:rPr lang="en-GB" dirty="0">
                <a:cs typeface="Calibri"/>
              </a:rPr>
              <a:t>, </a:t>
            </a:r>
            <a:r>
              <a:rPr lang="en-GB" dirty="0" err="1">
                <a:cs typeface="Calibri"/>
              </a:rPr>
              <a:t>og</a:t>
            </a:r>
            <a:r>
              <a:rPr lang="en-GB" dirty="0">
                <a:cs typeface="Calibri"/>
              </a:rPr>
              <a:t> </a:t>
            </a:r>
            <a:r>
              <a:rPr lang="en-GB" dirty="0" err="1">
                <a:cs typeface="Calibri"/>
              </a:rPr>
              <a:t>mulighet</a:t>
            </a:r>
            <a:r>
              <a:rPr lang="en-GB" dirty="0">
                <a:cs typeface="Calibri"/>
              </a:rPr>
              <a:t> </a:t>
            </a:r>
            <a:r>
              <a:rPr lang="en-GB" dirty="0" err="1">
                <a:cs typeface="Calibri"/>
              </a:rPr>
              <a:t>til</a:t>
            </a:r>
            <a:r>
              <a:rPr lang="en-GB" dirty="0">
                <a:cs typeface="Calibri"/>
              </a:rPr>
              <a:t> å </a:t>
            </a:r>
            <a:r>
              <a:rPr lang="en-GB" dirty="0" err="1">
                <a:cs typeface="Calibri"/>
              </a:rPr>
              <a:t>gå</a:t>
            </a:r>
            <a:r>
              <a:rPr lang="en-GB" dirty="0">
                <a:cs typeface="Calibri"/>
              </a:rPr>
              <a:t> </a:t>
            </a:r>
            <a:r>
              <a:rPr lang="en-GB" dirty="0" err="1">
                <a:cs typeface="Calibri"/>
              </a:rPr>
              <a:t>ut</a:t>
            </a:r>
            <a:r>
              <a:rPr lang="en-GB" dirty="0">
                <a:cs typeface="Calibri"/>
              </a:rPr>
              <a:t> for </a:t>
            </a:r>
            <a:r>
              <a:rPr lang="en-GB" dirty="0" err="1">
                <a:cs typeface="Calibri"/>
              </a:rPr>
              <a:t>f.eks</a:t>
            </a:r>
            <a:r>
              <a:rPr lang="en-GB" dirty="0">
                <a:cs typeface="Calibri"/>
              </a:rPr>
              <a:t> å handle mat. </a:t>
            </a:r>
          </a:p>
          <a:p>
            <a:r>
              <a:rPr lang="en-GB" dirty="0" err="1">
                <a:cs typeface="Calibri"/>
              </a:rPr>
              <a:t>Slik</a:t>
            </a:r>
            <a:r>
              <a:rPr lang="en-GB" dirty="0">
                <a:cs typeface="Calibri"/>
              </a:rPr>
              <a:t> </a:t>
            </a:r>
            <a:r>
              <a:rPr lang="en-GB" dirty="0" err="1">
                <a:cs typeface="Calibri"/>
              </a:rPr>
              <a:t>kan</a:t>
            </a:r>
            <a:r>
              <a:rPr lang="en-GB" dirty="0">
                <a:cs typeface="Calibri"/>
              </a:rPr>
              <a:t> </a:t>
            </a:r>
            <a:r>
              <a:rPr lang="en-GB" dirty="0" err="1">
                <a:cs typeface="Calibri"/>
              </a:rPr>
              <a:t>penger</a:t>
            </a:r>
            <a:r>
              <a:rPr lang="en-GB" dirty="0">
                <a:cs typeface="Calibri"/>
              </a:rPr>
              <a:t> </a:t>
            </a:r>
            <a:r>
              <a:rPr lang="en-GB" dirty="0" err="1">
                <a:cs typeface="Calibri"/>
              </a:rPr>
              <a:t>Kirkens</a:t>
            </a:r>
            <a:r>
              <a:rPr lang="en-GB" dirty="0">
                <a:cs typeface="Calibri"/>
              </a:rPr>
              <a:t> </a:t>
            </a:r>
            <a:r>
              <a:rPr lang="en-GB" dirty="0" err="1">
                <a:cs typeface="Calibri"/>
              </a:rPr>
              <a:t>Nødhjelp</a:t>
            </a:r>
            <a:r>
              <a:rPr lang="en-GB" dirty="0">
                <a:cs typeface="Calibri"/>
              </a:rPr>
              <a:t> </a:t>
            </a:r>
            <a:r>
              <a:rPr lang="en-GB" dirty="0" err="1">
                <a:cs typeface="Calibri"/>
              </a:rPr>
              <a:t>samler</a:t>
            </a:r>
            <a:r>
              <a:rPr lang="en-GB" dirty="0">
                <a:cs typeface="Calibri"/>
              </a:rPr>
              <a:t> inn I Norge </a:t>
            </a:r>
            <a:r>
              <a:rPr lang="en-GB" dirty="0" err="1">
                <a:cs typeface="Calibri"/>
              </a:rPr>
              <a:t>bli</a:t>
            </a:r>
            <a:r>
              <a:rPr lang="en-GB" dirty="0">
                <a:cs typeface="Calibri"/>
              </a:rPr>
              <a:t> </a:t>
            </a:r>
            <a:r>
              <a:rPr lang="en-GB" dirty="0" err="1">
                <a:cs typeface="Calibri"/>
              </a:rPr>
              <a:t>til</a:t>
            </a:r>
            <a:r>
              <a:rPr lang="en-GB" dirty="0">
                <a:cs typeface="Calibri"/>
              </a:rPr>
              <a:t> </a:t>
            </a:r>
            <a:r>
              <a:rPr lang="en-GB" dirty="0" err="1">
                <a:cs typeface="Calibri"/>
              </a:rPr>
              <a:t>hjelp</a:t>
            </a:r>
            <a:r>
              <a:rPr lang="en-GB" dirty="0">
                <a:cs typeface="Calibri"/>
              </a:rPr>
              <a:t> for </a:t>
            </a:r>
            <a:r>
              <a:rPr lang="en-GB" dirty="0" err="1">
                <a:cs typeface="Calibri"/>
              </a:rPr>
              <a:t>andre</a:t>
            </a:r>
            <a:r>
              <a:rPr lang="en-GB" dirty="0">
                <a:cs typeface="Calibri"/>
              </a:rPr>
              <a:t>. </a:t>
            </a:r>
          </a:p>
          <a:p>
            <a:endParaRPr lang="en-GB" dirty="0"/>
          </a:p>
          <a:p>
            <a:r>
              <a:rPr lang="en-US" dirty="0"/>
              <a:t>  </a:t>
            </a:r>
            <a:endParaRPr lang="en-GB"/>
          </a:p>
          <a:p>
            <a:r>
              <a:rPr lang="en-US" dirty="0"/>
              <a:t>Kan man </a:t>
            </a:r>
            <a:r>
              <a:rPr lang="en-US" dirty="0" err="1"/>
              <a:t>være</a:t>
            </a:r>
            <a:r>
              <a:rPr lang="en-US" dirty="0"/>
              <a:t> </a:t>
            </a:r>
            <a:r>
              <a:rPr lang="en-US" dirty="0" err="1"/>
              <a:t>Lysvåken</a:t>
            </a:r>
            <a:r>
              <a:rPr lang="en-US" dirty="0"/>
              <a:t> for </a:t>
            </a:r>
            <a:r>
              <a:rPr lang="en-US" dirty="0" err="1"/>
              <a:t>andre</a:t>
            </a:r>
            <a:r>
              <a:rPr lang="en-US" dirty="0"/>
              <a:t> </a:t>
            </a:r>
            <a:r>
              <a:rPr lang="en-US" dirty="0" err="1"/>
              <a:t>selv</a:t>
            </a:r>
            <a:r>
              <a:rPr lang="en-US" dirty="0"/>
              <a:t> om man har det </a:t>
            </a:r>
            <a:r>
              <a:rPr lang="en-US" dirty="0" err="1"/>
              <a:t>litt</a:t>
            </a:r>
            <a:r>
              <a:rPr lang="en-US" dirty="0"/>
              <a:t> </a:t>
            </a:r>
            <a:r>
              <a:rPr lang="en-US" dirty="0" err="1"/>
              <a:t>vanskelig</a:t>
            </a:r>
            <a:r>
              <a:rPr lang="en-US" dirty="0"/>
              <a:t> </a:t>
            </a:r>
            <a:r>
              <a:rPr lang="en-US" dirty="0" err="1"/>
              <a:t>selv</a:t>
            </a:r>
            <a:r>
              <a:rPr lang="en-US" dirty="0"/>
              <a:t>? </a:t>
            </a:r>
            <a:endParaRPr lang="en-GB"/>
          </a:p>
          <a:p>
            <a:r>
              <a:rPr lang="en-US" b="1" dirty="0"/>
              <a:t> </a:t>
            </a:r>
            <a:r>
              <a:rPr lang="en-US" dirty="0"/>
              <a:t> </a:t>
            </a:r>
            <a:endParaRPr lang="en-GB"/>
          </a:p>
          <a:p>
            <a:r>
              <a:rPr lang="en-US" b="1" dirty="0"/>
              <a:t> </a:t>
            </a:r>
            <a:r>
              <a:rPr lang="en-US" dirty="0"/>
              <a:t> </a:t>
            </a:r>
            <a:endParaRPr lang="en-GB"/>
          </a:p>
          <a:p>
            <a:r>
              <a:rPr lang="en-US" b="1" dirty="0"/>
              <a:t>( Her er </a:t>
            </a:r>
            <a:r>
              <a:rPr lang="en-US" b="1" dirty="0" err="1"/>
              <a:t>mer</a:t>
            </a:r>
            <a:r>
              <a:rPr lang="en-US" b="1" dirty="0"/>
              <a:t> om </a:t>
            </a:r>
            <a:r>
              <a:rPr lang="en-US" b="1" dirty="0" err="1"/>
              <a:t>situasjonen</a:t>
            </a:r>
            <a:r>
              <a:rPr lang="en-US" b="1" dirty="0"/>
              <a:t> </a:t>
            </a:r>
            <a:r>
              <a:rPr lang="en-US" b="1" dirty="0" err="1"/>
              <a:t>til</a:t>
            </a:r>
            <a:r>
              <a:rPr lang="en-US" b="1" dirty="0"/>
              <a:t> Hadeel: </a:t>
            </a:r>
            <a:endParaRPr lang="en-GB"/>
          </a:p>
          <a:p>
            <a:r>
              <a:rPr lang="en-US" b="1" dirty="0"/>
              <a:t>Vil </a:t>
            </a:r>
            <a:r>
              <a:rPr lang="en-US" b="1" dirty="0" err="1"/>
              <a:t>hjelpe</a:t>
            </a:r>
            <a:r>
              <a:rPr lang="en-US" b="1" dirty="0"/>
              <a:t> </a:t>
            </a:r>
            <a:r>
              <a:rPr lang="en-US" b="1" dirty="0" err="1"/>
              <a:t>andre</a:t>
            </a:r>
            <a:r>
              <a:rPr lang="en-US" dirty="0"/>
              <a:t> </a:t>
            </a:r>
            <a:endParaRPr lang="en-GB"/>
          </a:p>
          <a:p>
            <a:r>
              <a:rPr lang="en-US" dirty="0"/>
              <a:t>11 </a:t>
            </a:r>
            <a:r>
              <a:rPr lang="en-US" dirty="0" err="1"/>
              <a:t>år</a:t>
            </a:r>
            <a:r>
              <a:rPr lang="en-US" dirty="0"/>
              <a:t> </a:t>
            </a:r>
            <a:r>
              <a:rPr lang="en-US" dirty="0" err="1"/>
              <a:t>gamle</a:t>
            </a:r>
            <a:r>
              <a:rPr lang="en-US" dirty="0"/>
              <a:t> Hadeel </a:t>
            </a:r>
            <a:r>
              <a:rPr lang="en-US" dirty="0" err="1"/>
              <a:t>bor</a:t>
            </a:r>
            <a:r>
              <a:rPr lang="en-US" dirty="0"/>
              <a:t> </a:t>
            </a:r>
            <a:r>
              <a:rPr lang="en-US" dirty="0" err="1"/>
              <a:t>i</a:t>
            </a:r>
            <a:r>
              <a:rPr lang="en-US" dirty="0"/>
              <a:t> en </a:t>
            </a:r>
            <a:r>
              <a:rPr lang="en-US" dirty="0" err="1"/>
              <a:t>knøttliten</a:t>
            </a:r>
            <a:r>
              <a:rPr lang="en-US" dirty="0"/>
              <a:t> </a:t>
            </a:r>
            <a:r>
              <a:rPr lang="en-US" dirty="0" err="1"/>
              <a:t>leilighet</a:t>
            </a:r>
            <a:r>
              <a:rPr lang="en-US" dirty="0"/>
              <a:t> </a:t>
            </a:r>
            <a:r>
              <a:rPr lang="en-US" dirty="0" err="1"/>
              <a:t>i</a:t>
            </a:r>
            <a:r>
              <a:rPr lang="en-US" dirty="0"/>
              <a:t> </a:t>
            </a:r>
            <a:r>
              <a:rPr lang="en-US" dirty="0" err="1"/>
              <a:t>bydelen</a:t>
            </a:r>
            <a:r>
              <a:rPr lang="en-US" dirty="0"/>
              <a:t> </a:t>
            </a:r>
            <a:r>
              <a:rPr lang="en-US" dirty="0" err="1"/>
              <a:t>Naabba</a:t>
            </a:r>
            <a:r>
              <a:rPr lang="en-US" dirty="0"/>
              <a:t>, et </a:t>
            </a:r>
            <a:r>
              <a:rPr lang="en-US" dirty="0" err="1"/>
              <a:t>svært</a:t>
            </a:r>
            <a:r>
              <a:rPr lang="en-US" dirty="0"/>
              <a:t> </a:t>
            </a:r>
            <a:r>
              <a:rPr lang="en-US" dirty="0" err="1"/>
              <a:t>fattig</a:t>
            </a:r>
            <a:r>
              <a:rPr lang="en-US" dirty="0"/>
              <a:t> </a:t>
            </a:r>
            <a:r>
              <a:rPr lang="en-US" dirty="0" err="1"/>
              <a:t>område</a:t>
            </a:r>
            <a:r>
              <a:rPr lang="en-US" dirty="0"/>
              <a:t> </a:t>
            </a:r>
            <a:r>
              <a:rPr lang="en-US" dirty="0" err="1"/>
              <a:t>i</a:t>
            </a:r>
            <a:r>
              <a:rPr lang="en-US" dirty="0"/>
              <a:t> </a:t>
            </a:r>
            <a:r>
              <a:rPr lang="en-US" dirty="0" err="1"/>
              <a:t>sentrum</a:t>
            </a:r>
            <a:r>
              <a:rPr lang="en-US" dirty="0"/>
              <a:t> av Beirut </a:t>
            </a:r>
            <a:r>
              <a:rPr lang="en-US" dirty="0" err="1"/>
              <a:t>sammen</a:t>
            </a:r>
            <a:r>
              <a:rPr lang="en-US" dirty="0"/>
              <a:t> med mamma </a:t>
            </a:r>
            <a:r>
              <a:rPr lang="en-US" dirty="0" err="1"/>
              <a:t>og</a:t>
            </a:r>
            <a:r>
              <a:rPr lang="en-US" dirty="0"/>
              <a:t> pappa, </a:t>
            </a:r>
            <a:r>
              <a:rPr lang="en-US" dirty="0" err="1"/>
              <a:t>søsteren</a:t>
            </a:r>
            <a:r>
              <a:rPr lang="en-US" dirty="0"/>
              <a:t> </a:t>
            </a:r>
            <a:r>
              <a:rPr lang="en-US" dirty="0" err="1"/>
              <a:t>Alaà</a:t>
            </a:r>
            <a:r>
              <a:rPr lang="en-US" dirty="0"/>
              <a:t> (9) </a:t>
            </a:r>
            <a:r>
              <a:rPr lang="en-US" dirty="0" err="1"/>
              <a:t>og</a:t>
            </a:r>
            <a:r>
              <a:rPr lang="en-US" dirty="0"/>
              <a:t> </a:t>
            </a:r>
            <a:r>
              <a:rPr lang="en-US" dirty="0" err="1"/>
              <a:t>brødrene</a:t>
            </a:r>
            <a:r>
              <a:rPr lang="en-US" dirty="0"/>
              <a:t> </a:t>
            </a:r>
            <a:r>
              <a:rPr lang="en-US" dirty="0" err="1"/>
              <a:t>Humoudi</a:t>
            </a:r>
            <a:r>
              <a:rPr lang="en-US" dirty="0"/>
              <a:t> (7) </a:t>
            </a:r>
            <a:r>
              <a:rPr lang="en-US" dirty="0" err="1"/>
              <a:t>og</a:t>
            </a:r>
            <a:r>
              <a:rPr lang="en-US" dirty="0"/>
              <a:t> Walid (5). </a:t>
            </a:r>
            <a:r>
              <a:rPr lang="en-US" dirty="0" err="1"/>
              <a:t>Familien</a:t>
            </a:r>
            <a:r>
              <a:rPr lang="en-US" dirty="0"/>
              <a:t> er </a:t>
            </a:r>
            <a:r>
              <a:rPr lang="en-US" dirty="0" err="1"/>
              <a:t>opprinnelig</a:t>
            </a:r>
            <a:r>
              <a:rPr lang="en-US" dirty="0"/>
              <a:t> </a:t>
            </a:r>
            <a:r>
              <a:rPr lang="en-US" dirty="0" err="1"/>
              <a:t>fra</a:t>
            </a:r>
            <a:r>
              <a:rPr lang="en-US" dirty="0"/>
              <a:t> Syria, men </a:t>
            </a:r>
            <a:r>
              <a:rPr lang="en-US" dirty="0" err="1"/>
              <a:t>kom</a:t>
            </a:r>
            <a:r>
              <a:rPr lang="en-US" dirty="0"/>
              <a:t> </a:t>
            </a:r>
            <a:r>
              <a:rPr lang="en-US" dirty="0" err="1"/>
              <a:t>i</a:t>
            </a:r>
            <a:r>
              <a:rPr lang="en-US" dirty="0"/>
              <a:t> </a:t>
            </a:r>
            <a:r>
              <a:rPr lang="en-US" dirty="0" err="1"/>
              <a:t>fjor</a:t>
            </a:r>
            <a:r>
              <a:rPr lang="en-US" dirty="0"/>
              <a:t> </a:t>
            </a:r>
            <a:r>
              <a:rPr lang="en-US" dirty="0" err="1"/>
              <a:t>til</a:t>
            </a:r>
            <a:r>
              <a:rPr lang="en-US" dirty="0"/>
              <a:t> Beirut </a:t>
            </a:r>
            <a:r>
              <a:rPr lang="en-US" dirty="0" err="1"/>
              <a:t>som</a:t>
            </a:r>
            <a:r>
              <a:rPr lang="en-US" dirty="0"/>
              <a:t> </a:t>
            </a:r>
            <a:r>
              <a:rPr lang="en-US" dirty="0" err="1"/>
              <a:t>flyktninger</a:t>
            </a:r>
            <a:r>
              <a:rPr lang="en-US" dirty="0"/>
              <a:t>.   </a:t>
            </a:r>
            <a:endParaRPr lang="en-GB"/>
          </a:p>
          <a:p>
            <a:r>
              <a:rPr lang="en-US" dirty="0"/>
              <a:t>  </a:t>
            </a:r>
            <a:endParaRPr lang="en-GB"/>
          </a:p>
          <a:p>
            <a:r>
              <a:rPr lang="en-US" dirty="0"/>
              <a:t>I august </a:t>
            </a:r>
            <a:r>
              <a:rPr lang="en-US" dirty="0" err="1"/>
              <a:t>i</a:t>
            </a:r>
            <a:r>
              <a:rPr lang="en-US" dirty="0"/>
              <a:t> </a:t>
            </a:r>
            <a:r>
              <a:rPr lang="en-US" dirty="0" err="1"/>
              <a:t>år</a:t>
            </a:r>
            <a:r>
              <a:rPr lang="en-US" dirty="0"/>
              <a:t> ( 2020) </a:t>
            </a:r>
            <a:r>
              <a:rPr lang="en-US" dirty="0" err="1"/>
              <a:t>ble</a:t>
            </a:r>
            <a:r>
              <a:rPr lang="en-US" dirty="0"/>
              <a:t> </a:t>
            </a:r>
            <a:r>
              <a:rPr lang="en-US" dirty="0" err="1"/>
              <a:t>byen</a:t>
            </a:r>
            <a:r>
              <a:rPr lang="en-US" dirty="0"/>
              <a:t> </a:t>
            </a:r>
            <a:r>
              <a:rPr lang="en-US" dirty="0" err="1"/>
              <a:t>rammet</a:t>
            </a:r>
            <a:r>
              <a:rPr lang="en-US" dirty="0"/>
              <a:t> av en </a:t>
            </a:r>
            <a:r>
              <a:rPr lang="en-US" dirty="0" err="1"/>
              <a:t>stor</a:t>
            </a:r>
            <a:r>
              <a:rPr lang="en-US" dirty="0"/>
              <a:t> </a:t>
            </a:r>
            <a:r>
              <a:rPr lang="en-US" dirty="0" err="1"/>
              <a:t>ulykke</a:t>
            </a:r>
            <a:r>
              <a:rPr lang="en-US" dirty="0"/>
              <a:t>. En </a:t>
            </a:r>
            <a:r>
              <a:rPr lang="en-US" dirty="0" err="1"/>
              <a:t>eksplosjon</a:t>
            </a:r>
            <a:r>
              <a:rPr lang="en-US" dirty="0"/>
              <a:t> </a:t>
            </a:r>
            <a:r>
              <a:rPr lang="en-US" dirty="0" err="1"/>
              <a:t>i</a:t>
            </a:r>
            <a:r>
              <a:rPr lang="en-US" dirty="0"/>
              <a:t> </a:t>
            </a:r>
            <a:r>
              <a:rPr lang="en-US" dirty="0" err="1"/>
              <a:t>noen</a:t>
            </a:r>
            <a:r>
              <a:rPr lang="en-US" dirty="0"/>
              <a:t> </a:t>
            </a:r>
            <a:r>
              <a:rPr lang="en-US" dirty="0" err="1"/>
              <a:t>lagerbygninger</a:t>
            </a:r>
            <a:r>
              <a:rPr lang="en-US" dirty="0"/>
              <a:t> </a:t>
            </a:r>
            <a:r>
              <a:rPr lang="en-US" dirty="0" err="1"/>
              <a:t>førte</a:t>
            </a:r>
            <a:r>
              <a:rPr lang="en-US" dirty="0"/>
              <a:t> </a:t>
            </a:r>
            <a:r>
              <a:rPr lang="en-US" dirty="0" err="1"/>
              <a:t>til</a:t>
            </a:r>
            <a:r>
              <a:rPr lang="en-US" dirty="0"/>
              <a:t> store </a:t>
            </a:r>
            <a:r>
              <a:rPr lang="en-US" dirty="0" err="1"/>
              <a:t>ødeleggelser</a:t>
            </a:r>
            <a:r>
              <a:rPr lang="en-US" dirty="0"/>
              <a:t> </a:t>
            </a:r>
            <a:r>
              <a:rPr lang="en-US" dirty="0" err="1"/>
              <a:t>i</a:t>
            </a:r>
            <a:r>
              <a:rPr lang="en-US" dirty="0"/>
              <a:t> </a:t>
            </a:r>
            <a:r>
              <a:rPr lang="en-US" dirty="0" err="1"/>
              <a:t>byen</a:t>
            </a:r>
            <a:r>
              <a:rPr lang="en-US" dirty="0"/>
              <a:t>, mange </a:t>
            </a:r>
            <a:r>
              <a:rPr lang="en-US" dirty="0" err="1"/>
              <a:t>skadde</a:t>
            </a:r>
            <a:r>
              <a:rPr lang="en-US" dirty="0"/>
              <a:t> </a:t>
            </a:r>
            <a:r>
              <a:rPr lang="en-US" dirty="0" err="1"/>
              <a:t>og</a:t>
            </a:r>
            <a:r>
              <a:rPr lang="en-US" dirty="0"/>
              <a:t> </a:t>
            </a:r>
            <a:r>
              <a:rPr lang="en-US" dirty="0" err="1"/>
              <a:t>noen</a:t>
            </a:r>
            <a:r>
              <a:rPr lang="en-US" dirty="0"/>
              <a:t> </a:t>
            </a:r>
            <a:r>
              <a:rPr lang="en-US" dirty="0" err="1"/>
              <a:t>mennesker</a:t>
            </a:r>
            <a:r>
              <a:rPr lang="en-US" dirty="0"/>
              <a:t> </a:t>
            </a:r>
            <a:r>
              <a:rPr lang="en-US" dirty="0" err="1"/>
              <a:t>døde</a:t>
            </a:r>
            <a:r>
              <a:rPr lang="en-US" dirty="0"/>
              <a:t>.    </a:t>
            </a:r>
            <a:endParaRPr lang="en-GB"/>
          </a:p>
          <a:p>
            <a:r>
              <a:rPr lang="en-US" dirty="0"/>
              <a:t>  </a:t>
            </a:r>
            <a:endParaRPr lang="en-GB"/>
          </a:p>
          <a:p>
            <a:r>
              <a:rPr lang="en-US" dirty="0"/>
              <a:t>– Da </a:t>
            </a:r>
            <a:r>
              <a:rPr lang="en-US" dirty="0" err="1"/>
              <a:t>eksplosjonen</a:t>
            </a:r>
            <a:r>
              <a:rPr lang="en-US" dirty="0"/>
              <a:t> </a:t>
            </a:r>
            <a:r>
              <a:rPr lang="en-US" dirty="0" err="1"/>
              <a:t>skjedde</a:t>
            </a:r>
            <a:r>
              <a:rPr lang="en-US" dirty="0"/>
              <a:t>, </a:t>
            </a:r>
            <a:r>
              <a:rPr lang="en-US" dirty="0" err="1"/>
              <a:t>ble</a:t>
            </a:r>
            <a:r>
              <a:rPr lang="en-US" dirty="0"/>
              <a:t> </a:t>
            </a:r>
            <a:r>
              <a:rPr lang="en-US" dirty="0" err="1"/>
              <a:t>jeg</a:t>
            </a:r>
            <a:r>
              <a:rPr lang="en-US" dirty="0"/>
              <a:t> </a:t>
            </a:r>
            <a:r>
              <a:rPr lang="en-US" dirty="0" err="1"/>
              <a:t>livredd</a:t>
            </a:r>
            <a:r>
              <a:rPr lang="en-US" dirty="0"/>
              <a:t> </a:t>
            </a:r>
            <a:r>
              <a:rPr lang="en-US" dirty="0" err="1"/>
              <a:t>og</a:t>
            </a:r>
            <a:r>
              <a:rPr lang="en-US" dirty="0"/>
              <a:t> </a:t>
            </a:r>
            <a:r>
              <a:rPr lang="en-US" dirty="0" err="1"/>
              <a:t>løp</a:t>
            </a:r>
            <a:r>
              <a:rPr lang="en-US" dirty="0"/>
              <a:t> </a:t>
            </a:r>
            <a:r>
              <a:rPr lang="en-US" dirty="0" err="1"/>
              <a:t>ut</a:t>
            </a:r>
            <a:r>
              <a:rPr lang="en-US" dirty="0"/>
              <a:t> </a:t>
            </a:r>
            <a:r>
              <a:rPr lang="en-US" dirty="0" err="1"/>
              <a:t>sammen</a:t>
            </a:r>
            <a:r>
              <a:rPr lang="en-US" dirty="0"/>
              <a:t> med mamma </a:t>
            </a:r>
            <a:r>
              <a:rPr lang="en-US" dirty="0" err="1"/>
              <a:t>og</a:t>
            </a:r>
            <a:r>
              <a:rPr lang="en-US" dirty="0"/>
              <a:t> pappa </a:t>
            </a:r>
            <a:r>
              <a:rPr lang="en-US" dirty="0" err="1"/>
              <a:t>og</a:t>
            </a:r>
            <a:r>
              <a:rPr lang="en-US" dirty="0"/>
              <a:t> </a:t>
            </a:r>
            <a:r>
              <a:rPr lang="en-US" dirty="0" err="1"/>
              <a:t>søsknene</a:t>
            </a:r>
            <a:r>
              <a:rPr lang="en-US" dirty="0"/>
              <a:t> mine. Alt </a:t>
            </a:r>
            <a:r>
              <a:rPr lang="en-US" dirty="0" err="1"/>
              <a:t>ristet</a:t>
            </a:r>
            <a:r>
              <a:rPr lang="en-US" dirty="0"/>
              <a:t> </a:t>
            </a:r>
            <a:r>
              <a:rPr lang="en-US" dirty="0" err="1"/>
              <a:t>veldig</a:t>
            </a:r>
            <a:r>
              <a:rPr lang="en-US" dirty="0"/>
              <a:t>, alle </a:t>
            </a:r>
            <a:r>
              <a:rPr lang="en-US" dirty="0" err="1"/>
              <a:t>vinduene</a:t>
            </a:r>
            <a:r>
              <a:rPr lang="en-US" dirty="0"/>
              <a:t> </a:t>
            </a:r>
            <a:r>
              <a:rPr lang="en-US" dirty="0" err="1"/>
              <a:t>rundt</a:t>
            </a:r>
            <a:r>
              <a:rPr lang="en-US" dirty="0"/>
              <a:t> </a:t>
            </a:r>
            <a:r>
              <a:rPr lang="en-US" dirty="0" err="1"/>
              <a:t>oss</a:t>
            </a:r>
            <a:r>
              <a:rPr lang="en-US" dirty="0"/>
              <a:t> </a:t>
            </a:r>
            <a:r>
              <a:rPr lang="en-US" dirty="0" err="1"/>
              <a:t>ble</a:t>
            </a:r>
            <a:r>
              <a:rPr lang="en-US" dirty="0"/>
              <a:t> </a:t>
            </a:r>
            <a:r>
              <a:rPr lang="en-US" dirty="0" err="1"/>
              <a:t>knust</a:t>
            </a:r>
            <a:r>
              <a:rPr lang="en-US" dirty="0"/>
              <a:t>, </a:t>
            </a:r>
            <a:r>
              <a:rPr lang="en-US" dirty="0" err="1"/>
              <a:t>og</a:t>
            </a:r>
            <a:r>
              <a:rPr lang="en-US" dirty="0"/>
              <a:t> det </a:t>
            </a:r>
            <a:r>
              <a:rPr lang="en-US" dirty="0" err="1"/>
              <a:t>bråkte</a:t>
            </a:r>
            <a:r>
              <a:rPr lang="en-US" dirty="0"/>
              <a:t> </a:t>
            </a:r>
            <a:r>
              <a:rPr lang="en-US" dirty="0" err="1"/>
              <a:t>helt</a:t>
            </a:r>
            <a:r>
              <a:rPr lang="en-US" dirty="0"/>
              <a:t> </a:t>
            </a:r>
            <a:r>
              <a:rPr lang="en-US" dirty="0" err="1"/>
              <a:t>forferdelig</a:t>
            </a:r>
            <a:r>
              <a:rPr lang="en-US" dirty="0"/>
              <a:t>. Hadde </a:t>
            </a:r>
            <a:r>
              <a:rPr lang="en-US" dirty="0" err="1"/>
              <a:t>vinduene</a:t>
            </a:r>
            <a:r>
              <a:rPr lang="en-US" dirty="0"/>
              <a:t> </a:t>
            </a:r>
            <a:r>
              <a:rPr lang="en-US" dirty="0" err="1"/>
              <a:t>våre</a:t>
            </a:r>
            <a:r>
              <a:rPr lang="en-US" dirty="0"/>
              <a:t> </a:t>
            </a:r>
            <a:r>
              <a:rPr lang="en-US" dirty="0" err="1"/>
              <a:t>vært</a:t>
            </a:r>
            <a:r>
              <a:rPr lang="en-US" dirty="0"/>
              <a:t> </a:t>
            </a:r>
            <a:r>
              <a:rPr lang="en-US" dirty="0" err="1"/>
              <a:t>lukket</a:t>
            </a:r>
            <a:r>
              <a:rPr lang="en-US" dirty="0"/>
              <a:t>, </a:t>
            </a:r>
            <a:r>
              <a:rPr lang="en-US" dirty="0" err="1"/>
              <a:t>hadde</a:t>
            </a:r>
            <a:r>
              <a:rPr lang="en-US" dirty="0"/>
              <a:t> vi </a:t>
            </a:r>
            <a:r>
              <a:rPr lang="en-US" dirty="0" err="1"/>
              <a:t>helt</a:t>
            </a:r>
            <a:r>
              <a:rPr lang="en-US" dirty="0"/>
              <a:t> </a:t>
            </a:r>
            <a:r>
              <a:rPr lang="en-US" dirty="0" err="1"/>
              <a:t>sikkert</a:t>
            </a:r>
            <a:r>
              <a:rPr lang="en-US" dirty="0"/>
              <a:t> </a:t>
            </a:r>
            <a:r>
              <a:rPr lang="en-US" dirty="0" err="1"/>
              <a:t>blitt</a:t>
            </a:r>
            <a:r>
              <a:rPr lang="en-US" dirty="0"/>
              <a:t> </a:t>
            </a:r>
            <a:r>
              <a:rPr lang="en-US" dirty="0" err="1"/>
              <a:t>skadet</a:t>
            </a:r>
            <a:r>
              <a:rPr lang="en-US" dirty="0"/>
              <a:t>. </a:t>
            </a:r>
            <a:r>
              <a:rPr lang="en-US" dirty="0" err="1"/>
              <a:t>Når</a:t>
            </a:r>
            <a:r>
              <a:rPr lang="en-US" dirty="0"/>
              <a:t> </a:t>
            </a:r>
            <a:r>
              <a:rPr lang="en-US" dirty="0" err="1"/>
              <a:t>jeg</a:t>
            </a:r>
            <a:r>
              <a:rPr lang="en-US" dirty="0"/>
              <a:t> </a:t>
            </a:r>
            <a:r>
              <a:rPr lang="en-US" dirty="0" err="1"/>
              <a:t>hører</a:t>
            </a:r>
            <a:r>
              <a:rPr lang="en-US" dirty="0"/>
              <a:t> </a:t>
            </a:r>
            <a:r>
              <a:rPr lang="en-US" dirty="0" err="1"/>
              <a:t>høye</a:t>
            </a:r>
            <a:r>
              <a:rPr lang="en-US" dirty="0"/>
              <a:t> </a:t>
            </a:r>
            <a:r>
              <a:rPr lang="en-US" dirty="0" err="1"/>
              <a:t>lyder</a:t>
            </a:r>
            <a:r>
              <a:rPr lang="en-US" dirty="0"/>
              <a:t> </a:t>
            </a:r>
            <a:r>
              <a:rPr lang="en-US" dirty="0" err="1"/>
              <a:t>nå</a:t>
            </a:r>
            <a:r>
              <a:rPr lang="en-US" dirty="0"/>
              <a:t>, </a:t>
            </a:r>
            <a:r>
              <a:rPr lang="en-US" dirty="0" err="1"/>
              <a:t>blir</a:t>
            </a:r>
            <a:r>
              <a:rPr lang="en-US" dirty="0"/>
              <a:t> </a:t>
            </a:r>
            <a:r>
              <a:rPr lang="en-US" dirty="0" err="1"/>
              <a:t>jeg</a:t>
            </a:r>
            <a:r>
              <a:rPr lang="en-US" dirty="0"/>
              <a:t> </a:t>
            </a:r>
            <a:r>
              <a:rPr lang="en-US" dirty="0" err="1"/>
              <a:t>veldig</a:t>
            </a:r>
            <a:r>
              <a:rPr lang="en-US" dirty="0"/>
              <a:t> </a:t>
            </a:r>
            <a:r>
              <a:rPr lang="en-US" dirty="0" err="1"/>
              <a:t>redd</a:t>
            </a:r>
            <a:r>
              <a:rPr lang="en-US" dirty="0"/>
              <a:t>. Da </a:t>
            </a:r>
            <a:r>
              <a:rPr lang="en-US" dirty="0" err="1"/>
              <a:t>tror</a:t>
            </a:r>
            <a:r>
              <a:rPr lang="en-US" dirty="0"/>
              <a:t> </a:t>
            </a:r>
            <a:r>
              <a:rPr lang="en-US" dirty="0" err="1"/>
              <a:t>jeg</a:t>
            </a:r>
            <a:r>
              <a:rPr lang="en-US" dirty="0"/>
              <a:t> at det </a:t>
            </a:r>
            <a:r>
              <a:rPr lang="en-US" dirty="0" err="1"/>
              <a:t>skal</a:t>
            </a:r>
            <a:r>
              <a:rPr lang="en-US" dirty="0"/>
              <a:t> </a:t>
            </a:r>
            <a:r>
              <a:rPr lang="en-US" dirty="0" err="1"/>
              <a:t>komme</a:t>
            </a:r>
            <a:r>
              <a:rPr lang="en-US" dirty="0"/>
              <a:t> </a:t>
            </a:r>
            <a:r>
              <a:rPr lang="en-US" dirty="0" err="1"/>
              <a:t>flere</a:t>
            </a:r>
            <a:r>
              <a:rPr lang="en-US" dirty="0"/>
              <a:t> </a:t>
            </a:r>
            <a:r>
              <a:rPr lang="en-US" dirty="0" err="1"/>
              <a:t>eksplosjoner</a:t>
            </a:r>
            <a:r>
              <a:rPr lang="en-US" dirty="0"/>
              <a:t>. Det </a:t>
            </a:r>
            <a:r>
              <a:rPr lang="en-US" dirty="0" err="1"/>
              <a:t>minner</a:t>
            </a:r>
            <a:r>
              <a:rPr lang="en-US" dirty="0"/>
              <a:t> meg om </a:t>
            </a:r>
            <a:r>
              <a:rPr lang="en-US" dirty="0" err="1"/>
              <a:t>krigen</a:t>
            </a:r>
            <a:r>
              <a:rPr lang="en-US" dirty="0"/>
              <a:t> </a:t>
            </a:r>
            <a:r>
              <a:rPr lang="en-US" dirty="0" err="1"/>
              <a:t>i</a:t>
            </a:r>
            <a:r>
              <a:rPr lang="en-US" dirty="0"/>
              <a:t> Syria. Vi har </a:t>
            </a:r>
            <a:r>
              <a:rPr lang="en-US" dirty="0" err="1"/>
              <a:t>nå</a:t>
            </a:r>
            <a:r>
              <a:rPr lang="en-US" dirty="0"/>
              <a:t> </a:t>
            </a:r>
            <a:r>
              <a:rPr lang="en-US" dirty="0" err="1"/>
              <a:t>bodd</a:t>
            </a:r>
            <a:r>
              <a:rPr lang="en-US" dirty="0"/>
              <a:t> her </a:t>
            </a:r>
            <a:r>
              <a:rPr lang="en-US" dirty="0" err="1"/>
              <a:t>i</a:t>
            </a:r>
            <a:r>
              <a:rPr lang="en-US" dirty="0"/>
              <a:t> Beirut </a:t>
            </a:r>
            <a:r>
              <a:rPr lang="en-US" dirty="0" err="1"/>
              <a:t>i</a:t>
            </a:r>
            <a:r>
              <a:rPr lang="en-US" dirty="0"/>
              <a:t> </a:t>
            </a:r>
            <a:r>
              <a:rPr lang="en-US" dirty="0" err="1"/>
              <a:t>nesten</a:t>
            </a:r>
            <a:r>
              <a:rPr lang="en-US" dirty="0"/>
              <a:t> </a:t>
            </a:r>
            <a:r>
              <a:rPr lang="en-US" dirty="0" err="1"/>
              <a:t>ett</a:t>
            </a:r>
            <a:r>
              <a:rPr lang="en-US" dirty="0"/>
              <a:t> </a:t>
            </a:r>
            <a:r>
              <a:rPr lang="en-US" dirty="0" err="1"/>
              <a:t>år</a:t>
            </a:r>
            <a:r>
              <a:rPr lang="en-US" dirty="0"/>
              <a:t>, </a:t>
            </a:r>
            <a:r>
              <a:rPr lang="en-US" dirty="0" err="1"/>
              <a:t>og</a:t>
            </a:r>
            <a:r>
              <a:rPr lang="en-US" dirty="0"/>
              <a:t> </a:t>
            </a:r>
            <a:r>
              <a:rPr lang="en-US" dirty="0" err="1"/>
              <a:t>jeg</a:t>
            </a:r>
            <a:r>
              <a:rPr lang="en-US" dirty="0"/>
              <a:t> har </a:t>
            </a:r>
            <a:r>
              <a:rPr lang="en-US" dirty="0" err="1"/>
              <a:t>følt</a:t>
            </a:r>
            <a:r>
              <a:rPr lang="en-US" dirty="0"/>
              <a:t> meg </a:t>
            </a:r>
            <a:r>
              <a:rPr lang="en-US" dirty="0" err="1"/>
              <a:t>helt</a:t>
            </a:r>
            <a:r>
              <a:rPr lang="en-US" dirty="0"/>
              <a:t> </a:t>
            </a:r>
            <a:r>
              <a:rPr lang="en-US" dirty="0" err="1"/>
              <a:t>trygg</a:t>
            </a:r>
            <a:r>
              <a:rPr lang="en-US" dirty="0"/>
              <a:t>. </a:t>
            </a:r>
            <a:r>
              <a:rPr lang="en-US" dirty="0" err="1"/>
              <a:t>Nå</a:t>
            </a:r>
            <a:r>
              <a:rPr lang="en-US" dirty="0"/>
              <a:t> </a:t>
            </a:r>
            <a:r>
              <a:rPr lang="en-US" dirty="0" err="1"/>
              <a:t>tenker</a:t>
            </a:r>
            <a:r>
              <a:rPr lang="en-US" dirty="0"/>
              <a:t> </a:t>
            </a:r>
            <a:r>
              <a:rPr lang="en-US" dirty="0" err="1"/>
              <a:t>jeg</a:t>
            </a:r>
            <a:r>
              <a:rPr lang="en-US" dirty="0"/>
              <a:t> </a:t>
            </a:r>
            <a:r>
              <a:rPr lang="en-US" dirty="0" err="1"/>
              <a:t>på</a:t>
            </a:r>
            <a:r>
              <a:rPr lang="en-US" dirty="0"/>
              <a:t> </a:t>
            </a:r>
            <a:r>
              <a:rPr lang="en-US" dirty="0" err="1"/>
              <a:t>krig</a:t>
            </a:r>
            <a:r>
              <a:rPr lang="en-US" dirty="0"/>
              <a:t> </a:t>
            </a:r>
            <a:r>
              <a:rPr lang="en-US" dirty="0" err="1"/>
              <a:t>igjen</a:t>
            </a:r>
            <a:r>
              <a:rPr lang="en-US" dirty="0"/>
              <a:t>. Det er </a:t>
            </a:r>
            <a:r>
              <a:rPr lang="en-US" dirty="0" err="1"/>
              <a:t>veldig</a:t>
            </a:r>
            <a:r>
              <a:rPr lang="en-US" dirty="0"/>
              <a:t> </a:t>
            </a:r>
            <a:r>
              <a:rPr lang="en-US" dirty="0" err="1"/>
              <a:t>vondt</a:t>
            </a:r>
            <a:r>
              <a:rPr lang="en-US" dirty="0"/>
              <a:t>, </a:t>
            </a:r>
            <a:r>
              <a:rPr lang="en-US" dirty="0" err="1"/>
              <a:t>sier</a:t>
            </a:r>
            <a:r>
              <a:rPr lang="en-US" dirty="0"/>
              <a:t> Hadeel, </a:t>
            </a:r>
            <a:r>
              <a:rPr lang="en-US" dirty="0" err="1"/>
              <a:t>som</a:t>
            </a:r>
            <a:r>
              <a:rPr lang="en-US" dirty="0"/>
              <a:t> med sine </a:t>
            </a:r>
            <a:r>
              <a:rPr lang="en-US" dirty="0" err="1"/>
              <a:t>egne</a:t>
            </a:r>
            <a:r>
              <a:rPr lang="en-US" dirty="0"/>
              <a:t> </a:t>
            </a:r>
            <a:r>
              <a:rPr lang="en-US" dirty="0" err="1"/>
              <a:t>opplevelser</a:t>
            </a:r>
            <a:r>
              <a:rPr lang="en-US" dirty="0"/>
              <a:t> har </a:t>
            </a:r>
            <a:r>
              <a:rPr lang="en-US" dirty="0" err="1"/>
              <a:t>bestemt</a:t>
            </a:r>
            <a:r>
              <a:rPr lang="en-US" dirty="0"/>
              <a:t> seg for å </a:t>
            </a:r>
            <a:r>
              <a:rPr lang="en-US" dirty="0" err="1"/>
              <a:t>hjelpe</a:t>
            </a:r>
            <a:r>
              <a:rPr lang="en-US" dirty="0"/>
              <a:t> </a:t>
            </a:r>
            <a:r>
              <a:rPr lang="en-US" dirty="0" err="1"/>
              <a:t>andre</a:t>
            </a:r>
            <a:r>
              <a:rPr lang="en-US" dirty="0"/>
              <a:t>. </a:t>
            </a:r>
            <a:endParaRPr lang="en-GB"/>
          </a:p>
          <a:p>
            <a:r>
              <a:rPr lang="en-US" dirty="0"/>
              <a:t>  </a:t>
            </a:r>
            <a:endParaRPr lang="en-GB"/>
          </a:p>
          <a:p>
            <a:r>
              <a:rPr lang="en-US" dirty="0"/>
              <a:t>– Jeg </a:t>
            </a:r>
            <a:r>
              <a:rPr lang="en-US" dirty="0" err="1"/>
              <a:t>håper</a:t>
            </a:r>
            <a:r>
              <a:rPr lang="en-US" dirty="0"/>
              <a:t> at </a:t>
            </a:r>
            <a:r>
              <a:rPr lang="en-US" dirty="0" err="1"/>
              <a:t>jeg</a:t>
            </a:r>
            <a:r>
              <a:rPr lang="en-US" dirty="0"/>
              <a:t> </a:t>
            </a:r>
            <a:r>
              <a:rPr lang="en-US" dirty="0" err="1"/>
              <a:t>kan</a:t>
            </a:r>
            <a:r>
              <a:rPr lang="en-US" dirty="0"/>
              <a:t> </a:t>
            </a:r>
            <a:r>
              <a:rPr lang="en-US" dirty="0" err="1"/>
              <a:t>få</a:t>
            </a:r>
            <a:r>
              <a:rPr lang="en-US" dirty="0"/>
              <a:t> </a:t>
            </a:r>
            <a:r>
              <a:rPr lang="en-US" dirty="0" err="1"/>
              <a:t>gått</a:t>
            </a:r>
            <a:r>
              <a:rPr lang="en-US" dirty="0"/>
              <a:t> </a:t>
            </a:r>
            <a:r>
              <a:rPr lang="en-US" dirty="0" err="1"/>
              <a:t>på</a:t>
            </a:r>
            <a:r>
              <a:rPr lang="en-US" dirty="0"/>
              <a:t> </a:t>
            </a:r>
            <a:r>
              <a:rPr lang="en-US" dirty="0" err="1"/>
              <a:t>skolen</a:t>
            </a:r>
            <a:r>
              <a:rPr lang="en-US" dirty="0"/>
              <a:t> </a:t>
            </a:r>
            <a:r>
              <a:rPr lang="en-US" dirty="0" err="1"/>
              <a:t>igjen</a:t>
            </a:r>
            <a:r>
              <a:rPr lang="en-US" dirty="0"/>
              <a:t>. Det </a:t>
            </a:r>
            <a:r>
              <a:rPr lang="en-US" dirty="0" err="1"/>
              <a:t>jeg</a:t>
            </a:r>
            <a:r>
              <a:rPr lang="en-US" dirty="0"/>
              <a:t> </a:t>
            </a:r>
            <a:r>
              <a:rPr lang="en-US" dirty="0" err="1"/>
              <a:t>aller</a:t>
            </a:r>
            <a:r>
              <a:rPr lang="en-US" dirty="0"/>
              <a:t> </a:t>
            </a:r>
            <a:r>
              <a:rPr lang="en-US" dirty="0" err="1"/>
              <a:t>helst</a:t>
            </a:r>
            <a:r>
              <a:rPr lang="en-US" dirty="0"/>
              <a:t> </a:t>
            </a:r>
            <a:r>
              <a:rPr lang="en-US" dirty="0" err="1"/>
              <a:t>vil</a:t>
            </a:r>
            <a:r>
              <a:rPr lang="en-US" dirty="0"/>
              <a:t>, er å </a:t>
            </a:r>
            <a:r>
              <a:rPr lang="en-US" dirty="0" err="1"/>
              <a:t>bli</a:t>
            </a:r>
            <a:r>
              <a:rPr lang="en-US" dirty="0"/>
              <a:t> </a:t>
            </a:r>
            <a:r>
              <a:rPr lang="en-US" dirty="0" err="1"/>
              <a:t>barnelege</a:t>
            </a:r>
            <a:r>
              <a:rPr lang="en-US" dirty="0"/>
              <a:t> … </a:t>
            </a:r>
            <a:r>
              <a:rPr lang="en-US" dirty="0" err="1"/>
              <a:t>fordi</a:t>
            </a:r>
            <a:r>
              <a:rPr lang="en-US" dirty="0"/>
              <a:t> </a:t>
            </a:r>
            <a:r>
              <a:rPr lang="en-US" dirty="0" err="1"/>
              <a:t>jeg</a:t>
            </a:r>
            <a:r>
              <a:rPr lang="en-US" dirty="0"/>
              <a:t> </a:t>
            </a:r>
            <a:r>
              <a:rPr lang="en-US" dirty="0" err="1"/>
              <a:t>ønsker</a:t>
            </a:r>
            <a:r>
              <a:rPr lang="en-US" dirty="0"/>
              <a:t> å </a:t>
            </a:r>
            <a:r>
              <a:rPr lang="en-US" dirty="0" err="1"/>
              <a:t>hjelpe</a:t>
            </a:r>
            <a:r>
              <a:rPr lang="en-US" dirty="0"/>
              <a:t> barn </a:t>
            </a:r>
            <a:r>
              <a:rPr lang="en-US" dirty="0" err="1"/>
              <a:t>som</a:t>
            </a:r>
            <a:r>
              <a:rPr lang="en-US" dirty="0"/>
              <a:t> </a:t>
            </a:r>
            <a:r>
              <a:rPr lang="en-US" dirty="0" err="1"/>
              <a:t>ikke</a:t>
            </a:r>
            <a:r>
              <a:rPr lang="en-US" dirty="0"/>
              <a:t> har det bra) </a:t>
            </a:r>
            <a:endParaRPr lang="en-GB"/>
          </a:p>
        </p:txBody>
      </p:sp>
      <p:sp>
        <p:nvSpPr>
          <p:cNvPr id="4" name="Slide Number Placeholder 3"/>
          <p:cNvSpPr>
            <a:spLocks noGrp="1"/>
          </p:cNvSpPr>
          <p:nvPr>
            <p:ph type="sldNum" sz="quarter" idx="5"/>
          </p:nvPr>
        </p:nvSpPr>
        <p:spPr/>
        <p:txBody>
          <a:bodyPr/>
          <a:lstStyle/>
          <a:p>
            <a:fld id="{B16D274B-22E4-4C30-9130-575EFE86D365}" type="slidenum">
              <a:rPr lang="en-GB" smtClean="0"/>
              <a:t>7</a:t>
            </a:fld>
            <a:endParaRPr lang="en-GB"/>
          </a:p>
        </p:txBody>
      </p:sp>
    </p:spTree>
    <p:extLst>
      <p:ext uri="{BB962C8B-B14F-4D97-AF65-F5344CB8AC3E}">
        <p14:creationId xmlns:p14="http://schemas.microsoft.com/office/powerpoint/2010/main" val="4219698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Benedicte Næss </a:t>
            </a:r>
            <a:r>
              <a:rPr lang="en-US" dirty="0" err="1"/>
              <a:t>Hafskjold</a:t>
            </a:r>
            <a:r>
              <a:rPr lang="en-US" dirty="0"/>
              <a:t>, 38 </a:t>
            </a:r>
            <a:r>
              <a:rPr lang="en-US" dirty="0" err="1"/>
              <a:t>år</a:t>
            </a:r>
            <a:r>
              <a:rPr lang="en-US" dirty="0"/>
              <a:t> </a:t>
            </a:r>
            <a:r>
              <a:rPr lang="en-US" dirty="0" err="1"/>
              <a:t>fra</a:t>
            </a:r>
            <a:r>
              <a:rPr lang="en-US" dirty="0"/>
              <a:t> </a:t>
            </a:r>
            <a:r>
              <a:rPr lang="en-US" dirty="0" err="1"/>
              <a:t>byen</a:t>
            </a:r>
            <a:r>
              <a:rPr lang="en-US" dirty="0"/>
              <a:t> Drammen </a:t>
            </a:r>
            <a:r>
              <a:rPr lang="en-US" dirty="0" err="1"/>
              <a:t>i</a:t>
            </a:r>
            <a:r>
              <a:rPr lang="en-US" dirty="0"/>
              <a:t> Norge. Hun har lang </a:t>
            </a:r>
            <a:r>
              <a:rPr lang="en-US" dirty="0" err="1"/>
              <a:t>erfaring</a:t>
            </a:r>
            <a:r>
              <a:rPr lang="en-US" dirty="0"/>
              <a:t> med å </a:t>
            </a:r>
            <a:r>
              <a:rPr lang="en-US" dirty="0" err="1"/>
              <a:t>være</a:t>
            </a:r>
            <a:r>
              <a:rPr lang="en-US" dirty="0"/>
              <a:t> </a:t>
            </a:r>
            <a:r>
              <a:rPr lang="en-US" dirty="0" err="1"/>
              <a:t>frivillig</a:t>
            </a:r>
            <a:r>
              <a:rPr lang="en-US" dirty="0"/>
              <a:t> </a:t>
            </a:r>
            <a:r>
              <a:rPr lang="en-US" dirty="0" err="1"/>
              <a:t>og</a:t>
            </a:r>
            <a:r>
              <a:rPr lang="en-US" dirty="0"/>
              <a:t> </a:t>
            </a:r>
            <a:r>
              <a:rPr lang="en-US" dirty="0" err="1"/>
              <a:t>hjelpe</a:t>
            </a:r>
            <a:r>
              <a:rPr lang="en-US" dirty="0"/>
              <a:t> </a:t>
            </a:r>
            <a:r>
              <a:rPr lang="en-US" dirty="0" err="1"/>
              <a:t>mennesker</a:t>
            </a:r>
            <a:r>
              <a:rPr lang="en-US" dirty="0"/>
              <a:t> </a:t>
            </a:r>
            <a:r>
              <a:rPr lang="en-US" dirty="0" err="1"/>
              <a:t>som</a:t>
            </a:r>
            <a:r>
              <a:rPr lang="en-US" dirty="0"/>
              <a:t> har det </a:t>
            </a:r>
            <a:r>
              <a:rPr lang="en-US" dirty="0" err="1"/>
              <a:t>vanskelig</a:t>
            </a:r>
            <a:r>
              <a:rPr lang="en-US" dirty="0"/>
              <a:t>, </a:t>
            </a:r>
            <a:r>
              <a:rPr lang="en-US" dirty="0" err="1"/>
              <a:t>både</a:t>
            </a:r>
            <a:r>
              <a:rPr lang="en-US" dirty="0"/>
              <a:t> </a:t>
            </a:r>
            <a:r>
              <a:rPr lang="en-US" dirty="0" err="1"/>
              <a:t>i</a:t>
            </a:r>
            <a:r>
              <a:rPr lang="en-US" dirty="0"/>
              <a:t> Norge </a:t>
            </a:r>
            <a:r>
              <a:rPr lang="en-US" dirty="0" err="1"/>
              <a:t>og</a:t>
            </a:r>
            <a:r>
              <a:rPr lang="en-US" dirty="0"/>
              <a:t> </a:t>
            </a:r>
            <a:r>
              <a:rPr lang="en-US" dirty="0" err="1"/>
              <a:t>andre</a:t>
            </a:r>
            <a:r>
              <a:rPr lang="en-US" dirty="0"/>
              <a:t> land. </a:t>
            </a:r>
            <a:endParaRPr lang="en-US"/>
          </a:p>
          <a:p>
            <a:r>
              <a:rPr lang="en-US" dirty="0"/>
              <a:t>Hun er </a:t>
            </a:r>
            <a:r>
              <a:rPr lang="en-US" dirty="0" err="1"/>
              <a:t>ansatt</a:t>
            </a:r>
            <a:r>
              <a:rPr lang="en-US" dirty="0"/>
              <a:t> </a:t>
            </a:r>
            <a:r>
              <a:rPr lang="en-US" dirty="0" err="1"/>
              <a:t>i</a:t>
            </a:r>
            <a:r>
              <a:rPr lang="en-US" dirty="0"/>
              <a:t> </a:t>
            </a:r>
            <a:r>
              <a:rPr lang="en-US" dirty="0" err="1"/>
              <a:t>Kirkens</a:t>
            </a:r>
            <a:r>
              <a:rPr lang="en-US" dirty="0"/>
              <a:t> </a:t>
            </a:r>
            <a:r>
              <a:rPr lang="en-US" dirty="0" err="1"/>
              <a:t>Nødhjelp</a:t>
            </a:r>
            <a:r>
              <a:rPr lang="en-US" dirty="0"/>
              <a:t>, </a:t>
            </a:r>
            <a:r>
              <a:rPr lang="en-US" dirty="0" err="1"/>
              <a:t>og</a:t>
            </a:r>
            <a:r>
              <a:rPr lang="en-US" dirty="0"/>
              <a:t> er </a:t>
            </a:r>
            <a:r>
              <a:rPr lang="en-US" dirty="0" err="1"/>
              <a:t>ekspert</a:t>
            </a:r>
            <a:r>
              <a:rPr lang="en-US" dirty="0"/>
              <a:t> </a:t>
            </a:r>
            <a:r>
              <a:rPr lang="en-US" dirty="0" err="1"/>
              <a:t>på</a:t>
            </a:r>
            <a:r>
              <a:rPr lang="en-US" dirty="0"/>
              <a:t> hygiene. Det handler om </a:t>
            </a:r>
            <a:r>
              <a:rPr lang="en-US" dirty="0" err="1"/>
              <a:t>hvordan</a:t>
            </a:r>
            <a:r>
              <a:rPr lang="en-US" dirty="0"/>
              <a:t> man </a:t>
            </a:r>
            <a:r>
              <a:rPr lang="en-US" dirty="0" err="1"/>
              <a:t>kan</a:t>
            </a:r>
            <a:r>
              <a:rPr lang="en-US" dirty="0"/>
              <a:t> </a:t>
            </a:r>
            <a:r>
              <a:rPr lang="en-US" dirty="0" err="1"/>
              <a:t>hindre</a:t>
            </a:r>
            <a:r>
              <a:rPr lang="en-US" dirty="0"/>
              <a:t> at </a:t>
            </a:r>
            <a:r>
              <a:rPr lang="en-US" dirty="0" err="1"/>
              <a:t>smittsomme</a:t>
            </a:r>
            <a:r>
              <a:rPr lang="en-US" dirty="0"/>
              <a:t> </a:t>
            </a:r>
            <a:r>
              <a:rPr lang="en-US" dirty="0" err="1"/>
              <a:t>sykdommer</a:t>
            </a:r>
            <a:r>
              <a:rPr lang="en-US" dirty="0"/>
              <a:t> </a:t>
            </a:r>
            <a:r>
              <a:rPr lang="en-US" dirty="0" err="1"/>
              <a:t>sprer</a:t>
            </a:r>
            <a:r>
              <a:rPr lang="en-US" dirty="0"/>
              <a:t> seg. </a:t>
            </a:r>
            <a:endParaRPr lang="en-US" dirty="0">
              <a:cs typeface="Calibri"/>
            </a:endParaRPr>
          </a:p>
          <a:p>
            <a:r>
              <a:rPr lang="en-US" dirty="0"/>
              <a:t>En </a:t>
            </a:r>
            <a:r>
              <a:rPr lang="en-US" dirty="0" err="1"/>
              <a:t>viktig</a:t>
            </a:r>
            <a:r>
              <a:rPr lang="en-US" dirty="0"/>
              <a:t> ting </a:t>
            </a:r>
            <a:r>
              <a:rPr lang="en-US" dirty="0" err="1"/>
              <a:t>hun</a:t>
            </a:r>
            <a:r>
              <a:rPr lang="en-US" dirty="0"/>
              <a:t> </a:t>
            </a:r>
            <a:r>
              <a:rPr lang="en-US" dirty="0" err="1"/>
              <a:t>lærer</a:t>
            </a:r>
            <a:r>
              <a:rPr lang="en-US" dirty="0"/>
              <a:t> bort er å </a:t>
            </a:r>
            <a:r>
              <a:rPr lang="en-US" dirty="0" err="1"/>
              <a:t>vaske</a:t>
            </a:r>
            <a:r>
              <a:rPr lang="en-US" dirty="0"/>
              <a:t> </a:t>
            </a:r>
            <a:r>
              <a:rPr lang="en-US" dirty="0" err="1"/>
              <a:t>hendene</a:t>
            </a:r>
            <a:r>
              <a:rPr lang="en-US" dirty="0"/>
              <a:t>. Vi </a:t>
            </a:r>
            <a:r>
              <a:rPr lang="en-US" dirty="0" err="1"/>
              <a:t>i</a:t>
            </a:r>
            <a:r>
              <a:rPr lang="en-US" dirty="0"/>
              <a:t> Norge har </a:t>
            </a:r>
            <a:r>
              <a:rPr lang="en-US" dirty="0" err="1"/>
              <a:t>blitt</a:t>
            </a:r>
            <a:r>
              <a:rPr lang="en-US" dirty="0"/>
              <a:t> </a:t>
            </a:r>
            <a:r>
              <a:rPr lang="en-US" dirty="0" err="1"/>
              <a:t>ekstra</a:t>
            </a:r>
            <a:r>
              <a:rPr lang="en-US" dirty="0"/>
              <a:t> </a:t>
            </a:r>
            <a:r>
              <a:rPr lang="en-US" dirty="0" err="1"/>
              <a:t>oppmerksom</a:t>
            </a:r>
            <a:r>
              <a:rPr lang="en-US" dirty="0"/>
              <a:t> </a:t>
            </a:r>
            <a:r>
              <a:rPr lang="en-US" dirty="0" err="1"/>
              <a:t>på</a:t>
            </a:r>
            <a:r>
              <a:rPr lang="en-US" dirty="0"/>
              <a:t> </a:t>
            </a:r>
            <a:r>
              <a:rPr lang="en-US" dirty="0" err="1"/>
              <a:t>hvor</a:t>
            </a:r>
            <a:r>
              <a:rPr lang="en-US" dirty="0"/>
              <a:t> </a:t>
            </a:r>
            <a:r>
              <a:rPr lang="en-US" dirty="0" err="1"/>
              <a:t>viktig</a:t>
            </a:r>
            <a:r>
              <a:rPr lang="en-US" dirty="0"/>
              <a:t> det er å </a:t>
            </a:r>
            <a:r>
              <a:rPr lang="en-US" dirty="0" err="1"/>
              <a:t>vaske</a:t>
            </a:r>
            <a:r>
              <a:rPr lang="en-US" dirty="0"/>
              <a:t> </a:t>
            </a:r>
            <a:r>
              <a:rPr lang="en-US" dirty="0" err="1"/>
              <a:t>hendene</a:t>
            </a:r>
            <a:r>
              <a:rPr lang="en-US" dirty="0"/>
              <a:t> </a:t>
            </a:r>
            <a:r>
              <a:rPr lang="en-US" dirty="0" err="1"/>
              <a:t>etter</a:t>
            </a:r>
            <a:r>
              <a:rPr lang="en-US" dirty="0"/>
              <a:t> at korona-</a:t>
            </a:r>
            <a:r>
              <a:rPr lang="en-US" dirty="0" err="1"/>
              <a:t>viruset</a:t>
            </a:r>
            <a:r>
              <a:rPr lang="en-US" dirty="0"/>
              <a:t> </a:t>
            </a:r>
            <a:r>
              <a:rPr lang="en-US" dirty="0" err="1"/>
              <a:t>kom</a:t>
            </a:r>
            <a:r>
              <a:rPr lang="en-US" dirty="0"/>
              <a:t> hit. Men </a:t>
            </a:r>
            <a:r>
              <a:rPr lang="en-US" dirty="0" err="1"/>
              <a:t>i</a:t>
            </a:r>
            <a:r>
              <a:rPr lang="en-US" dirty="0"/>
              <a:t> mange land har det </a:t>
            </a:r>
            <a:r>
              <a:rPr lang="en-US" dirty="0" err="1"/>
              <a:t>vært</a:t>
            </a:r>
            <a:r>
              <a:rPr lang="en-US" dirty="0"/>
              <a:t> </a:t>
            </a:r>
            <a:r>
              <a:rPr lang="en-US" dirty="0" err="1"/>
              <a:t>viktig</a:t>
            </a:r>
            <a:r>
              <a:rPr lang="en-US" dirty="0"/>
              <a:t> å </a:t>
            </a:r>
            <a:r>
              <a:rPr lang="en-US" dirty="0" err="1"/>
              <a:t>lære</a:t>
            </a:r>
            <a:r>
              <a:rPr lang="en-US" dirty="0"/>
              <a:t> seg for å </a:t>
            </a:r>
            <a:r>
              <a:rPr lang="en-US" dirty="0" err="1"/>
              <a:t>unngå</a:t>
            </a:r>
            <a:r>
              <a:rPr lang="en-US" dirty="0"/>
              <a:t> </a:t>
            </a:r>
            <a:r>
              <a:rPr lang="en-US" dirty="0" err="1"/>
              <a:t>andre</a:t>
            </a:r>
            <a:r>
              <a:rPr lang="en-US" dirty="0"/>
              <a:t> </a:t>
            </a:r>
            <a:r>
              <a:rPr lang="en-US" dirty="0" err="1"/>
              <a:t>smittsomme</a:t>
            </a:r>
            <a:r>
              <a:rPr lang="en-US" dirty="0"/>
              <a:t> </a:t>
            </a:r>
            <a:r>
              <a:rPr lang="en-US" dirty="0" err="1"/>
              <a:t>sykdommer</a:t>
            </a:r>
            <a:r>
              <a:rPr lang="en-US" dirty="0"/>
              <a:t> </a:t>
            </a:r>
            <a:r>
              <a:rPr lang="en-US" dirty="0" err="1"/>
              <a:t>også</a:t>
            </a:r>
            <a:r>
              <a:rPr lang="en-US" dirty="0"/>
              <a:t>. </a:t>
            </a:r>
            <a:endParaRPr lang="en-US" dirty="0">
              <a:cs typeface="Calibri"/>
            </a:endParaRPr>
          </a:p>
          <a:p>
            <a:r>
              <a:rPr lang="en-US" dirty="0" err="1"/>
              <a:t>Nå</a:t>
            </a:r>
            <a:r>
              <a:rPr lang="en-US" dirty="0"/>
              <a:t> </a:t>
            </a:r>
            <a:r>
              <a:rPr lang="en-US" dirty="0" err="1"/>
              <a:t>arbeider</a:t>
            </a:r>
            <a:r>
              <a:rPr lang="en-US" dirty="0"/>
              <a:t> </a:t>
            </a:r>
            <a:r>
              <a:rPr lang="en-US" dirty="0" err="1"/>
              <a:t>hun</a:t>
            </a:r>
            <a:r>
              <a:rPr lang="en-US" dirty="0"/>
              <a:t> for </a:t>
            </a:r>
            <a:r>
              <a:rPr lang="en-US" dirty="0" err="1"/>
              <a:t>Kirkens</a:t>
            </a:r>
            <a:r>
              <a:rPr lang="en-US" dirty="0"/>
              <a:t> </a:t>
            </a:r>
            <a:r>
              <a:rPr lang="en-US" dirty="0" err="1"/>
              <a:t>Nødhjelp</a:t>
            </a:r>
            <a:r>
              <a:rPr lang="en-US" dirty="0"/>
              <a:t> </a:t>
            </a:r>
            <a:r>
              <a:rPr lang="en-US" dirty="0" err="1"/>
              <a:t>i</a:t>
            </a:r>
            <a:r>
              <a:rPr lang="en-US" dirty="0"/>
              <a:t> </a:t>
            </a:r>
            <a:r>
              <a:rPr lang="en-US" dirty="0" err="1"/>
              <a:t>Libanon</a:t>
            </a:r>
            <a:r>
              <a:rPr lang="en-US" dirty="0"/>
              <a:t> ( </a:t>
            </a:r>
            <a:r>
              <a:rPr lang="en-US" dirty="0" err="1"/>
              <a:t>landet</a:t>
            </a:r>
            <a:r>
              <a:rPr lang="en-US" dirty="0"/>
              <a:t> Hadeel </a:t>
            </a:r>
            <a:r>
              <a:rPr lang="en-US" dirty="0" err="1"/>
              <a:t>bor</a:t>
            </a:r>
            <a:r>
              <a:rPr lang="en-US" dirty="0"/>
              <a:t> </a:t>
            </a:r>
            <a:r>
              <a:rPr lang="en-US" dirty="0" err="1"/>
              <a:t>i</a:t>
            </a:r>
            <a:r>
              <a:rPr lang="en-US" dirty="0"/>
              <a:t>) Hun </a:t>
            </a:r>
            <a:r>
              <a:rPr lang="en-US" dirty="0" err="1"/>
              <a:t>og</a:t>
            </a:r>
            <a:r>
              <a:rPr lang="en-US" dirty="0"/>
              <a:t> </a:t>
            </a:r>
            <a:r>
              <a:rPr lang="en-US" dirty="0" err="1"/>
              <a:t>medarbeiderne</a:t>
            </a:r>
            <a:r>
              <a:rPr lang="en-US" dirty="0"/>
              <a:t> </a:t>
            </a:r>
            <a:r>
              <a:rPr lang="en-US" dirty="0" err="1"/>
              <a:t>hennes</a:t>
            </a:r>
            <a:r>
              <a:rPr lang="en-US" dirty="0"/>
              <a:t> </a:t>
            </a:r>
            <a:r>
              <a:rPr lang="en-US" dirty="0" err="1"/>
              <a:t>deler</a:t>
            </a:r>
            <a:r>
              <a:rPr lang="en-US" dirty="0"/>
              <a:t> </a:t>
            </a:r>
            <a:r>
              <a:rPr lang="en-US" dirty="0" err="1"/>
              <a:t>ut</a:t>
            </a:r>
            <a:r>
              <a:rPr lang="en-US" dirty="0"/>
              <a:t> mat </a:t>
            </a:r>
            <a:r>
              <a:rPr lang="en-US" dirty="0" err="1"/>
              <a:t>sammen</a:t>
            </a:r>
            <a:r>
              <a:rPr lang="en-US" dirty="0"/>
              <a:t> med </a:t>
            </a:r>
            <a:r>
              <a:rPr lang="en-US" dirty="0" err="1"/>
              <a:t>frivillige</a:t>
            </a:r>
            <a:r>
              <a:rPr lang="en-US" dirty="0"/>
              <a:t> </a:t>
            </a:r>
            <a:r>
              <a:rPr lang="en-US" dirty="0" err="1"/>
              <a:t>fra</a:t>
            </a:r>
            <a:r>
              <a:rPr lang="en-US" dirty="0"/>
              <a:t> </a:t>
            </a:r>
            <a:r>
              <a:rPr lang="en-US" dirty="0" err="1"/>
              <a:t>kirke</a:t>
            </a:r>
            <a:r>
              <a:rPr lang="en-US" dirty="0"/>
              <a:t> </a:t>
            </a:r>
            <a:r>
              <a:rPr lang="en-US" dirty="0" err="1"/>
              <a:t>i</a:t>
            </a:r>
            <a:r>
              <a:rPr lang="en-US" dirty="0"/>
              <a:t> Beirut. Benedicte er </a:t>
            </a:r>
            <a:r>
              <a:rPr lang="en-US" dirty="0" err="1"/>
              <a:t>hun</a:t>
            </a:r>
            <a:r>
              <a:rPr lang="en-US" dirty="0"/>
              <a:t> </a:t>
            </a:r>
            <a:r>
              <a:rPr lang="en-US" dirty="0" err="1"/>
              <a:t>i</a:t>
            </a:r>
            <a:r>
              <a:rPr lang="en-US" dirty="0"/>
              <a:t> </a:t>
            </a:r>
            <a:r>
              <a:rPr lang="en-US" dirty="0" err="1"/>
              <a:t>midten</a:t>
            </a:r>
            <a:r>
              <a:rPr lang="en-US" dirty="0"/>
              <a:t> </a:t>
            </a:r>
            <a:r>
              <a:rPr lang="en-US" dirty="0" err="1"/>
              <a:t>på</a:t>
            </a:r>
            <a:r>
              <a:rPr lang="en-US" dirty="0"/>
              <a:t> </a:t>
            </a:r>
            <a:r>
              <a:rPr lang="en-US" dirty="0" err="1"/>
              <a:t>bildet</a:t>
            </a:r>
            <a:r>
              <a:rPr lang="en-US" dirty="0"/>
              <a:t>. I </a:t>
            </a:r>
            <a:r>
              <a:rPr lang="en-US" dirty="0" err="1"/>
              <a:t>tillegg</a:t>
            </a:r>
            <a:r>
              <a:rPr lang="en-US" dirty="0"/>
              <a:t> </a:t>
            </a:r>
            <a:r>
              <a:rPr lang="en-US" dirty="0" err="1"/>
              <a:t>til</a:t>
            </a:r>
            <a:r>
              <a:rPr lang="en-US" dirty="0"/>
              <a:t> </a:t>
            </a:r>
            <a:r>
              <a:rPr lang="en-US" dirty="0" err="1"/>
              <a:t>matutdeling</a:t>
            </a:r>
            <a:r>
              <a:rPr lang="en-US" dirty="0"/>
              <a:t> </a:t>
            </a:r>
            <a:r>
              <a:rPr lang="en-US" dirty="0" err="1"/>
              <a:t>leverer</a:t>
            </a:r>
            <a:r>
              <a:rPr lang="en-US" dirty="0"/>
              <a:t> de </a:t>
            </a:r>
            <a:r>
              <a:rPr lang="en-US" dirty="0" err="1"/>
              <a:t>også</a:t>
            </a:r>
            <a:r>
              <a:rPr lang="en-US" dirty="0"/>
              <a:t> </a:t>
            </a:r>
            <a:r>
              <a:rPr lang="en-US" dirty="0" err="1"/>
              <a:t>ut</a:t>
            </a:r>
            <a:r>
              <a:rPr lang="en-US" dirty="0"/>
              <a:t> </a:t>
            </a:r>
            <a:r>
              <a:rPr lang="en-US" dirty="0" err="1"/>
              <a:t>hygienepakker</a:t>
            </a:r>
            <a:r>
              <a:rPr lang="en-US" dirty="0"/>
              <a:t> </a:t>
            </a:r>
            <a:r>
              <a:rPr lang="en-US" dirty="0" err="1"/>
              <a:t>som</a:t>
            </a:r>
            <a:r>
              <a:rPr lang="en-US" dirty="0"/>
              <a:t> </a:t>
            </a:r>
            <a:r>
              <a:rPr lang="en-US" dirty="0" err="1"/>
              <a:t>inneholder</a:t>
            </a:r>
            <a:r>
              <a:rPr lang="en-US" dirty="0"/>
              <a:t> </a:t>
            </a:r>
            <a:r>
              <a:rPr lang="en-US" dirty="0" err="1"/>
              <a:t>hjelpemidler</a:t>
            </a:r>
            <a:r>
              <a:rPr lang="en-US" dirty="0"/>
              <a:t> for å </a:t>
            </a:r>
            <a:r>
              <a:rPr lang="en-US" dirty="0" err="1"/>
              <a:t>holde</a:t>
            </a:r>
            <a:r>
              <a:rPr lang="en-US" dirty="0"/>
              <a:t> seg ren. </a:t>
            </a:r>
            <a:r>
              <a:rPr lang="en-US" dirty="0" err="1"/>
              <a:t>Eksempler</a:t>
            </a:r>
            <a:r>
              <a:rPr lang="en-US" dirty="0"/>
              <a:t> </a:t>
            </a:r>
            <a:r>
              <a:rPr lang="en-US" dirty="0" err="1"/>
              <a:t>på</a:t>
            </a:r>
            <a:r>
              <a:rPr lang="en-US" dirty="0"/>
              <a:t> </a:t>
            </a:r>
            <a:r>
              <a:rPr lang="en-US" dirty="0" err="1"/>
              <a:t>hva</a:t>
            </a:r>
            <a:r>
              <a:rPr lang="en-US" dirty="0"/>
              <a:t> </a:t>
            </a:r>
            <a:r>
              <a:rPr lang="en-US" dirty="0" err="1"/>
              <a:t>dette</a:t>
            </a:r>
            <a:r>
              <a:rPr lang="en-US" dirty="0"/>
              <a:t> </a:t>
            </a:r>
            <a:r>
              <a:rPr lang="en-US" dirty="0" err="1"/>
              <a:t>kan</a:t>
            </a:r>
            <a:r>
              <a:rPr lang="en-US" dirty="0"/>
              <a:t> </a:t>
            </a:r>
            <a:r>
              <a:rPr lang="en-US" dirty="0" err="1"/>
              <a:t>være</a:t>
            </a:r>
            <a:r>
              <a:rPr lang="en-US" dirty="0"/>
              <a:t>? (</a:t>
            </a:r>
            <a:r>
              <a:rPr lang="en-GB" dirty="0" err="1"/>
              <a:t>Munnbind</a:t>
            </a:r>
            <a:r>
              <a:rPr lang="en-GB" dirty="0"/>
              <a:t>, </a:t>
            </a:r>
            <a:r>
              <a:rPr lang="en-GB" dirty="0" err="1"/>
              <a:t>vaskemidler</a:t>
            </a:r>
            <a:r>
              <a:rPr lang="en-GB" dirty="0"/>
              <a:t>, </a:t>
            </a:r>
            <a:r>
              <a:rPr lang="en-GB" dirty="0" err="1"/>
              <a:t>sjampo</a:t>
            </a:r>
            <a:r>
              <a:rPr lang="en-GB" dirty="0"/>
              <a:t>, </a:t>
            </a:r>
            <a:r>
              <a:rPr lang="en-GB" dirty="0" err="1"/>
              <a:t>håndsprit</a:t>
            </a:r>
            <a:r>
              <a:rPr lang="en-GB" dirty="0"/>
              <a:t>, </a:t>
            </a:r>
            <a:r>
              <a:rPr lang="en-GB" dirty="0" err="1"/>
              <a:t>kluter</a:t>
            </a:r>
            <a:r>
              <a:rPr lang="en-GB" dirty="0"/>
              <a:t>, </a:t>
            </a:r>
            <a:r>
              <a:rPr lang="en-GB" dirty="0" err="1"/>
              <a:t>sanitærbind</a:t>
            </a:r>
            <a:r>
              <a:rPr lang="en-GB" dirty="0"/>
              <a:t> - </a:t>
            </a:r>
            <a:r>
              <a:rPr lang="en-GB" dirty="0" err="1"/>
              <a:t>og</a:t>
            </a:r>
            <a:r>
              <a:rPr lang="en-GB" dirty="0"/>
              <a:t> </a:t>
            </a:r>
            <a:r>
              <a:rPr lang="en-GB" dirty="0" err="1"/>
              <a:t>tannbørster</a:t>
            </a:r>
            <a:r>
              <a:rPr lang="en-GB" dirty="0"/>
              <a:t> </a:t>
            </a:r>
            <a:r>
              <a:rPr lang="en-GB" dirty="0" err="1"/>
              <a:t>og</a:t>
            </a:r>
            <a:r>
              <a:rPr lang="en-GB" dirty="0"/>
              <a:t> </a:t>
            </a:r>
            <a:r>
              <a:rPr lang="en-GB" dirty="0" err="1"/>
              <a:t>tannpasta</a:t>
            </a:r>
            <a:r>
              <a:rPr lang="en-GB" dirty="0"/>
              <a:t>.)</a:t>
            </a:r>
            <a:endParaRPr lang="en-GB" dirty="0">
              <a:cs typeface="Calibri"/>
            </a:endParaRPr>
          </a:p>
          <a:p>
            <a:r>
              <a:rPr lang="en-US" dirty="0"/>
              <a:t>  </a:t>
            </a:r>
          </a:p>
          <a:p>
            <a:r>
              <a:rPr lang="en-US" dirty="0"/>
              <a:t>Til deg </a:t>
            </a:r>
            <a:r>
              <a:rPr lang="en-US" dirty="0" err="1"/>
              <a:t>som</a:t>
            </a:r>
            <a:r>
              <a:rPr lang="en-US" dirty="0"/>
              <a:t> </a:t>
            </a:r>
            <a:r>
              <a:rPr lang="en-US" dirty="0" err="1"/>
              <a:t>presenterer</a:t>
            </a:r>
            <a:r>
              <a:rPr lang="en-US" dirty="0"/>
              <a:t> </a:t>
            </a:r>
            <a:r>
              <a:rPr lang="en-US" dirty="0" err="1"/>
              <a:t>dette</a:t>
            </a:r>
            <a:r>
              <a:rPr lang="en-US" dirty="0"/>
              <a:t> : Her er en </a:t>
            </a:r>
            <a:r>
              <a:rPr lang="en-US" dirty="0" err="1"/>
              <a:t>artikkel</a:t>
            </a:r>
            <a:r>
              <a:rPr lang="en-US" dirty="0"/>
              <a:t> om en </a:t>
            </a:r>
            <a:r>
              <a:rPr lang="en-US" dirty="0" err="1"/>
              <a:t>gøyal</a:t>
            </a:r>
            <a:r>
              <a:rPr lang="en-US" dirty="0"/>
              <a:t> </a:t>
            </a:r>
            <a:r>
              <a:rPr lang="en-US" dirty="0" err="1"/>
              <a:t>måte</a:t>
            </a:r>
            <a:r>
              <a:rPr lang="en-US" dirty="0"/>
              <a:t> å </a:t>
            </a:r>
            <a:r>
              <a:rPr lang="en-US" dirty="0" err="1"/>
              <a:t>lære</a:t>
            </a:r>
            <a:r>
              <a:rPr lang="en-US" dirty="0"/>
              <a:t> </a:t>
            </a:r>
            <a:r>
              <a:rPr lang="en-US" dirty="0" err="1"/>
              <a:t>viktigheten</a:t>
            </a:r>
            <a:r>
              <a:rPr lang="en-US" dirty="0"/>
              <a:t> av å </a:t>
            </a:r>
            <a:r>
              <a:rPr lang="en-US" dirty="0" err="1"/>
              <a:t>vaske</a:t>
            </a:r>
            <a:r>
              <a:rPr lang="en-US" dirty="0"/>
              <a:t> </a:t>
            </a:r>
            <a:r>
              <a:rPr lang="en-US" dirty="0" err="1"/>
              <a:t>hendene</a:t>
            </a:r>
            <a:r>
              <a:rPr lang="en-US" dirty="0"/>
              <a:t> </a:t>
            </a:r>
            <a:r>
              <a:rPr lang="en-US" dirty="0" err="1"/>
              <a:t>grundig</a:t>
            </a:r>
            <a:r>
              <a:rPr lang="en-US" dirty="0"/>
              <a:t>… </a:t>
            </a:r>
            <a:r>
              <a:rPr lang="en-US" dirty="0">
                <a:hlinkClick r:id="rId3"/>
              </a:rPr>
              <a:t>https://www.kirkensnodhjelp.no/nyheter/kirkens-nodhjelps-blogg/2020/handvask-med-glitter/</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B16D274B-22E4-4C30-9130-575EFE86D365}" type="slidenum">
              <a:rPr lang="en-GB" smtClean="0"/>
              <a:t>8</a:t>
            </a:fld>
            <a:endParaRPr lang="en-GB"/>
          </a:p>
        </p:txBody>
      </p:sp>
    </p:spTree>
    <p:extLst>
      <p:ext uri="{BB962C8B-B14F-4D97-AF65-F5344CB8AC3E}">
        <p14:creationId xmlns:p14="http://schemas.microsoft.com/office/powerpoint/2010/main" val="278342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cs typeface="Calibri"/>
              </a:rPr>
              <a:t>Dette kan du si: </a:t>
            </a:r>
            <a:endParaRPr lang="nb-NO" dirty="0"/>
          </a:p>
          <a:p>
            <a:endParaRPr lang="nb-NO" dirty="0"/>
          </a:p>
          <a:p>
            <a:r>
              <a:rPr lang="nb-NO" dirty="0"/>
              <a:t>Olve heter gutten på bildene, han er nå 11 år. Han syntes det var så mye urettferdighet i verden, og ville gjøre noe med det. Da han var 5 år startet han med å pante flasker og ga pengene han fikk fra det til Kirkens Nødhjelp. Pengene la han i den lilla pappbøssa, og voksne i familien leverte de videre til kirka/ Kirkens Nødhjelp. Dette gjorde han i noen år. </a:t>
            </a:r>
            <a:endParaRPr lang="nb-NO" dirty="0">
              <a:cs typeface="Calibri"/>
            </a:endParaRPr>
          </a:p>
          <a:p>
            <a:r>
              <a:rPr lang="nb-NO" dirty="0"/>
              <a:t>Sammen med mamma, </a:t>
            </a:r>
            <a:r>
              <a:rPr lang="nb-NO" dirty="0" err="1"/>
              <a:t>fb</a:t>
            </a:r>
            <a:r>
              <a:rPr lang="nb-NO" dirty="0"/>
              <a:t>, etter hvert media har han samlet inn nesten 30.000,-</a:t>
            </a:r>
            <a:endParaRPr lang="nb-NO" dirty="0">
              <a:cs typeface="Calibri"/>
            </a:endParaRPr>
          </a:p>
          <a:p>
            <a:endParaRPr lang="nb-NO" dirty="0"/>
          </a:p>
          <a:p>
            <a:r>
              <a:rPr lang="nb-NO" dirty="0"/>
              <a:t>Nå er han litt lei og derfor har han en pause, men hjerte for å hjelpe andre kommer Olve alltid til å ha. </a:t>
            </a:r>
            <a:endParaRPr lang="nb-NO" dirty="0">
              <a:cs typeface="Calibri" panose="020F0502020204030204"/>
            </a:endParaRPr>
          </a:p>
          <a:p>
            <a:endParaRPr lang="nb-NO" dirty="0">
              <a:cs typeface="Calibri" panose="020F0502020204030204"/>
            </a:endParaRPr>
          </a:p>
          <a:p>
            <a:r>
              <a:rPr lang="en-GB" dirty="0"/>
              <a:t>Man er </a:t>
            </a:r>
            <a:r>
              <a:rPr lang="en-GB" dirty="0" err="1"/>
              <a:t>aldri</a:t>
            </a:r>
            <a:r>
              <a:rPr lang="en-GB" dirty="0"/>
              <a:t> for </a:t>
            </a:r>
            <a:r>
              <a:rPr lang="en-GB" dirty="0" err="1"/>
              <a:t>liten</a:t>
            </a:r>
            <a:r>
              <a:rPr lang="en-GB" dirty="0"/>
              <a:t> </a:t>
            </a:r>
            <a:r>
              <a:rPr lang="en-GB" dirty="0" err="1"/>
              <a:t>eller</a:t>
            </a:r>
            <a:r>
              <a:rPr lang="en-GB" dirty="0"/>
              <a:t> for </a:t>
            </a:r>
            <a:r>
              <a:rPr lang="en-GB" dirty="0" err="1"/>
              <a:t>stor</a:t>
            </a:r>
            <a:r>
              <a:rPr lang="en-GB" dirty="0"/>
              <a:t> </a:t>
            </a:r>
            <a:r>
              <a:rPr lang="en-GB" dirty="0" err="1"/>
              <a:t>til</a:t>
            </a:r>
            <a:r>
              <a:rPr lang="en-GB" dirty="0"/>
              <a:t> å </a:t>
            </a:r>
            <a:r>
              <a:rPr lang="en-GB" dirty="0" err="1"/>
              <a:t>gjøre</a:t>
            </a:r>
            <a:r>
              <a:rPr lang="en-GB" dirty="0"/>
              <a:t> </a:t>
            </a:r>
            <a:r>
              <a:rPr lang="en-GB" dirty="0" err="1"/>
              <a:t>noe</a:t>
            </a:r>
            <a:r>
              <a:rPr lang="en-GB" dirty="0"/>
              <a:t> for </a:t>
            </a:r>
            <a:r>
              <a:rPr lang="en-GB" dirty="0" err="1"/>
              <a:t>andre</a:t>
            </a:r>
            <a:r>
              <a:rPr lang="en-GB" dirty="0"/>
              <a:t>,- å </a:t>
            </a:r>
            <a:r>
              <a:rPr lang="en-GB" dirty="0" err="1"/>
              <a:t>arbeide</a:t>
            </a:r>
            <a:r>
              <a:rPr lang="en-GB" dirty="0"/>
              <a:t> for en </a:t>
            </a:r>
            <a:r>
              <a:rPr lang="en-GB" dirty="0" err="1"/>
              <a:t>rettferdig</a:t>
            </a:r>
            <a:r>
              <a:rPr lang="en-GB" dirty="0"/>
              <a:t> </a:t>
            </a:r>
            <a:r>
              <a:rPr lang="en-GB" dirty="0" err="1"/>
              <a:t>verden</a:t>
            </a:r>
            <a:r>
              <a:rPr lang="en-GB" dirty="0"/>
              <a:t>! Å </a:t>
            </a:r>
            <a:r>
              <a:rPr lang="en-GB" dirty="0" err="1"/>
              <a:t>være</a:t>
            </a:r>
            <a:r>
              <a:rPr lang="en-GB" dirty="0"/>
              <a:t> </a:t>
            </a:r>
            <a:r>
              <a:rPr lang="en-GB" dirty="0" err="1"/>
              <a:t>Lysvåken</a:t>
            </a:r>
            <a:r>
              <a:rPr lang="en-GB" dirty="0"/>
              <a:t>! </a:t>
            </a:r>
            <a:endParaRPr lang="en-GB" dirty="0">
              <a:cs typeface="Calibri"/>
            </a:endParaRPr>
          </a:p>
          <a:p>
            <a:endParaRPr lang="en-GB" dirty="0"/>
          </a:p>
          <a:p>
            <a:r>
              <a:rPr lang="en-GB" dirty="0" err="1"/>
              <a:t>Og</a:t>
            </a:r>
            <a:r>
              <a:rPr lang="en-GB" dirty="0"/>
              <a:t> I </a:t>
            </a:r>
            <a:r>
              <a:rPr lang="en-GB" dirty="0" err="1"/>
              <a:t>Kirkens</a:t>
            </a:r>
            <a:r>
              <a:rPr lang="en-GB" dirty="0"/>
              <a:t> </a:t>
            </a:r>
            <a:r>
              <a:rPr lang="en-GB" dirty="0" err="1"/>
              <a:t>Nødhjelp</a:t>
            </a:r>
            <a:r>
              <a:rPr lang="en-GB" dirty="0"/>
              <a:t> ser vi at det </a:t>
            </a:r>
            <a:r>
              <a:rPr lang="en-GB" dirty="0" err="1"/>
              <a:t>nytter</a:t>
            </a:r>
            <a:r>
              <a:rPr lang="en-GB" dirty="0"/>
              <a:t>! </a:t>
            </a:r>
            <a:r>
              <a:rPr lang="en-GB" dirty="0" err="1"/>
              <a:t>Flere</a:t>
            </a:r>
            <a:r>
              <a:rPr lang="en-GB" dirty="0"/>
              <a:t> </a:t>
            </a:r>
            <a:r>
              <a:rPr lang="en-GB" dirty="0" err="1"/>
              <a:t>mennesker</a:t>
            </a:r>
            <a:r>
              <a:rPr lang="en-GB" dirty="0"/>
              <a:t> har </a:t>
            </a:r>
            <a:r>
              <a:rPr lang="en-GB" dirty="0" err="1"/>
              <a:t>tilgang</a:t>
            </a:r>
            <a:r>
              <a:rPr lang="en-GB" dirty="0"/>
              <a:t> </a:t>
            </a:r>
            <a:r>
              <a:rPr lang="en-GB" dirty="0" err="1"/>
              <a:t>til</a:t>
            </a:r>
            <a:r>
              <a:rPr lang="en-GB" dirty="0"/>
              <a:t> rent </a:t>
            </a:r>
            <a:r>
              <a:rPr lang="en-GB" dirty="0" err="1"/>
              <a:t>vann</a:t>
            </a:r>
            <a:r>
              <a:rPr lang="en-GB" dirty="0"/>
              <a:t>, </a:t>
            </a:r>
            <a:r>
              <a:rPr lang="en-GB" dirty="0" err="1"/>
              <a:t>flere</a:t>
            </a:r>
            <a:r>
              <a:rPr lang="en-GB" dirty="0"/>
              <a:t> </a:t>
            </a:r>
            <a:r>
              <a:rPr lang="en-GB" dirty="0" err="1"/>
              <a:t>får</a:t>
            </a:r>
            <a:r>
              <a:rPr lang="en-GB" dirty="0"/>
              <a:t> </a:t>
            </a:r>
            <a:r>
              <a:rPr lang="en-GB" dirty="0" err="1"/>
              <a:t>gå</a:t>
            </a:r>
            <a:r>
              <a:rPr lang="en-GB" dirty="0"/>
              <a:t> </a:t>
            </a:r>
            <a:r>
              <a:rPr lang="en-GB" dirty="0" err="1"/>
              <a:t>på</a:t>
            </a:r>
            <a:r>
              <a:rPr lang="en-GB" dirty="0"/>
              <a:t> </a:t>
            </a:r>
            <a:r>
              <a:rPr lang="en-GB" dirty="0" err="1"/>
              <a:t>skole</a:t>
            </a:r>
            <a:r>
              <a:rPr lang="en-GB" dirty="0"/>
              <a:t>, </a:t>
            </a:r>
            <a:r>
              <a:rPr lang="en-GB" dirty="0" err="1"/>
              <a:t>flere</a:t>
            </a:r>
            <a:r>
              <a:rPr lang="en-GB" dirty="0"/>
              <a:t> </a:t>
            </a:r>
            <a:r>
              <a:rPr lang="en-GB" dirty="0" err="1"/>
              <a:t>og</a:t>
            </a:r>
            <a:r>
              <a:rPr lang="en-GB" dirty="0"/>
              <a:t> </a:t>
            </a:r>
            <a:r>
              <a:rPr lang="en-GB" dirty="0" err="1"/>
              <a:t>flere</a:t>
            </a:r>
            <a:r>
              <a:rPr lang="en-GB" dirty="0"/>
              <a:t> jobber seg </a:t>
            </a:r>
            <a:r>
              <a:rPr lang="en-GB" dirty="0" err="1"/>
              <a:t>ut</a:t>
            </a:r>
            <a:r>
              <a:rPr lang="en-GB" dirty="0"/>
              <a:t> </a:t>
            </a:r>
            <a:r>
              <a:rPr lang="en-GB" dirty="0" err="1"/>
              <a:t>av</a:t>
            </a:r>
            <a:r>
              <a:rPr lang="en-GB" dirty="0"/>
              <a:t> </a:t>
            </a:r>
            <a:r>
              <a:rPr lang="en-GB" dirty="0" err="1"/>
              <a:t>fattigdom</a:t>
            </a:r>
            <a:r>
              <a:rPr lang="en-GB" dirty="0"/>
              <a:t>. Verden </a:t>
            </a:r>
            <a:r>
              <a:rPr lang="en-GB" dirty="0" err="1"/>
              <a:t>blir</a:t>
            </a:r>
            <a:r>
              <a:rPr lang="en-GB" dirty="0"/>
              <a:t> </a:t>
            </a:r>
            <a:r>
              <a:rPr lang="en-GB" dirty="0" err="1"/>
              <a:t>bedre</a:t>
            </a:r>
            <a:r>
              <a:rPr lang="en-GB" dirty="0"/>
              <a:t>! </a:t>
            </a:r>
            <a:r>
              <a:rPr lang="en-GB" dirty="0" err="1"/>
              <a:t>Når</a:t>
            </a:r>
            <a:r>
              <a:rPr lang="en-GB" dirty="0"/>
              <a:t> vi </a:t>
            </a:r>
            <a:r>
              <a:rPr lang="en-GB" dirty="0" err="1"/>
              <a:t>arbeider</a:t>
            </a:r>
            <a:r>
              <a:rPr lang="en-GB" dirty="0"/>
              <a:t> </a:t>
            </a:r>
            <a:r>
              <a:rPr lang="en-GB" dirty="0" err="1"/>
              <a:t>sammen</a:t>
            </a:r>
            <a:r>
              <a:rPr lang="en-GB" dirty="0"/>
              <a:t>, </a:t>
            </a:r>
            <a:r>
              <a:rPr lang="en-GB" dirty="0" err="1"/>
              <a:t>kan</a:t>
            </a:r>
            <a:r>
              <a:rPr lang="en-GB" dirty="0"/>
              <a:t> vi </a:t>
            </a:r>
            <a:r>
              <a:rPr lang="en-GB" dirty="0" err="1"/>
              <a:t>få</a:t>
            </a:r>
            <a:r>
              <a:rPr lang="en-GB" dirty="0"/>
              <a:t> </a:t>
            </a:r>
            <a:r>
              <a:rPr lang="en-GB" dirty="0" err="1"/>
              <a:t>til</a:t>
            </a:r>
            <a:r>
              <a:rPr lang="en-GB" dirty="0"/>
              <a:t> </a:t>
            </a:r>
            <a:r>
              <a:rPr lang="en-GB" dirty="0" err="1"/>
              <a:t>enda</a:t>
            </a:r>
            <a:r>
              <a:rPr lang="en-GB" dirty="0"/>
              <a:t> mer. </a:t>
            </a:r>
            <a:r>
              <a:rPr lang="en-GB" dirty="0" err="1"/>
              <a:t>Som</a:t>
            </a:r>
            <a:r>
              <a:rPr lang="en-GB" dirty="0"/>
              <a:t> </a:t>
            </a:r>
            <a:r>
              <a:rPr lang="en-GB" dirty="0" err="1"/>
              <a:t>Lysvåken</a:t>
            </a:r>
            <a:r>
              <a:rPr lang="en-GB" dirty="0"/>
              <a:t> er du med I </a:t>
            </a:r>
            <a:r>
              <a:rPr lang="en-GB" dirty="0" err="1"/>
              <a:t>dette</a:t>
            </a:r>
            <a:r>
              <a:rPr lang="en-GB" dirty="0"/>
              <a:t> </a:t>
            </a:r>
            <a:r>
              <a:rPr lang="en-GB" dirty="0" err="1"/>
              <a:t>arbeidet</a:t>
            </a:r>
            <a:r>
              <a:rPr lang="en-GB" dirty="0"/>
              <a:t> for en </a:t>
            </a:r>
            <a:r>
              <a:rPr lang="en-GB" dirty="0" err="1"/>
              <a:t>rettferdig</a:t>
            </a:r>
            <a:r>
              <a:rPr lang="en-GB" dirty="0"/>
              <a:t> </a:t>
            </a:r>
            <a:r>
              <a:rPr lang="en-GB" dirty="0" err="1"/>
              <a:t>verden</a:t>
            </a:r>
            <a:r>
              <a:rPr lang="en-GB" dirty="0"/>
              <a:t>! </a:t>
            </a:r>
          </a:p>
          <a:p>
            <a:endParaRPr lang="en-GB" dirty="0">
              <a:cs typeface="Calibri"/>
            </a:endParaRPr>
          </a:p>
          <a:p>
            <a:r>
              <a:rPr lang="en-GB" dirty="0">
                <a:cs typeface="Calibri"/>
              </a:rPr>
              <a:t>Til </a:t>
            </a:r>
            <a:r>
              <a:rPr lang="en-GB" dirty="0" err="1">
                <a:cs typeface="Calibri"/>
              </a:rPr>
              <a:t>deg</a:t>
            </a:r>
            <a:r>
              <a:rPr lang="en-GB" dirty="0">
                <a:cs typeface="Calibri"/>
              </a:rPr>
              <a:t> </a:t>
            </a:r>
            <a:r>
              <a:rPr lang="en-GB" dirty="0" err="1">
                <a:cs typeface="Calibri"/>
              </a:rPr>
              <a:t>som</a:t>
            </a:r>
            <a:r>
              <a:rPr lang="en-GB" dirty="0">
                <a:cs typeface="Calibri"/>
              </a:rPr>
              <a:t> holder </a:t>
            </a:r>
            <a:r>
              <a:rPr lang="en-GB" dirty="0" err="1">
                <a:cs typeface="Calibri"/>
              </a:rPr>
              <a:t>presentasjonen</a:t>
            </a:r>
            <a:r>
              <a:rPr lang="en-GB" dirty="0">
                <a:cs typeface="Calibri"/>
              </a:rPr>
              <a:t>: </a:t>
            </a:r>
            <a:endParaRPr lang="en-GB" dirty="0"/>
          </a:p>
          <a:p>
            <a:r>
              <a:rPr lang="en-GB" dirty="0">
                <a:cs typeface="Calibri"/>
              </a:rPr>
              <a:t>Her </a:t>
            </a:r>
            <a:r>
              <a:rPr lang="en-GB" dirty="0" err="1">
                <a:cs typeface="Calibri"/>
              </a:rPr>
              <a:t>kan</a:t>
            </a:r>
            <a:r>
              <a:rPr lang="en-GB" dirty="0">
                <a:cs typeface="Calibri"/>
              </a:rPr>
              <a:t> den </a:t>
            </a:r>
            <a:r>
              <a:rPr lang="en-GB" dirty="0" err="1">
                <a:cs typeface="Calibri"/>
              </a:rPr>
              <a:t>lilla</a:t>
            </a:r>
            <a:r>
              <a:rPr lang="en-GB" dirty="0">
                <a:cs typeface="Calibri"/>
              </a:rPr>
              <a:t> </a:t>
            </a:r>
            <a:r>
              <a:rPr lang="en-GB" dirty="0" err="1">
                <a:cs typeface="Calibri"/>
              </a:rPr>
              <a:t>pappbøssa</a:t>
            </a:r>
            <a:r>
              <a:rPr lang="en-GB" dirty="0">
                <a:cs typeface="Calibri"/>
              </a:rPr>
              <a:t> </a:t>
            </a:r>
            <a:r>
              <a:rPr lang="en-GB" dirty="0" err="1">
                <a:cs typeface="Calibri"/>
              </a:rPr>
              <a:t>leveres</a:t>
            </a:r>
            <a:r>
              <a:rPr lang="en-GB" dirty="0">
                <a:cs typeface="Calibri"/>
              </a:rPr>
              <a:t> </a:t>
            </a:r>
            <a:r>
              <a:rPr lang="en-GB" dirty="0" err="1">
                <a:cs typeface="Calibri"/>
              </a:rPr>
              <a:t>ut</a:t>
            </a:r>
            <a:r>
              <a:rPr lang="en-GB" dirty="0">
                <a:cs typeface="Calibri"/>
              </a:rPr>
              <a:t> </a:t>
            </a:r>
            <a:r>
              <a:rPr lang="en-GB" dirty="0" err="1">
                <a:cs typeface="Calibri"/>
              </a:rPr>
              <a:t>hvis</a:t>
            </a:r>
            <a:r>
              <a:rPr lang="en-GB" dirty="0">
                <a:cs typeface="Calibri"/>
              </a:rPr>
              <a:t> </a:t>
            </a:r>
            <a:r>
              <a:rPr lang="en-GB" dirty="0" err="1">
                <a:cs typeface="Calibri"/>
              </a:rPr>
              <a:t>dere</a:t>
            </a:r>
            <a:r>
              <a:rPr lang="en-GB" dirty="0">
                <a:cs typeface="Calibri"/>
              </a:rPr>
              <a:t> </a:t>
            </a:r>
            <a:r>
              <a:rPr lang="en-GB" dirty="0" err="1">
                <a:cs typeface="Calibri"/>
              </a:rPr>
              <a:t>vil</a:t>
            </a:r>
            <a:r>
              <a:rPr lang="en-GB" dirty="0">
                <a:cs typeface="Calibri"/>
              </a:rPr>
              <a:t> </a:t>
            </a:r>
            <a:r>
              <a:rPr lang="en-GB" dirty="0" err="1">
                <a:cs typeface="Calibri"/>
              </a:rPr>
              <a:t>bruke</a:t>
            </a:r>
            <a:r>
              <a:rPr lang="en-GB" dirty="0">
                <a:cs typeface="Calibri"/>
              </a:rPr>
              <a:t> den. </a:t>
            </a:r>
            <a:r>
              <a:rPr lang="en-GB" dirty="0" err="1">
                <a:cs typeface="Calibri"/>
              </a:rPr>
              <a:t>Utfordre</a:t>
            </a:r>
            <a:r>
              <a:rPr lang="en-GB" dirty="0">
                <a:cs typeface="Calibri"/>
              </a:rPr>
              <a:t> </a:t>
            </a:r>
            <a:r>
              <a:rPr lang="en-GB" dirty="0" err="1">
                <a:cs typeface="Calibri"/>
              </a:rPr>
              <a:t>deltakerne</a:t>
            </a:r>
            <a:r>
              <a:rPr lang="en-GB" dirty="0">
                <a:cs typeface="Calibri"/>
              </a:rPr>
              <a:t> </a:t>
            </a:r>
            <a:r>
              <a:rPr lang="en-GB" dirty="0" err="1">
                <a:cs typeface="Calibri"/>
              </a:rPr>
              <a:t>på</a:t>
            </a:r>
            <a:r>
              <a:rPr lang="en-GB" dirty="0">
                <a:cs typeface="Calibri"/>
              </a:rPr>
              <a:t> å </a:t>
            </a:r>
            <a:r>
              <a:rPr lang="en-GB" dirty="0" err="1">
                <a:cs typeface="Calibri"/>
              </a:rPr>
              <a:t>gjøre</a:t>
            </a:r>
            <a:r>
              <a:rPr lang="en-GB" dirty="0">
                <a:cs typeface="Calibri"/>
              </a:rPr>
              <a:t> en "</a:t>
            </a:r>
            <a:r>
              <a:rPr lang="en-GB" dirty="0" err="1">
                <a:cs typeface="Calibri"/>
              </a:rPr>
              <a:t>arbeidsavtale</a:t>
            </a:r>
            <a:r>
              <a:rPr lang="en-GB" dirty="0">
                <a:cs typeface="Calibri"/>
              </a:rPr>
              <a:t>" med </a:t>
            </a:r>
            <a:r>
              <a:rPr lang="en-GB" dirty="0" err="1">
                <a:cs typeface="Calibri"/>
              </a:rPr>
              <a:t>familien</a:t>
            </a:r>
            <a:r>
              <a:rPr lang="en-GB" dirty="0">
                <a:cs typeface="Calibri"/>
              </a:rPr>
              <a:t>, der </a:t>
            </a:r>
            <a:r>
              <a:rPr lang="en-GB" dirty="0" err="1">
                <a:cs typeface="Calibri"/>
              </a:rPr>
              <a:t>inntektene</a:t>
            </a:r>
            <a:r>
              <a:rPr lang="en-GB" dirty="0">
                <a:cs typeface="Calibri"/>
              </a:rPr>
              <a:t> </a:t>
            </a:r>
            <a:r>
              <a:rPr lang="en-GB" dirty="0" err="1">
                <a:cs typeface="Calibri"/>
              </a:rPr>
              <a:t>gis</a:t>
            </a:r>
            <a:r>
              <a:rPr lang="en-GB" dirty="0">
                <a:cs typeface="Calibri"/>
              </a:rPr>
              <a:t> </a:t>
            </a:r>
            <a:r>
              <a:rPr lang="en-GB" dirty="0" err="1">
                <a:cs typeface="Calibri"/>
              </a:rPr>
              <a:t>til</a:t>
            </a:r>
            <a:r>
              <a:rPr lang="en-GB" dirty="0">
                <a:cs typeface="Calibri"/>
              </a:rPr>
              <a:t> </a:t>
            </a:r>
            <a:r>
              <a:rPr lang="en-GB" dirty="0" err="1">
                <a:cs typeface="Calibri"/>
              </a:rPr>
              <a:t>Kirkens</a:t>
            </a:r>
            <a:r>
              <a:rPr lang="en-GB" dirty="0">
                <a:cs typeface="Calibri"/>
              </a:rPr>
              <a:t> </a:t>
            </a:r>
            <a:r>
              <a:rPr lang="en-GB" dirty="0" err="1">
                <a:cs typeface="Calibri"/>
              </a:rPr>
              <a:t>Nødhjelp</a:t>
            </a:r>
            <a:r>
              <a:rPr lang="en-GB" dirty="0">
                <a:cs typeface="Calibri"/>
              </a:rPr>
              <a:t>. Eller </a:t>
            </a:r>
            <a:r>
              <a:rPr lang="en-GB" dirty="0" err="1">
                <a:cs typeface="Calibri"/>
              </a:rPr>
              <a:t>kanskje</a:t>
            </a:r>
            <a:r>
              <a:rPr lang="en-GB" dirty="0">
                <a:cs typeface="Calibri"/>
              </a:rPr>
              <a:t> de har </a:t>
            </a:r>
            <a:r>
              <a:rPr lang="en-GB" dirty="0" err="1">
                <a:cs typeface="Calibri"/>
              </a:rPr>
              <a:t>andre</a:t>
            </a:r>
            <a:r>
              <a:rPr lang="en-GB" dirty="0">
                <a:cs typeface="Calibri"/>
              </a:rPr>
              <a:t> </a:t>
            </a:r>
            <a:r>
              <a:rPr lang="en-GB" dirty="0" err="1">
                <a:cs typeface="Calibri"/>
              </a:rPr>
              <a:t>forslag</a:t>
            </a:r>
            <a:r>
              <a:rPr lang="en-GB" dirty="0">
                <a:cs typeface="Calibri"/>
              </a:rPr>
              <a:t> </a:t>
            </a:r>
            <a:r>
              <a:rPr lang="en-GB" dirty="0" err="1">
                <a:cs typeface="Calibri"/>
              </a:rPr>
              <a:t>til</a:t>
            </a:r>
            <a:r>
              <a:rPr lang="en-GB" dirty="0">
                <a:cs typeface="Calibri"/>
              </a:rPr>
              <a:t> </a:t>
            </a:r>
            <a:r>
              <a:rPr lang="en-GB" dirty="0" err="1">
                <a:cs typeface="Calibri"/>
              </a:rPr>
              <a:t>hva</a:t>
            </a:r>
            <a:r>
              <a:rPr lang="en-GB" dirty="0">
                <a:cs typeface="Calibri"/>
              </a:rPr>
              <a:t> de </a:t>
            </a:r>
            <a:r>
              <a:rPr lang="en-GB" dirty="0" err="1">
                <a:cs typeface="Calibri"/>
              </a:rPr>
              <a:t>kan</a:t>
            </a:r>
            <a:r>
              <a:rPr lang="en-GB" dirty="0">
                <a:cs typeface="Calibri"/>
              </a:rPr>
              <a:t> </a:t>
            </a:r>
            <a:r>
              <a:rPr lang="en-GB" dirty="0" err="1">
                <a:cs typeface="Calibri"/>
              </a:rPr>
              <a:t>gjøre</a:t>
            </a:r>
            <a:r>
              <a:rPr lang="en-GB" dirty="0">
                <a:cs typeface="Calibri"/>
              </a:rPr>
              <a:t> for å </a:t>
            </a:r>
            <a:r>
              <a:rPr lang="en-GB" dirty="0" err="1">
                <a:cs typeface="Calibri"/>
              </a:rPr>
              <a:t>samle</a:t>
            </a:r>
            <a:r>
              <a:rPr lang="en-GB" dirty="0">
                <a:cs typeface="Calibri"/>
              </a:rPr>
              <a:t> inn </a:t>
            </a:r>
            <a:r>
              <a:rPr lang="en-GB" dirty="0" err="1">
                <a:cs typeface="Calibri"/>
              </a:rPr>
              <a:t>penger</a:t>
            </a:r>
            <a:r>
              <a:rPr lang="en-GB" dirty="0">
                <a:cs typeface="Calibri"/>
              </a:rPr>
              <a:t>. </a:t>
            </a:r>
          </a:p>
          <a:p>
            <a:r>
              <a:rPr lang="en-GB" dirty="0">
                <a:cs typeface="Calibri"/>
              </a:rPr>
              <a:t>Korona-</a:t>
            </a:r>
            <a:r>
              <a:rPr lang="en-GB" dirty="0" err="1">
                <a:cs typeface="Calibri"/>
              </a:rPr>
              <a:t>situasjonen</a:t>
            </a:r>
            <a:r>
              <a:rPr lang="en-GB" dirty="0">
                <a:cs typeface="Calibri"/>
              </a:rPr>
              <a:t> har </a:t>
            </a:r>
            <a:r>
              <a:rPr lang="en-GB" dirty="0" err="1">
                <a:cs typeface="Calibri"/>
              </a:rPr>
              <a:t>ført</a:t>
            </a:r>
            <a:r>
              <a:rPr lang="en-GB" dirty="0">
                <a:cs typeface="Calibri"/>
              </a:rPr>
              <a:t> </a:t>
            </a:r>
            <a:r>
              <a:rPr lang="en-GB" dirty="0" err="1">
                <a:cs typeface="Calibri"/>
              </a:rPr>
              <a:t>til</a:t>
            </a:r>
            <a:r>
              <a:rPr lang="en-GB" dirty="0">
                <a:cs typeface="Calibri"/>
              </a:rPr>
              <a:t> at </a:t>
            </a:r>
            <a:r>
              <a:rPr lang="en-GB" dirty="0" err="1">
                <a:cs typeface="Calibri"/>
              </a:rPr>
              <a:t>kontanter</a:t>
            </a:r>
            <a:r>
              <a:rPr lang="en-GB" dirty="0">
                <a:cs typeface="Calibri"/>
              </a:rPr>
              <a:t> </a:t>
            </a:r>
            <a:r>
              <a:rPr lang="en-GB" dirty="0" err="1">
                <a:cs typeface="Calibri"/>
              </a:rPr>
              <a:t>nesten</a:t>
            </a:r>
            <a:r>
              <a:rPr lang="en-GB" dirty="0">
                <a:cs typeface="Calibri"/>
              </a:rPr>
              <a:t> </a:t>
            </a:r>
            <a:r>
              <a:rPr lang="en-GB" dirty="0" err="1">
                <a:cs typeface="Calibri"/>
              </a:rPr>
              <a:t>ikke</a:t>
            </a:r>
            <a:r>
              <a:rPr lang="en-GB" dirty="0">
                <a:cs typeface="Calibri"/>
              </a:rPr>
              <a:t> er I </a:t>
            </a:r>
            <a:r>
              <a:rPr lang="en-GB" dirty="0" err="1">
                <a:cs typeface="Calibri"/>
              </a:rPr>
              <a:t>omløp</a:t>
            </a:r>
            <a:r>
              <a:rPr lang="en-GB" dirty="0">
                <a:cs typeface="Calibri"/>
              </a:rPr>
              <a:t>- </a:t>
            </a:r>
            <a:r>
              <a:rPr lang="en-GB" dirty="0" err="1">
                <a:cs typeface="Calibri"/>
              </a:rPr>
              <a:t>Pappbøssa</a:t>
            </a:r>
            <a:r>
              <a:rPr lang="en-GB" dirty="0">
                <a:cs typeface="Calibri"/>
              </a:rPr>
              <a:t> </a:t>
            </a:r>
            <a:r>
              <a:rPr lang="en-GB" dirty="0" err="1">
                <a:cs typeface="Calibri"/>
              </a:rPr>
              <a:t>kan</a:t>
            </a:r>
            <a:r>
              <a:rPr lang="en-GB" dirty="0">
                <a:cs typeface="Calibri"/>
              </a:rPr>
              <a:t> </a:t>
            </a:r>
            <a:r>
              <a:rPr lang="en-GB" dirty="0" err="1">
                <a:cs typeface="Calibri"/>
              </a:rPr>
              <a:t>brukes</a:t>
            </a:r>
            <a:r>
              <a:rPr lang="en-GB" dirty="0">
                <a:cs typeface="Calibri"/>
              </a:rPr>
              <a:t> </a:t>
            </a:r>
            <a:r>
              <a:rPr lang="en-GB" dirty="0" err="1">
                <a:cs typeface="Calibri"/>
              </a:rPr>
              <a:t>som</a:t>
            </a:r>
            <a:r>
              <a:rPr lang="en-GB" dirty="0">
                <a:cs typeface="Calibri"/>
              </a:rPr>
              <a:t> </a:t>
            </a:r>
            <a:r>
              <a:rPr lang="en-GB" dirty="0" err="1">
                <a:cs typeface="Calibri"/>
              </a:rPr>
              <a:t>oppbevaringssted</a:t>
            </a:r>
            <a:r>
              <a:rPr lang="en-GB" dirty="0">
                <a:cs typeface="Calibri"/>
              </a:rPr>
              <a:t> </a:t>
            </a:r>
            <a:r>
              <a:rPr lang="en-GB" dirty="0" err="1">
                <a:cs typeface="Calibri"/>
              </a:rPr>
              <a:t>av</a:t>
            </a:r>
            <a:r>
              <a:rPr lang="en-GB" dirty="0">
                <a:cs typeface="Calibri"/>
              </a:rPr>
              <a:t> et </a:t>
            </a:r>
            <a:r>
              <a:rPr lang="en-GB" dirty="0" err="1">
                <a:cs typeface="Calibri"/>
              </a:rPr>
              <a:t>innsamlingsskjema</a:t>
            </a:r>
            <a:r>
              <a:rPr lang="en-GB" dirty="0">
                <a:cs typeface="Calibri"/>
              </a:rPr>
              <a:t>, der en </a:t>
            </a:r>
            <a:r>
              <a:rPr lang="en-GB" dirty="0" err="1">
                <a:cs typeface="Calibri"/>
              </a:rPr>
              <a:t>skriver</a:t>
            </a:r>
            <a:r>
              <a:rPr lang="en-GB" dirty="0">
                <a:cs typeface="Calibri"/>
              </a:rPr>
              <a:t> inn </a:t>
            </a:r>
            <a:r>
              <a:rPr lang="en-GB" dirty="0" err="1">
                <a:cs typeface="Calibri"/>
              </a:rPr>
              <a:t>oppgaver</a:t>
            </a:r>
            <a:r>
              <a:rPr lang="en-GB" dirty="0">
                <a:cs typeface="Calibri"/>
              </a:rPr>
              <a:t>/</a:t>
            </a:r>
            <a:r>
              <a:rPr lang="en-GB" dirty="0" err="1">
                <a:cs typeface="Calibri"/>
              </a:rPr>
              <a:t>gjøremål</a:t>
            </a:r>
            <a:r>
              <a:rPr lang="en-GB" dirty="0">
                <a:cs typeface="Calibri"/>
              </a:rPr>
              <a:t> </a:t>
            </a:r>
            <a:r>
              <a:rPr lang="en-GB" dirty="0" err="1">
                <a:cs typeface="Calibri"/>
              </a:rPr>
              <a:t>og</a:t>
            </a:r>
            <a:r>
              <a:rPr lang="en-GB" dirty="0">
                <a:cs typeface="Calibri"/>
              </a:rPr>
              <a:t> </a:t>
            </a:r>
            <a:r>
              <a:rPr lang="en-GB" dirty="0" err="1">
                <a:cs typeface="Calibri"/>
              </a:rPr>
              <a:t>avtaler</a:t>
            </a:r>
            <a:r>
              <a:rPr lang="en-GB" dirty="0">
                <a:cs typeface="Calibri"/>
              </a:rPr>
              <a:t> </a:t>
            </a:r>
            <a:r>
              <a:rPr lang="en-GB" dirty="0" err="1">
                <a:cs typeface="Calibri"/>
              </a:rPr>
              <a:t>hvor</a:t>
            </a:r>
            <a:r>
              <a:rPr lang="en-GB" dirty="0">
                <a:cs typeface="Calibri"/>
              </a:rPr>
              <a:t> </a:t>
            </a:r>
            <a:r>
              <a:rPr lang="en-GB" dirty="0" err="1">
                <a:cs typeface="Calibri"/>
              </a:rPr>
              <a:t>mye</a:t>
            </a:r>
            <a:r>
              <a:rPr lang="en-GB" dirty="0">
                <a:cs typeface="Calibri"/>
              </a:rPr>
              <a:t> </a:t>
            </a:r>
            <a:r>
              <a:rPr lang="en-GB" dirty="0" err="1">
                <a:cs typeface="Calibri"/>
              </a:rPr>
              <a:t>penger</a:t>
            </a:r>
            <a:r>
              <a:rPr lang="en-GB" dirty="0">
                <a:cs typeface="Calibri"/>
              </a:rPr>
              <a:t> en </a:t>
            </a:r>
            <a:r>
              <a:rPr lang="en-GB" dirty="0" err="1">
                <a:cs typeface="Calibri"/>
              </a:rPr>
              <a:t>skal</a:t>
            </a:r>
            <a:r>
              <a:rPr lang="en-GB" dirty="0">
                <a:cs typeface="Calibri"/>
              </a:rPr>
              <a:t> </a:t>
            </a:r>
            <a:r>
              <a:rPr lang="en-GB" dirty="0" err="1">
                <a:cs typeface="Calibri"/>
              </a:rPr>
              <a:t>få</a:t>
            </a:r>
            <a:r>
              <a:rPr lang="en-GB" dirty="0">
                <a:cs typeface="Calibri"/>
              </a:rPr>
              <a:t>. Dette </a:t>
            </a:r>
            <a:r>
              <a:rPr lang="en-GB" dirty="0" err="1">
                <a:cs typeface="Calibri"/>
              </a:rPr>
              <a:t>kan</a:t>
            </a:r>
            <a:r>
              <a:rPr lang="en-GB" dirty="0">
                <a:cs typeface="Calibri"/>
              </a:rPr>
              <a:t> de </a:t>
            </a:r>
            <a:r>
              <a:rPr lang="en-GB" dirty="0" err="1">
                <a:cs typeface="Calibri"/>
              </a:rPr>
              <a:t>som</a:t>
            </a:r>
            <a:r>
              <a:rPr lang="en-GB" dirty="0">
                <a:cs typeface="Calibri"/>
              </a:rPr>
              <a:t> </a:t>
            </a:r>
            <a:r>
              <a:rPr lang="en-GB" dirty="0" err="1">
                <a:cs typeface="Calibri"/>
              </a:rPr>
              <a:t>skal</a:t>
            </a:r>
            <a:r>
              <a:rPr lang="en-GB" dirty="0">
                <a:cs typeface="Calibri"/>
              </a:rPr>
              <a:t> </a:t>
            </a:r>
            <a:r>
              <a:rPr lang="en-GB" dirty="0" err="1">
                <a:cs typeface="Calibri"/>
              </a:rPr>
              <a:t>betale</a:t>
            </a:r>
            <a:r>
              <a:rPr lang="en-GB" dirty="0">
                <a:cs typeface="Calibri"/>
              </a:rPr>
              <a:t> </a:t>
            </a:r>
            <a:r>
              <a:rPr lang="en-GB" dirty="0" err="1">
                <a:cs typeface="Calibri"/>
              </a:rPr>
              <a:t>Vippse</a:t>
            </a:r>
            <a:r>
              <a:rPr lang="en-GB" dirty="0">
                <a:cs typeface="Calibri"/>
              </a:rPr>
              <a:t> </a:t>
            </a:r>
            <a:r>
              <a:rPr lang="en-GB" dirty="0" err="1">
                <a:cs typeface="Calibri"/>
              </a:rPr>
              <a:t>til</a:t>
            </a:r>
            <a:r>
              <a:rPr lang="en-GB" dirty="0">
                <a:cs typeface="Calibri"/>
              </a:rPr>
              <a:t> en </a:t>
            </a:r>
            <a:r>
              <a:rPr lang="en-GB" dirty="0" err="1">
                <a:cs typeface="Calibri"/>
              </a:rPr>
              <a:t>av</a:t>
            </a:r>
            <a:r>
              <a:rPr lang="en-GB" dirty="0">
                <a:cs typeface="Calibri"/>
              </a:rPr>
              <a:t> de </a:t>
            </a:r>
            <a:r>
              <a:rPr lang="en-GB" dirty="0" err="1">
                <a:cs typeface="Calibri"/>
              </a:rPr>
              <a:t>voksne</a:t>
            </a:r>
            <a:r>
              <a:rPr lang="en-GB" dirty="0">
                <a:cs typeface="Calibri"/>
              </a:rPr>
              <a:t>. </a:t>
            </a:r>
            <a:r>
              <a:rPr lang="en-GB" dirty="0" err="1">
                <a:cs typeface="Calibri"/>
              </a:rPr>
              <a:t>Som</a:t>
            </a:r>
            <a:r>
              <a:rPr lang="en-GB" dirty="0">
                <a:cs typeface="Calibri"/>
              </a:rPr>
              <a:t> </a:t>
            </a:r>
            <a:r>
              <a:rPr lang="en-GB" dirty="0" err="1">
                <a:cs typeface="Calibri"/>
              </a:rPr>
              <a:t>Vippser</a:t>
            </a:r>
            <a:r>
              <a:rPr lang="en-GB" dirty="0">
                <a:cs typeface="Calibri"/>
              </a:rPr>
              <a:t> </a:t>
            </a:r>
            <a:r>
              <a:rPr lang="en-GB" dirty="0" err="1">
                <a:cs typeface="Calibri"/>
              </a:rPr>
              <a:t>videre</a:t>
            </a:r>
            <a:r>
              <a:rPr lang="en-GB" dirty="0">
                <a:cs typeface="Calibri"/>
              </a:rPr>
              <a:t> </a:t>
            </a:r>
            <a:r>
              <a:rPr lang="en-GB" dirty="0" err="1">
                <a:cs typeface="Calibri"/>
              </a:rPr>
              <a:t>til</a:t>
            </a:r>
            <a:r>
              <a:rPr lang="en-GB" dirty="0">
                <a:cs typeface="Calibri"/>
              </a:rPr>
              <a:t> </a:t>
            </a:r>
            <a:r>
              <a:rPr lang="en-GB" dirty="0" err="1">
                <a:cs typeface="Calibri"/>
              </a:rPr>
              <a:t>menigheten</a:t>
            </a:r>
            <a:r>
              <a:rPr lang="en-GB" dirty="0">
                <a:cs typeface="Calibri"/>
              </a:rPr>
              <a:t> </a:t>
            </a:r>
            <a:r>
              <a:rPr lang="en-GB" dirty="0" err="1">
                <a:cs typeface="Calibri"/>
              </a:rPr>
              <a:t>eller</a:t>
            </a:r>
            <a:r>
              <a:rPr lang="en-GB" dirty="0">
                <a:cs typeface="Calibri"/>
              </a:rPr>
              <a:t> </a:t>
            </a:r>
            <a:r>
              <a:rPr lang="en-GB" dirty="0" err="1">
                <a:cs typeface="Calibri"/>
              </a:rPr>
              <a:t>direkte</a:t>
            </a:r>
            <a:r>
              <a:rPr lang="en-GB" dirty="0">
                <a:cs typeface="Calibri"/>
              </a:rPr>
              <a:t> </a:t>
            </a:r>
            <a:r>
              <a:rPr lang="en-GB" dirty="0" err="1">
                <a:cs typeface="Calibri"/>
              </a:rPr>
              <a:t>til</a:t>
            </a:r>
            <a:r>
              <a:rPr lang="en-GB" dirty="0">
                <a:cs typeface="Calibri"/>
              </a:rPr>
              <a:t> </a:t>
            </a:r>
            <a:r>
              <a:rPr lang="en-GB" dirty="0" err="1">
                <a:cs typeface="Calibri"/>
              </a:rPr>
              <a:t>Kirkens</a:t>
            </a:r>
            <a:r>
              <a:rPr lang="en-GB" dirty="0">
                <a:cs typeface="Calibri"/>
              </a:rPr>
              <a:t> </a:t>
            </a:r>
            <a:r>
              <a:rPr lang="en-GB" dirty="0" err="1">
                <a:cs typeface="Calibri"/>
              </a:rPr>
              <a:t>Nødhjelp</a:t>
            </a:r>
            <a:r>
              <a:rPr lang="en-GB" dirty="0">
                <a:cs typeface="Calibri"/>
              </a:rPr>
              <a:t>. </a:t>
            </a:r>
          </a:p>
          <a:p>
            <a:r>
              <a:rPr lang="nb-NO" dirty="0">
                <a:cs typeface="Calibri"/>
              </a:rPr>
              <a:t>Hvis </a:t>
            </a:r>
            <a:r>
              <a:rPr lang="nb-NO" dirty="0" err="1">
                <a:cs typeface="Calibri"/>
              </a:rPr>
              <a:t>Kororna</a:t>
            </a:r>
            <a:r>
              <a:rPr lang="nb-NO" dirty="0">
                <a:cs typeface="Calibri"/>
              </a:rPr>
              <a:t>-situasjonen tillater det: </a:t>
            </a:r>
          </a:p>
          <a:p>
            <a:r>
              <a:rPr lang="nb-NO" dirty="0"/>
              <a:t>Fortelle om konseptet med å pante flasker hvor man en dag i uken samler inn fra venner, familie, og naboer, som man panter. Pengene legges på bøssen. Bøssene med pengene kan man ta med til kirken og legge i offerskåla på julaften. Så sørger menigheten for at pengene sendes til Kirkens Nødhjelp. ( Eller en annen anledning, hvis menigheten ikke har offer til Kirkens Nødhjelp på julaften. Det er også mulig å </a:t>
            </a:r>
            <a:r>
              <a:rPr lang="nb-NO" dirty="0" err="1"/>
              <a:t>Vippse</a:t>
            </a:r>
            <a:r>
              <a:rPr lang="nb-NO" dirty="0"/>
              <a:t> beløpet til Kirkens Nødhjelp  eller menighetens nummer) </a:t>
            </a:r>
            <a:endParaRPr lang="nb-NO" dirty="0">
              <a:cs typeface="Calibri"/>
            </a:endParaRPr>
          </a:p>
          <a:p>
            <a:endParaRPr lang="nb-NO" dirty="0">
              <a:cs typeface="Calibri"/>
            </a:endParaRP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B16D274B-22E4-4C30-9130-575EFE86D365}" type="slidenum">
              <a:rPr lang="en-GB" smtClean="0"/>
              <a:t>9</a:t>
            </a:fld>
            <a:endParaRPr lang="en-GB"/>
          </a:p>
        </p:txBody>
      </p:sp>
    </p:spTree>
    <p:extLst>
      <p:ext uri="{BB962C8B-B14F-4D97-AF65-F5344CB8AC3E}">
        <p14:creationId xmlns:p14="http://schemas.microsoft.com/office/powerpoint/2010/main" val="2361217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8FA182CF-B25F-47C9-A870-6F91549D7E9F}" type="datetimeFigureOut">
              <a:rPr lang="nb-NO" smtClean="0"/>
              <a:t>13.10.2020</a:t>
            </a:fld>
            <a:endParaRPr lang="nb-NO"/>
          </a:p>
        </p:txBody>
      </p:sp>
      <p:sp>
        <p:nvSpPr>
          <p:cNvPr id="7" name="Rectangle 6">
            <a:extLst>
              <a:ext uri="{FF2B5EF4-FFF2-40B4-BE49-F238E27FC236}">
                <a16:creationId xmlns:a16="http://schemas.microsoft.com/office/drawing/2014/main" id="{4825D953-6A6B-4D08-B465-06633B6726C7}"/>
              </a:ext>
            </a:extLst>
          </p:cNvPr>
          <p:cNvSpPr/>
          <p:nvPr userDrawn="1"/>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userDrawn="1"/>
        </p:nvSpPr>
        <p:spPr>
          <a:xfrm>
            <a:off x="8150948" y="3447240"/>
            <a:ext cx="4079332" cy="340123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10" name="Picture 9">
            <a:extLst>
              <a:ext uri="{FF2B5EF4-FFF2-40B4-BE49-F238E27FC236}">
                <a16:creationId xmlns:a16="http://schemas.microsoft.com/office/drawing/2014/main" id="{2DC912F4-DAB5-4214-AD2E-CD683869FB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32304" y="4689140"/>
            <a:ext cx="2664296" cy="1020128"/>
          </a:xfrm>
          <a:prstGeom prst="rect">
            <a:avLst/>
          </a:prstGeom>
        </p:spPr>
      </p:pic>
      <p:sp>
        <p:nvSpPr>
          <p:cNvPr id="13" name="Rectangle 12">
            <a:extLst>
              <a:ext uri="{FF2B5EF4-FFF2-40B4-BE49-F238E27FC236}">
                <a16:creationId xmlns:a16="http://schemas.microsoft.com/office/drawing/2014/main" id="{D5BC158C-08B2-4DB4-B118-7BA4AD33DCD7}"/>
              </a:ext>
            </a:extLst>
          </p:cNvPr>
          <p:cNvSpPr/>
          <p:nvPr userDrawn="1"/>
        </p:nvSpPr>
        <p:spPr>
          <a:xfrm>
            <a:off x="444" y="9525"/>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p:cNvSpPr>
          <p:nvPr>
            <p:ph type="pic" sz="quarter" idx="13"/>
          </p:nvPr>
        </p:nvSpPr>
        <p:spPr>
          <a:xfrm>
            <a:off x="4077056" y="3455653"/>
            <a:ext cx="4073892" cy="3392822"/>
          </a:xfrm>
          <a:prstGeom prst="rect">
            <a:avLst/>
          </a:prstGeom>
        </p:spPr>
        <p:txBody>
          <a:bodyPr/>
          <a:lstStyle>
            <a:lvl1pPr marL="0" indent="0">
              <a:buNone/>
              <a:defRPr sz="1600"/>
            </a:lvl1pPr>
          </a:lstStyle>
          <a:p>
            <a:r>
              <a:rPr lang="en-US"/>
              <a:t>Click icon to add picture</a:t>
            </a:r>
            <a:endParaRPr lang="nb-NO"/>
          </a:p>
        </p:txBody>
      </p:sp>
      <p:sp>
        <p:nvSpPr>
          <p:cNvPr id="29"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4757393" y="906684"/>
            <a:ext cx="5537489" cy="2924175"/>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73049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C4FB15C1-F82B-44BF-A562-44AC3309A4AC}"/>
              </a:ext>
            </a:extLst>
          </p:cNvPr>
          <p:cNvSpPr txBox="1"/>
          <p:nvPr userDrawn="1"/>
        </p:nvSpPr>
        <p:spPr>
          <a:xfrm>
            <a:off x="1329951" y="3070485"/>
            <a:ext cx="9252010" cy="707886"/>
          </a:xfrm>
          <a:prstGeom prst="rect">
            <a:avLst/>
          </a:prstGeom>
          <a:noFill/>
        </p:spPr>
        <p:txBody>
          <a:bodyPr wrap="square" rtlCol="0">
            <a:spAutoFit/>
          </a:bodyPr>
          <a:lstStyle/>
          <a:p>
            <a:pPr algn="ctr"/>
            <a:r>
              <a:rPr lang="nb-NO" sz="4000">
                <a:solidFill>
                  <a:schemeClr val="bg1"/>
                </a:solidFill>
                <a:latin typeface="DIN Next LT Pro Heavy" panose="020B0903020203050203" pitchFamily="34" charset="0"/>
              </a:rPr>
              <a:t>#Smart phrase</a:t>
            </a:r>
          </a:p>
        </p:txBody>
      </p:sp>
    </p:spTree>
    <p:extLst>
      <p:ext uri="{BB962C8B-B14F-4D97-AF65-F5344CB8AC3E}">
        <p14:creationId xmlns:p14="http://schemas.microsoft.com/office/powerpoint/2010/main" val="1065994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8F4ADAE3-76C7-44EB-A461-50F93914976E}"/>
              </a:ext>
            </a:extLst>
          </p:cNvPr>
          <p:cNvSpPr>
            <a:spLocks noGrp="1"/>
          </p:cNvSpPr>
          <p:nvPr>
            <p:ph type="body" sz="quarter" idx="16" hasCustomPrompt="1"/>
          </p:nvPr>
        </p:nvSpPr>
        <p:spPr>
          <a:xfrm>
            <a:off x="405876" y="585097"/>
            <a:ext cx="6715125" cy="552450"/>
          </a:xfrm>
          <a:prstGeom prst="rect">
            <a:avLst/>
          </a:prstGeom>
        </p:spPr>
        <p:txBody>
          <a:bodyPr/>
          <a:lstStyle>
            <a:lvl1pPr marL="0" indent="0">
              <a:buNone/>
              <a:defRPr sz="2800">
                <a:latin typeface="DIN Next LT Pro Bold" panose="020B0803020203050203" pitchFamily="34" charset="0"/>
              </a:defRPr>
            </a:lvl1pPr>
          </a:lstStyle>
          <a:p>
            <a:pPr lvl="0"/>
            <a:r>
              <a:rPr lang="en-US"/>
              <a:t>Fancy title</a:t>
            </a:r>
          </a:p>
        </p:txBody>
      </p:sp>
    </p:spTree>
    <p:extLst>
      <p:ext uri="{BB962C8B-B14F-4D97-AF65-F5344CB8AC3E}">
        <p14:creationId xmlns:p14="http://schemas.microsoft.com/office/powerpoint/2010/main" val="397785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4162241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vl1pPr>
          </a:lstStyle>
          <a:p>
            <a:r>
              <a:rPr lang="en-US"/>
              <a:t>Click icon to add media</a:t>
            </a:r>
            <a:endParaRPr lang="nb-NO"/>
          </a:p>
        </p:txBody>
      </p:sp>
    </p:spTree>
    <p:extLst>
      <p:ext uri="{BB962C8B-B14F-4D97-AF65-F5344CB8AC3E}">
        <p14:creationId xmlns:p14="http://schemas.microsoft.com/office/powerpoint/2010/main" val="142942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24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8EF45FEB-D250-4DE1-BE51-B1D10D2E9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87822" y="5349875"/>
            <a:ext cx="2416356" cy="925195"/>
          </a:xfrm>
          <a:prstGeom prst="rect">
            <a:avLst/>
          </a:prstGeom>
        </p:spPr>
      </p:pic>
      <p:sp>
        <p:nvSpPr>
          <p:cNvPr id="5" name="TextBox 4">
            <a:extLst>
              <a:ext uri="{FF2B5EF4-FFF2-40B4-BE49-F238E27FC236}">
                <a16:creationId xmlns:a16="http://schemas.microsoft.com/office/drawing/2014/main" id="{C4FB15C1-F82B-44BF-A562-44AC3309A4AC}"/>
              </a:ext>
            </a:extLst>
          </p:cNvPr>
          <p:cNvSpPr txBox="1"/>
          <p:nvPr userDrawn="1"/>
        </p:nvSpPr>
        <p:spPr>
          <a:xfrm>
            <a:off x="2470484" y="2848115"/>
            <a:ext cx="7251031" cy="707886"/>
          </a:xfrm>
          <a:prstGeom prst="rect">
            <a:avLst/>
          </a:prstGeom>
          <a:noFill/>
        </p:spPr>
        <p:txBody>
          <a:bodyPr wrap="square" rtlCol="0">
            <a:spAutoFit/>
          </a:bodyPr>
          <a:lstStyle/>
          <a:p>
            <a:pPr algn="ctr"/>
            <a:r>
              <a:rPr lang="nb-NO" sz="4000">
                <a:solidFill>
                  <a:schemeClr val="bg1"/>
                </a:solidFill>
                <a:latin typeface="DIN Next LT Pro Heavy" panose="020B0903020203050203" pitchFamily="34" charset="0"/>
              </a:rPr>
              <a:t>TOGETHER FOR A JUST WORLD</a:t>
            </a:r>
          </a:p>
        </p:txBody>
      </p:sp>
    </p:spTree>
    <p:extLst>
      <p:ext uri="{BB962C8B-B14F-4D97-AF65-F5344CB8AC3E}">
        <p14:creationId xmlns:p14="http://schemas.microsoft.com/office/powerpoint/2010/main" val="1261655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C4FB15C1-F82B-44BF-A562-44AC3309A4AC}"/>
              </a:ext>
            </a:extLst>
          </p:cNvPr>
          <p:cNvSpPr txBox="1"/>
          <p:nvPr userDrawn="1"/>
        </p:nvSpPr>
        <p:spPr>
          <a:xfrm>
            <a:off x="1469994" y="2848115"/>
            <a:ext cx="9252010" cy="707886"/>
          </a:xfrm>
          <a:prstGeom prst="rect">
            <a:avLst/>
          </a:prstGeom>
          <a:noFill/>
        </p:spPr>
        <p:txBody>
          <a:bodyPr wrap="square" rtlCol="0">
            <a:spAutoFit/>
          </a:bodyPr>
          <a:lstStyle/>
          <a:p>
            <a:pPr algn="ctr"/>
            <a:r>
              <a:rPr lang="nb-NO" sz="4000">
                <a:solidFill>
                  <a:schemeClr val="bg1"/>
                </a:solidFill>
                <a:latin typeface="DIN Next LT Pro Heavy" panose="020B0903020203050203" pitchFamily="34" charset="0"/>
              </a:rPr>
              <a:t>SAMMEN FOR EN RETTFERDIG VERDEN</a:t>
            </a:r>
          </a:p>
        </p:txBody>
      </p:sp>
      <p:pic>
        <p:nvPicPr>
          <p:cNvPr id="9" name="Picture 8">
            <a:extLst>
              <a:ext uri="{FF2B5EF4-FFF2-40B4-BE49-F238E27FC236}">
                <a16:creationId xmlns:a16="http://schemas.microsoft.com/office/drawing/2014/main" id="{4A6A95A9-BA7C-4EE9-963D-EF2020060C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Tree>
    <p:extLst>
      <p:ext uri="{BB962C8B-B14F-4D97-AF65-F5344CB8AC3E}">
        <p14:creationId xmlns:p14="http://schemas.microsoft.com/office/powerpoint/2010/main" val="894018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732FC47C-042D-41EF-A1FE-3982BACD4A88}"/>
              </a:ext>
            </a:extLst>
          </p:cNvPr>
          <p:cNvSpPr>
            <a:spLocks noGrp="1" noChangeArrowheads="1"/>
          </p:cNvSpPr>
          <p:nvPr>
            <p:ph type="dt" sz="half" idx="10"/>
          </p:nvPr>
        </p:nvSpPr>
        <p:spPr>
          <a:ln/>
        </p:spPr>
        <p:txBody>
          <a:bodyPr/>
          <a:lstStyle>
            <a:lvl1pPr>
              <a:defRPr/>
            </a:lvl1pPr>
          </a:lstStyle>
          <a:p>
            <a:pPr>
              <a:defRPr/>
            </a:pPr>
            <a:endParaRPr lang="nn-NO"/>
          </a:p>
        </p:txBody>
      </p:sp>
      <p:sp>
        <p:nvSpPr>
          <p:cNvPr id="5" name="Rectangle 5">
            <a:extLst>
              <a:ext uri="{FF2B5EF4-FFF2-40B4-BE49-F238E27FC236}">
                <a16:creationId xmlns:a16="http://schemas.microsoft.com/office/drawing/2014/main" id="{E607B21F-793D-49FE-B10F-9DB18365D47C}"/>
              </a:ext>
            </a:extLst>
          </p:cNvPr>
          <p:cNvSpPr>
            <a:spLocks noGrp="1" noChangeArrowheads="1"/>
          </p:cNvSpPr>
          <p:nvPr>
            <p:ph type="ftr" sz="quarter" idx="11"/>
          </p:nvPr>
        </p:nvSpPr>
        <p:spPr>
          <a:ln/>
        </p:spPr>
        <p:txBody>
          <a:bodyPr/>
          <a:lstStyle>
            <a:lvl1pPr>
              <a:defRPr/>
            </a:lvl1pPr>
          </a:lstStyle>
          <a:p>
            <a:pPr>
              <a:defRPr/>
            </a:pPr>
            <a:endParaRPr lang="nn-NO"/>
          </a:p>
        </p:txBody>
      </p:sp>
      <p:sp>
        <p:nvSpPr>
          <p:cNvPr id="6" name="Rectangle 6">
            <a:extLst>
              <a:ext uri="{FF2B5EF4-FFF2-40B4-BE49-F238E27FC236}">
                <a16:creationId xmlns:a16="http://schemas.microsoft.com/office/drawing/2014/main" id="{9BCF9966-B69D-4EBA-BFDF-BAF3F71DF24B}"/>
              </a:ext>
            </a:extLst>
          </p:cNvPr>
          <p:cNvSpPr>
            <a:spLocks noGrp="1" noChangeArrowheads="1"/>
          </p:cNvSpPr>
          <p:nvPr>
            <p:ph type="sldNum" sz="quarter" idx="12"/>
          </p:nvPr>
        </p:nvSpPr>
        <p:spPr>
          <a:ln/>
        </p:spPr>
        <p:txBody>
          <a:bodyPr/>
          <a:lstStyle>
            <a:lvl1pPr>
              <a:defRPr/>
            </a:lvl1pPr>
          </a:lstStyle>
          <a:p>
            <a:pPr>
              <a:defRPr/>
            </a:pPr>
            <a:fld id="{A5BEE215-220E-4D9A-858D-F8E128247A2D}" type="slidenum">
              <a:rPr lang="nn-NO"/>
              <a:pPr>
                <a:defRPr/>
              </a:pPr>
              <a:t>‹#›</a:t>
            </a:fld>
            <a:endParaRPr lang="nn-NO"/>
          </a:p>
        </p:txBody>
      </p:sp>
    </p:spTree>
    <p:extLst>
      <p:ext uri="{BB962C8B-B14F-4D97-AF65-F5344CB8AC3E}">
        <p14:creationId xmlns:p14="http://schemas.microsoft.com/office/powerpoint/2010/main" val="298208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0" name="Text Placeholder 18">
            <a:extLst>
              <a:ext uri="{FF2B5EF4-FFF2-40B4-BE49-F238E27FC236}">
                <a16:creationId xmlns:a16="http://schemas.microsoft.com/office/drawing/2014/main" id="{8F4ADAE3-76C7-44EB-A461-50F93914976E}"/>
              </a:ext>
            </a:extLst>
          </p:cNvPr>
          <p:cNvSpPr>
            <a:spLocks noGrp="1"/>
          </p:cNvSpPr>
          <p:nvPr>
            <p:ph type="body" sz="quarter" idx="16" hasCustomPrompt="1"/>
          </p:nvPr>
        </p:nvSpPr>
        <p:spPr>
          <a:xfrm>
            <a:off x="5124449" y="1940210"/>
            <a:ext cx="6715125" cy="552450"/>
          </a:xfrm>
          <a:prstGeom prst="rect">
            <a:avLst/>
          </a:prstGeom>
        </p:spPr>
        <p:txBody>
          <a:bodyPr/>
          <a:lstStyle>
            <a:lvl1pPr marL="0" indent="0">
              <a:buNone/>
              <a:defRPr sz="2800">
                <a:latin typeface="DIN Next LT Pro Bold" panose="020B0803020203050203" pitchFamily="34" charset="0"/>
              </a:defRPr>
            </a:lvl1pPr>
          </a:lstStyle>
          <a:p>
            <a:pPr lvl="0"/>
            <a:r>
              <a:rPr lang="en-US"/>
              <a:t>FANCY TITLE</a:t>
            </a:r>
          </a:p>
        </p:txBody>
      </p:sp>
    </p:spTree>
    <p:extLst>
      <p:ext uri="{BB962C8B-B14F-4D97-AF65-F5344CB8AC3E}">
        <p14:creationId xmlns:p14="http://schemas.microsoft.com/office/powerpoint/2010/main" val="366531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userDrawn="1"/>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46128"/>
            <a:ext cx="4056472" cy="3411872"/>
          </a:xfrm>
          <a:prstGeom prst="rect">
            <a:avLst/>
          </a:prstGeom>
        </p:spPr>
        <p:txBody>
          <a:bodyPr/>
          <a:lstStyle>
            <a:lvl1pPr marL="0" indent="0">
              <a:buNone/>
              <a:defRPr sz="1600"/>
            </a:lvl1pPr>
          </a:lstStyle>
          <a:p>
            <a:r>
              <a:rPr lang="en-US"/>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ext Placeholder 18">
            <a:extLst>
              <a:ext uri="{FF2B5EF4-FFF2-40B4-BE49-F238E27FC236}">
                <a16:creationId xmlns:a16="http://schemas.microsoft.com/office/drawing/2014/main" id="{8F4ADAE3-76C7-44EB-A461-50F93914976E}"/>
              </a:ext>
            </a:extLst>
          </p:cNvPr>
          <p:cNvSpPr>
            <a:spLocks noGrp="1"/>
          </p:cNvSpPr>
          <p:nvPr>
            <p:ph type="body" sz="quarter" idx="16" hasCustomPrompt="1"/>
          </p:nvPr>
        </p:nvSpPr>
        <p:spPr>
          <a:xfrm>
            <a:off x="5124449" y="1940210"/>
            <a:ext cx="6715125" cy="552450"/>
          </a:xfrm>
          <a:prstGeom prst="rect">
            <a:avLst/>
          </a:prstGeom>
        </p:spPr>
        <p:txBody>
          <a:bodyPr/>
          <a:lstStyle>
            <a:lvl1pPr marL="0" indent="0">
              <a:buNone/>
              <a:defRPr sz="2800">
                <a:latin typeface="DIN Next LT Pro Bold" panose="020B0803020203050203" pitchFamily="34" charset="0"/>
              </a:defRPr>
            </a:lvl1pPr>
          </a:lstStyle>
          <a:p>
            <a:pPr lvl="0"/>
            <a:r>
              <a:rPr lang="en-US"/>
              <a:t>FANCY TITLE</a:t>
            </a:r>
          </a:p>
        </p:txBody>
      </p:sp>
    </p:spTree>
    <p:extLst>
      <p:ext uri="{BB962C8B-B14F-4D97-AF65-F5344CB8AC3E}">
        <p14:creationId xmlns:p14="http://schemas.microsoft.com/office/powerpoint/2010/main" val="59295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userDrawn="1"/>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9" name="Picture Placeholder 16">
            <a:extLst>
              <a:ext uri="{FF2B5EF4-FFF2-40B4-BE49-F238E27FC236}">
                <a16:creationId xmlns:a16="http://schemas.microsoft.com/office/drawing/2014/main" id="{328E6CF7-0061-4D73-825D-0349600B25DB}"/>
              </a:ext>
            </a:extLst>
          </p:cNvPr>
          <p:cNvSpPr>
            <a:spLocks noGrp="1"/>
          </p:cNvSpPr>
          <p:nvPr>
            <p:ph type="pic" sz="quarter" idx="18"/>
          </p:nvPr>
        </p:nvSpPr>
        <p:spPr>
          <a:xfrm>
            <a:off x="4050456" y="0"/>
            <a:ext cx="8141543" cy="6857999"/>
          </a:xfrm>
          <a:prstGeom prst="rect">
            <a:avLst/>
          </a:prstGeom>
        </p:spPr>
        <p:txBody>
          <a:bodyPr/>
          <a:lstStyle>
            <a:lvl1pPr marL="0" indent="0">
              <a:buNone/>
              <a:defRPr sz="1600"/>
            </a:lvl1pPr>
          </a:lstStyle>
          <a:p>
            <a:r>
              <a:rPr lang="en-US"/>
              <a:t>Click icon to add picture</a:t>
            </a:r>
            <a:endParaRPr lang="nb-NO"/>
          </a:p>
        </p:txBody>
      </p:sp>
    </p:spTree>
    <p:extLst>
      <p:ext uri="{BB962C8B-B14F-4D97-AF65-F5344CB8AC3E}">
        <p14:creationId xmlns:p14="http://schemas.microsoft.com/office/powerpoint/2010/main" val="95062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ext Placeholder 18">
            <a:extLst>
              <a:ext uri="{FF2B5EF4-FFF2-40B4-BE49-F238E27FC236}">
                <a16:creationId xmlns:a16="http://schemas.microsoft.com/office/drawing/2014/main" id="{8F4ADAE3-76C7-44EB-A461-50F93914976E}"/>
              </a:ext>
            </a:extLst>
          </p:cNvPr>
          <p:cNvSpPr>
            <a:spLocks noGrp="1"/>
          </p:cNvSpPr>
          <p:nvPr>
            <p:ph type="body" sz="quarter" idx="16" hasCustomPrompt="1"/>
          </p:nvPr>
        </p:nvSpPr>
        <p:spPr>
          <a:xfrm>
            <a:off x="5124448" y="1940210"/>
            <a:ext cx="6715125" cy="552450"/>
          </a:xfrm>
          <a:prstGeom prst="rect">
            <a:avLst/>
          </a:prstGeom>
        </p:spPr>
        <p:txBody>
          <a:bodyPr/>
          <a:lstStyle>
            <a:lvl1pPr marL="0" indent="0">
              <a:buNone/>
              <a:defRPr sz="2800">
                <a:latin typeface="DIN Next LT Pro Bold" panose="020B0803020203050203" pitchFamily="34" charset="0"/>
              </a:defRPr>
            </a:lvl1pPr>
          </a:lstStyle>
          <a:p>
            <a:pPr lvl="0"/>
            <a:r>
              <a:rPr lang="en-US"/>
              <a:t>FANCY TITLE</a:t>
            </a:r>
          </a:p>
        </p:txBody>
      </p:sp>
    </p:spTree>
    <p:extLst>
      <p:ext uri="{BB962C8B-B14F-4D97-AF65-F5344CB8AC3E}">
        <p14:creationId xmlns:p14="http://schemas.microsoft.com/office/powerpoint/2010/main" val="2769802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userDrawn="1"/>
        </p:nvSpPr>
        <p:spPr>
          <a:xfrm>
            <a:off x="-19350"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US"/>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38906"/>
            <a:ext cx="4079032" cy="3411872"/>
          </a:xfrm>
          <a:prstGeom prst="rect">
            <a:avLst/>
          </a:prstGeom>
        </p:spPr>
        <p:txBody>
          <a:bodyPr/>
          <a:lstStyle>
            <a:lvl1pPr marL="0" indent="0">
              <a:buNone/>
              <a:defRPr sz="1600"/>
            </a:lvl1pPr>
          </a:lstStyle>
          <a:p>
            <a:r>
              <a:rPr lang="en-US"/>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51068" y="0"/>
            <a:ext cx="4040932" cy="3438144"/>
          </a:xfrm>
          <a:prstGeom prst="rect">
            <a:avLst/>
          </a:prstGeom>
        </p:spPr>
        <p:txBody>
          <a:bodyPr/>
          <a:lstStyle>
            <a:lvl1pPr marL="0" indent="0">
              <a:buNone/>
              <a:defRPr sz="1600"/>
            </a:lvl1pPr>
          </a:lstStyle>
          <a:p>
            <a:r>
              <a:rPr lang="en-US"/>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userDrawn="1"/>
        </p:nvSpPr>
        <p:spPr>
          <a:xfrm>
            <a:off x="8161337" y="3438144"/>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userDrawn="1"/>
        </p:nvSpPr>
        <p:spPr>
          <a:xfrm>
            <a:off x="4070251" y="3494"/>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1260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19" name="Text Placeholder 18">
            <a:extLst>
              <a:ext uri="{FF2B5EF4-FFF2-40B4-BE49-F238E27FC236}">
                <a16:creationId xmlns:a16="http://schemas.microsoft.com/office/drawing/2014/main" id="{8F4ADAE3-76C7-44EB-A461-50F93914976E}"/>
              </a:ext>
            </a:extLst>
          </p:cNvPr>
          <p:cNvSpPr>
            <a:spLocks noGrp="1"/>
          </p:cNvSpPr>
          <p:nvPr>
            <p:ph type="body" sz="quarter" idx="16" hasCustomPrompt="1"/>
          </p:nvPr>
        </p:nvSpPr>
        <p:spPr>
          <a:xfrm>
            <a:off x="4502154" y="911510"/>
            <a:ext cx="6715125" cy="406544"/>
          </a:xfrm>
          <a:prstGeom prst="rect">
            <a:avLst/>
          </a:prstGeom>
        </p:spPr>
        <p:txBody>
          <a:bodyPr/>
          <a:lstStyle>
            <a:lvl1pPr marL="0" indent="0">
              <a:buNone/>
              <a:defRPr sz="2800" baseline="0">
                <a:latin typeface="DIN Next LT Pro Bold" panose="020B0803020203050203" pitchFamily="34" charset="0"/>
              </a:defRPr>
            </a:lvl1pPr>
          </a:lstStyle>
          <a:p>
            <a:pPr lvl="0"/>
            <a:r>
              <a:rPr lang="en-US"/>
              <a:t>FANCY TITLE</a:t>
            </a: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31107" cy="3411872"/>
          </a:xfrm>
          <a:prstGeom prst="rect">
            <a:avLst/>
          </a:prstGeom>
        </p:spPr>
        <p:txBody>
          <a:bodyPr/>
          <a:lstStyle>
            <a:lvl1pPr marL="0" indent="0">
              <a:buNone/>
              <a:defRPr sz="1600"/>
            </a:lvl1pPr>
          </a:lstStyle>
          <a:p>
            <a:r>
              <a:rPr lang="en-US"/>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p>
            <a:r>
              <a:rPr lang="en-US"/>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321147"/>
            <a:ext cx="6715125" cy="406544"/>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Tree>
    <p:extLst>
      <p:ext uri="{BB962C8B-B14F-4D97-AF65-F5344CB8AC3E}">
        <p14:creationId xmlns:p14="http://schemas.microsoft.com/office/powerpoint/2010/main" val="958061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userDrawn="1"/>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9" name="Text Placeholder 18">
            <a:extLst>
              <a:ext uri="{FF2B5EF4-FFF2-40B4-BE49-F238E27FC236}">
                <a16:creationId xmlns:a16="http://schemas.microsoft.com/office/drawing/2014/main" id="{8F4ADAE3-76C7-44EB-A461-50F93914976E}"/>
              </a:ext>
            </a:extLst>
          </p:cNvPr>
          <p:cNvSpPr>
            <a:spLocks noGrp="1"/>
          </p:cNvSpPr>
          <p:nvPr>
            <p:ph type="body" sz="quarter" idx="16" hasCustomPrompt="1"/>
          </p:nvPr>
        </p:nvSpPr>
        <p:spPr>
          <a:xfrm>
            <a:off x="4159251" y="469900"/>
            <a:ext cx="3525635" cy="552450"/>
          </a:xfrm>
          <a:prstGeom prst="rect">
            <a:avLst/>
          </a:prstGeom>
        </p:spPr>
        <p:txBody>
          <a:bodyPr/>
          <a:lstStyle>
            <a:lvl1pPr marL="0" indent="0">
              <a:buNone/>
              <a:defRPr sz="1800">
                <a:latin typeface="DIN Next LT Pro Bold" panose="020B0803020203050203" pitchFamily="34" charset="0"/>
              </a:defRPr>
            </a:lvl1pPr>
          </a:lstStyle>
          <a:p>
            <a:pPr lvl="0"/>
            <a:r>
              <a:rPr lang="en-US"/>
              <a:t>Fancy title</a:t>
            </a: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4080446" y="3419856"/>
            <a:ext cx="4031107" cy="3411872"/>
          </a:xfrm>
          <a:prstGeom prst="rect">
            <a:avLst/>
          </a:prstGeom>
        </p:spPr>
        <p:txBody>
          <a:bodyPr/>
          <a:lstStyle>
            <a:lvl1pPr marL="0" indent="0">
              <a:buNone/>
              <a:defRPr sz="1600"/>
            </a:lvl1pPr>
          </a:lstStyle>
          <a:p>
            <a:r>
              <a:rPr lang="en-US"/>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p>
            <a:r>
              <a:rPr lang="en-US"/>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4" name="Rectangle 13">
            <a:extLst>
              <a:ext uri="{FF2B5EF4-FFF2-40B4-BE49-F238E27FC236}">
                <a16:creationId xmlns:a16="http://schemas.microsoft.com/office/drawing/2014/main" id="{AD629B48-C78F-4661-8CDF-681D756C8A26}"/>
              </a:ext>
            </a:extLst>
          </p:cNvPr>
          <p:cNvSpPr/>
          <p:nvPr userDrawn="1"/>
        </p:nvSpPr>
        <p:spPr>
          <a:xfrm>
            <a:off x="8112668" y="-18288"/>
            <a:ext cx="4079332" cy="343814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p>
            <a:r>
              <a:rPr lang="en-US"/>
              <a:t>Click icon to add chart</a:t>
            </a:r>
            <a:endParaRPr lang="nb-NO"/>
          </a:p>
        </p:txBody>
      </p:sp>
    </p:spTree>
    <p:extLst>
      <p:ext uri="{BB962C8B-B14F-4D97-AF65-F5344CB8AC3E}">
        <p14:creationId xmlns:p14="http://schemas.microsoft.com/office/powerpoint/2010/main" val="2645712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TextBox 4">
            <a:extLst>
              <a:ext uri="{FF2B5EF4-FFF2-40B4-BE49-F238E27FC236}">
                <a16:creationId xmlns:a16="http://schemas.microsoft.com/office/drawing/2014/main" id="{C4FB15C1-F82B-44BF-A562-44AC3309A4AC}"/>
              </a:ext>
            </a:extLst>
          </p:cNvPr>
          <p:cNvSpPr txBox="1"/>
          <p:nvPr userDrawn="1"/>
        </p:nvSpPr>
        <p:spPr>
          <a:xfrm>
            <a:off x="1329951" y="3070485"/>
            <a:ext cx="9252010" cy="707886"/>
          </a:xfrm>
          <a:prstGeom prst="rect">
            <a:avLst/>
          </a:prstGeom>
          <a:noFill/>
        </p:spPr>
        <p:txBody>
          <a:bodyPr wrap="square" rtlCol="0">
            <a:spAutoFit/>
          </a:bodyPr>
          <a:lstStyle/>
          <a:p>
            <a:pPr algn="ctr"/>
            <a:r>
              <a:rPr lang="nb-NO" sz="4000">
                <a:solidFill>
                  <a:schemeClr val="bg1"/>
                </a:solidFill>
                <a:latin typeface="DIN Next LT Pro Heavy" panose="020B0903020203050203" pitchFamily="34" charset="0"/>
              </a:rPr>
              <a:t>#Smart phrase</a:t>
            </a:r>
          </a:p>
        </p:txBody>
      </p:sp>
    </p:spTree>
    <p:extLst>
      <p:ext uri="{BB962C8B-B14F-4D97-AF65-F5344CB8AC3E}">
        <p14:creationId xmlns:p14="http://schemas.microsoft.com/office/powerpoint/2010/main" val="210452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921853-E7B6-4EF1-88E6-1533B3B857E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735693" y="6344293"/>
            <a:ext cx="1970532" cy="292440"/>
          </a:xfrm>
          <a:prstGeom prst="rect">
            <a:avLst/>
          </a:prstGeom>
        </p:spPr>
      </p:pic>
    </p:spTree>
    <p:extLst>
      <p:ext uri="{BB962C8B-B14F-4D97-AF65-F5344CB8AC3E}">
        <p14:creationId xmlns:p14="http://schemas.microsoft.com/office/powerpoint/2010/main" val="977145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67" r:id="rId4"/>
    <p:sldLayoutId id="2147483662" r:id="rId5"/>
    <p:sldLayoutId id="2147483663" r:id="rId6"/>
    <p:sldLayoutId id="2147483664" r:id="rId7"/>
    <p:sldLayoutId id="2147483669" r:id="rId8"/>
    <p:sldLayoutId id="2147483670" r:id="rId9"/>
    <p:sldLayoutId id="2147483671" r:id="rId10"/>
    <p:sldLayoutId id="2147483665" r:id="rId11"/>
    <p:sldLayoutId id="2147483668" r:id="rId12"/>
    <p:sldLayoutId id="2147483651" r:id="rId13"/>
    <p:sldLayoutId id="2147483652" r:id="rId14"/>
    <p:sldLayoutId id="2147483660" r:id="rId15"/>
    <p:sldLayoutId id="2147483661" r:id="rId16"/>
    <p:sldLayoutId id="214748367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1106F0-6FFB-4133-8368-7BF4D6A7E04C}"/>
              </a:ext>
            </a:extLst>
          </p:cNvPr>
          <p:cNvSpPr>
            <a:spLocks noGrp="1"/>
          </p:cNvSpPr>
          <p:nvPr>
            <p:ph type="body" sz="quarter" idx="14"/>
          </p:nvPr>
        </p:nvSpPr>
        <p:spPr>
          <a:xfrm>
            <a:off x="4807669" y="1343116"/>
            <a:ext cx="5537489" cy="2201362"/>
          </a:xfrm>
        </p:spPr>
        <p:txBody>
          <a:bodyPr anchor="t"/>
          <a:lstStyle/>
          <a:p>
            <a:pPr marL="0" indent="0">
              <a:buNone/>
            </a:pPr>
            <a:r>
              <a:rPr lang="nb-NO" sz="8000" dirty="0">
                <a:solidFill>
                  <a:srgbClr val="5A0058"/>
                </a:solidFill>
                <a:latin typeface="DIN Next LT Pro Bold"/>
                <a:ea typeface="Verdana"/>
              </a:rPr>
              <a:t>LYS VÅKEN</a:t>
            </a:r>
            <a:endParaRPr lang="en-US" sz="8000" dirty="0">
              <a:solidFill>
                <a:srgbClr val="5A0058"/>
              </a:solidFill>
            </a:endParaRPr>
          </a:p>
        </p:txBody>
      </p:sp>
      <p:pic>
        <p:nvPicPr>
          <p:cNvPr id="10" name="Picture 10" descr="A picture containing person, indoor, object, woman&#10;&#10;Description generated with very high confidence">
            <a:extLst>
              <a:ext uri="{FF2B5EF4-FFF2-40B4-BE49-F238E27FC236}">
                <a16:creationId xmlns:a16="http://schemas.microsoft.com/office/drawing/2014/main" id="{347DBE38-8584-4689-88A3-ED806A0876C3}"/>
              </a:ext>
            </a:extLst>
          </p:cNvPr>
          <p:cNvPicPr>
            <a:picLocks noGrp="1" noChangeAspect="1"/>
          </p:cNvPicPr>
          <p:nvPr>
            <p:ph type="pic" sz="quarter" idx="13"/>
          </p:nvPr>
        </p:nvPicPr>
        <p:blipFill rotWithShape="1">
          <a:blip r:embed="rId3"/>
          <a:srcRect t="22240" b="22240"/>
          <a:stretch/>
        </p:blipFill>
        <p:spPr>
          <a:prstGeom prst="rect">
            <a:avLst/>
          </a:prstGeom>
        </p:spPr>
      </p:pic>
    </p:spTree>
    <p:extLst>
      <p:ext uri="{BB962C8B-B14F-4D97-AF65-F5344CB8AC3E}">
        <p14:creationId xmlns:p14="http://schemas.microsoft.com/office/powerpoint/2010/main" val="1723426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F1B89F7-1AA3-4A27-A987-0C20CDE72B2F}"/>
              </a:ext>
            </a:extLst>
          </p:cNvPr>
          <p:cNvSpPr>
            <a:spLocks noGrp="1"/>
          </p:cNvSpPr>
          <p:nvPr>
            <p:ph type="body" sz="quarter" idx="17"/>
          </p:nvPr>
        </p:nvSpPr>
        <p:spPr>
          <a:xfrm>
            <a:off x="445720" y="4565563"/>
            <a:ext cx="2993049" cy="1303337"/>
          </a:xfrm>
        </p:spPr>
        <p:txBody>
          <a:bodyPr lIns="91440" tIns="45720" rIns="91440" bIns="45720" anchor="t"/>
          <a:lstStyle/>
          <a:p>
            <a:r>
              <a:rPr lang="nb-NO" dirty="0">
                <a:latin typeface="DIN Next LT Pro Bold"/>
              </a:rPr>
              <a:t> Flagg fra land Kirkens Nødhjelp har ansatte i. Gjennom ACT har Kirkens Nødhjelp arbeid i 140 land</a:t>
            </a:r>
            <a:endParaRPr lang="en-GB" dirty="0">
              <a:latin typeface="DIN Next LT Pro Bold"/>
            </a:endParaRPr>
          </a:p>
        </p:txBody>
      </p:sp>
      <p:sp>
        <p:nvSpPr>
          <p:cNvPr id="8" name="Picture Placeholder 6">
            <a:extLst>
              <a:ext uri="{FF2B5EF4-FFF2-40B4-BE49-F238E27FC236}">
                <a16:creationId xmlns:a16="http://schemas.microsoft.com/office/drawing/2014/main" id="{3D4B3C1C-C5DA-4E7E-8A94-1BAF7789C4D0}"/>
              </a:ext>
            </a:extLst>
          </p:cNvPr>
          <p:cNvSpPr txBox="1">
            <a:spLocks/>
          </p:cNvSpPr>
          <p:nvPr/>
        </p:nvSpPr>
        <p:spPr>
          <a:xfrm>
            <a:off x="4050457" y="0"/>
            <a:ext cx="8141543" cy="6857999"/>
          </a:xfrm>
          <a:prstGeom prst="rect">
            <a:avLst/>
          </a:prstGeom>
        </p:spPr>
      </p:sp>
      <p:pic>
        <p:nvPicPr>
          <p:cNvPr id="7" name="Picture Placeholder 6" descr="A picture containing shirt&#10;&#10;Description automatically generated">
            <a:extLst>
              <a:ext uri="{FF2B5EF4-FFF2-40B4-BE49-F238E27FC236}">
                <a16:creationId xmlns:a16="http://schemas.microsoft.com/office/drawing/2014/main" id="{0167A45D-A6FE-4B4A-BF77-2DCDA52A0D3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4128" r="4128"/>
          <a:stretch>
            <a:fillRect/>
          </a:stretch>
        </p:blipFill>
        <p:spPr/>
      </p:pic>
    </p:spTree>
    <p:extLst>
      <p:ext uri="{BB962C8B-B14F-4D97-AF65-F5344CB8AC3E}">
        <p14:creationId xmlns:p14="http://schemas.microsoft.com/office/powerpoint/2010/main" val="467086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C25BFC-63BC-46CF-A1CD-901AB623301E}"/>
              </a:ext>
            </a:extLst>
          </p:cNvPr>
          <p:cNvSpPr>
            <a:spLocks noGrp="1"/>
          </p:cNvSpPr>
          <p:nvPr>
            <p:ph type="body" sz="quarter" idx="17"/>
          </p:nvPr>
        </p:nvSpPr>
        <p:spPr>
          <a:xfrm>
            <a:off x="367109" y="4635902"/>
            <a:ext cx="3326765" cy="1303337"/>
          </a:xfrm>
        </p:spPr>
        <p:txBody>
          <a:bodyPr anchor="t"/>
          <a:lstStyle/>
          <a:p>
            <a:pPr algn="ctr"/>
            <a:r>
              <a:rPr lang="en-GB" sz="2800" dirty="0" err="1">
                <a:latin typeface="DIN Next LT Pro Bold"/>
              </a:rPr>
              <a:t>Gira</a:t>
            </a:r>
            <a:r>
              <a:rPr lang="en-GB" sz="2800" dirty="0">
                <a:latin typeface="DIN Next LT Pro Bold"/>
              </a:rPr>
              <a:t> </a:t>
            </a:r>
            <a:r>
              <a:rPr lang="en-GB" sz="2800" dirty="0" err="1">
                <a:latin typeface="DIN Next LT Pro Bold"/>
              </a:rPr>
              <a:t>på</a:t>
            </a:r>
            <a:r>
              <a:rPr lang="en-GB" sz="2800" dirty="0">
                <a:latin typeface="DIN Next LT Pro Bold"/>
              </a:rPr>
              <a:t> å </a:t>
            </a:r>
            <a:r>
              <a:rPr lang="en-GB" sz="2800" dirty="0" err="1">
                <a:latin typeface="DIN Next LT Pro Bold"/>
              </a:rPr>
              <a:t>være</a:t>
            </a:r>
            <a:r>
              <a:rPr lang="en-GB" sz="2800" dirty="0">
                <a:latin typeface="DIN Next LT Pro Bold"/>
              </a:rPr>
              <a:t> </a:t>
            </a:r>
            <a:endParaRPr lang="en-GB" sz="2800" dirty="0"/>
          </a:p>
          <a:p>
            <a:pPr algn="ctr"/>
            <a:r>
              <a:rPr lang="en-GB" sz="2800" dirty="0">
                <a:latin typeface="DIN Next LT Pro Bold"/>
              </a:rPr>
              <a:t>LYSVÅKEN? </a:t>
            </a:r>
            <a:endParaRPr lang="en-GB" dirty="0"/>
          </a:p>
        </p:txBody>
      </p:sp>
      <p:pic>
        <p:nvPicPr>
          <p:cNvPr id="6" name="Picture Placeholder 5" descr="A person smiling at the camera&#10;&#10;Description automatically generated">
            <a:extLst>
              <a:ext uri="{FF2B5EF4-FFF2-40B4-BE49-F238E27FC236}">
                <a16:creationId xmlns:a16="http://schemas.microsoft.com/office/drawing/2014/main" id="{672651BC-DBD7-40C0-8D05-B29F3C811075}"/>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0447" r="10447"/>
          <a:stretch>
            <a:fillRect/>
          </a:stretch>
        </p:blipFill>
        <p:spPr/>
      </p:pic>
    </p:spTree>
    <p:extLst>
      <p:ext uri="{BB962C8B-B14F-4D97-AF65-F5344CB8AC3E}">
        <p14:creationId xmlns:p14="http://schemas.microsoft.com/office/powerpoint/2010/main" val="2755755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C31BCE-4E3D-4BF3-A7B0-C83EE27B5ED6}"/>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755417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in front of a birthday cake with lit candles&#10;&#10;Description automatically generated">
            <a:extLst>
              <a:ext uri="{FF2B5EF4-FFF2-40B4-BE49-F238E27FC236}">
                <a16:creationId xmlns:a16="http://schemas.microsoft.com/office/drawing/2014/main" id="{3363B8DF-FE2D-4F1E-AC48-F364D1732A31}"/>
              </a:ext>
            </a:extLst>
          </p:cNvPr>
          <p:cNvPicPr>
            <a:picLocks noChangeAspect="1"/>
          </p:cNvPicPr>
          <p:nvPr/>
        </p:nvPicPr>
        <p:blipFill rotWithShape="1">
          <a:blip r:embed="rId3">
            <a:extLst>
              <a:ext uri="{28A0092B-C50C-407E-A947-70E740481C1C}">
                <a14:useLocalDpi xmlns:a14="http://schemas.microsoft.com/office/drawing/2010/main" val="0"/>
              </a:ext>
            </a:extLst>
          </a:blip>
          <a:srcRect t="6629" b="32724"/>
          <a:stretch/>
        </p:blipFill>
        <p:spPr>
          <a:xfrm>
            <a:off x="20" y="-1"/>
            <a:ext cx="12191980" cy="6858000"/>
          </a:xfrm>
          <a:prstGeom prst="rect">
            <a:avLst/>
          </a:prstGeom>
        </p:spPr>
      </p:pic>
      <p:sp>
        <p:nvSpPr>
          <p:cNvPr id="9" name="Freeform: Shape 8">
            <a:extLst>
              <a:ext uri="{FF2B5EF4-FFF2-40B4-BE49-F238E27FC236}">
                <a16:creationId xmlns:a16="http://schemas.microsoft.com/office/drawing/2014/main" id="{B1193618-4E25-4CA2-A90E-01462093F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61374" y="1828154"/>
            <a:ext cx="2330626" cy="5029846"/>
          </a:xfrm>
          <a:custGeom>
            <a:avLst/>
            <a:gdLst>
              <a:gd name="connsiteX0" fmla="*/ 0 w 2330626"/>
              <a:gd name="connsiteY0" fmla="*/ 0 h 5029846"/>
              <a:gd name="connsiteX1" fmla="*/ 0 w 2330626"/>
              <a:gd name="connsiteY1" fmla="*/ 5029846 h 5029846"/>
              <a:gd name="connsiteX2" fmla="*/ 2330626 w 2330626"/>
              <a:gd name="connsiteY2" fmla="*/ 5029846 h 5029846"/>
            </a:gdLst>
            <a:ahLst/>
            <a:cxnLst>
              <a:cxn ang="0">
                <a:pos x="connsiteX0" y="connsiteY0"/>
              </a:cxn>
              <a:cxn ang="0">
                <a:pos x="connsiteX1" y="connsiteY1"/>
              </a:cxn>
              <a:cxn ang="0">
                <a:pos x="connsiteX2" y="connsiteY2"/>
              </a:cxn>
            </a:cxnLst>
            <a:rect l="l" t="t" r="r" b="b"/>
            <a:pathLst>
              <a:path w="2330626" h="5029846">
                <a:moveTo>
                  <a:pt x="0" y="0"/>
                </a:moveTo>
                <a:lnTo>
                  <a:pt x="0" y="5029846"/>
                </a:lnTo>
                <a:lnTo>
                  <a:pt x="2330626" y="5029846"/>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34392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close up of a logo&#10;&#10;Description automatically generated">
            <a:extLst>
              <a:ext uri="{FF2B5EF4-FFF2-40B4-BE49-F238E27FC236}">
                <a16:creationId xmlns:a16="http://schemas.microsoft.com/office/drawing/2014/main" id="{BF272FD4-7E6B-40C2-A2BB-72AD8D7181CB}"/>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96" t="530" r="296" b="32488"/>
          <a:stretch/>
        </p:blipFill>
        <p:spPr>
          <a:xfrm>
            <a:off x="4059982" y="3438906"/>
            <a:ext cx="4079032" cy="3411872"/>
          </a:xfrm>
        </p:spPr>
      </p:pic>
      <p:pic>
        <p:nvPicPr>
          <p:cNvPr id="12" name="Picture Placeholder 11" descr="A person holding a bowl of food&#10;&#10;Description automatically generated">
            <a:extLst>
              <a:ext uri="{FF2B5EF4-FFF2-40B4-BE49-F238E27FC236}">
                <a16:creationId xmlns:a16="http://schemas.microsoft.com/office/drawing/2014/main" id="{33269580-AC91-437B-BF03-EC7796B10139}"/>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991" r="2991"/>
          <a:stretch>
            <a:fillRect/>
          </a:stretch>
        </p:blipFill>
        <p:spPr/>
      </p:pic>
      <p:pic>
        <p:nvPicPr>
          <p:cNvPr id="16" name="Picture Placeholder 15" descr="A group of people walking down a dirt road&#10;&#10;Description automatically generated">
            <a:extLst>
              <a:ext uri="{FF2B5EF4-FFF2-40B4-BE49-F238E27FC236}">
                <a16:creationId xmlns:a16="http://schemas.microsoft.com/office/drawing/2014/main" id="{F23A00F8-7149-4F5C-BBC3-0B2A0A51FA62}"/>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0147" r="10147"/>
          <a:stretch>
            <a:fillRect/>
          </a:stretch>
        </p:blipFill>
        <p:spPr>
          <a:xfrm>
            <a:off x="-11235" y="0"/>
            <a:ext cx="4079032" cy="3411872"/>
          </a:xfrm>
        </p:spPr>
      </p:pic>
      <p:sp>
        <p:nvSpPr>
          <p:cNvPr id="17" name="TextBox 16">
            <a:extLst>
              <a:ext uri="{FF2B5EF4-FFF2-40B4-BE49-F238E27FC236}">
                <a16:creationId xmlns:a16="http://schemas.microsoft.com/office/drawing/2014/main" id="{0CC3D1F0-4A66-482E-8EB6-4011EDA1A608}"/>
              </a:ext>
            </a:extLst>
          </p:cNvPr>
          <p:cNvSpPr txBox="1"/>
          <p:nvPr/>
        </p:nvSpPr>
        <p:spPr>
          <a:xfrm>
            <a:off x="1119506" y="4913286"/>
            <a:ext cx="1817549" cy="461665"/>
          </a:xfrm>
          <a:prstGeom prst="rect">
            <a:avLst/>
          </a:prstGeom>
          <a:noFill/>
        </p:spPr>
        <p:txBody>
          <a:bodyPr wrap="none" rtlCol="0">
            <a:spAutoFit/>
          </a:bodyPr>
          <a:lstStyle>
            <a:defPPr>
              <a:defRPr lang="nb-NO"/>
            </a:defPPr>
            <a:lvl1pPr>
              <a:defRPr>
                <a:solidFill>
                  <a:schemeClr val="bg1"/>
                </a:solidFill>
                <a:latin typeface="DIN Next LT Pro Bold"/>
              </a:defRPr>
            </a:lvl1pPr>
          </a:lstStyle>
          <a:p>
            <a:r>
              <a:rPr lang="nb-NO" sz="2400" dirty="0" err="1"/>
              <a:t>Verdensmat</a:t>
            </a:r>
            <a:endParaRPr lang="en-GB" sz="2400" dirty="0"/>
          </a:p>
        </p:txBody>
      </p:sp>
      <p:sp>
        <p:nvSpPr>
          <p:cNvPr id="20" name="TextBox 19">
            <a:extLst>
              <a:ext uri="{FF2B5EF4-FFF2-40B4-BE49-F238E27FC236}">
                <a16:creationId xmlns:a16="http://schemas.microsoft.com/office/drawing/2014/main" id="{4A52A2CE-D239-49C7-978B-815A51C732C6}"/>
              </a:ext>
            </a:extLst>
          </p:cNvPr>
          <p:cNvSpPr txBox="1"/>
          <p:nvPr/>
        </p:nvSpPr>
        <p:spPr>
          <a:xfrm>
            <a:off x="9776233" y="4978712"/>
            <a:ext cx="790601" cy="461665"/>
          </a:xfrm>
          <a:prstGeom prst="rect">
            <a:avLst/>
          </a:prstGeom>
          <a:noFill/>
        </p:spPr>
        <p:txBody>
          <a:bodyPr wrap="none" rtlCol="0">
            <a:spAutoFit/>
          </a:bodyPr>
          <a:lstStyle>
            <a:defPPr>
              <a:defRPr lang="nb-NO"/>
            </a:defPPr>
            <a:lvl1pPr>
              <a:defRPr>
                <a:solidFill>
                  <a:schemeClr val="bg1"/>
                </a:solidFill>
                <a:latin typeface="DIN Next LT Pro Bold"/>
              </a:defRPr>
            </a:lvl1pPr>
          </a:lstStyle>
          <a:p>
            <a:r>
              <a:rPr lang="nb-NO" sz="2400" dirty="0">
                <a:solidFill>
                  <a:srgbClr val="7030A0"/>
                </a:solidFill>
              </a:rPr>
              <a:t>Film</a:t>
            </a:r>
            <a:endParaRPr lang="en-GB" sz="2400" dirty="0">
              <a:solidFill>
                <a:srgbClr val="7030A0"/>
              </a:solidFill>
            </a:endParaRPr>
          </a:p>
        </p:txBody>
      </p:sp>
      <p:sp>
        <p:nvSpPr>
          <p:cNvPr id="21" name="TextBox 20">
            <a:extLst>
              <a:ext uri="{FF2B5EF4-FFF2-40B4-BE49-F238E27FC236}">
                <a16:creationId xmlns:a16="http://schemas.microsoft.com/office/drawing/2014/main" id="{03222FDC-41B1-433B-BEAE-E43DAD83B556}"/>
              </a:ext>
            </a:extLst>
          </p:cNvPr>
          <p:cNvSpPr txBox="1"/>
          <p:nvPr/>
        </p:nvSpPr>
        <p:spPr>
          <a:xfrm>
            <a:off x="4948635" y="1488239"/>
            <a:ext cx="2492285" cy="461665"/>
          </a:xfrm>
          <a:prstGeom prst="rect">
            <a:avLst/>
          </a:prstGeom>
          <a:noFill/>
        </p:spPr>
        <p:txBody>
          <a:bodyPr wrap="none" rtlCol="0">
            <a:spAutoFit/>
          </a:bodyPr>
          <a:lstStyle>
            <a:defPPr>
              <a:defRPr lang="nb-NO"/>
            </a:defPPr>
            <a:lvl1pPr>
              <a:defRPr>
                <a:solidFill>
                  <a:schemeClr val="bg1"/>
                </a:solidFill>
                <a:latin typeface="DIN Next LT Pro Bold"/>
              </a:defRPr>
            </a:lvl1pPr>
          </a:lstStyle>
          <a:p>
            <a:r>
              <a:rPr lang="nb-NO" sz="2400" dirty="0"/>
              <a:t>Andre aktiviteter</a:t>
            </a:r>
            <a:endParaRPr lang="en-GB" sz="2400" dirty="0"/>
          </a:p>
        </p:txBody>
      </p:sp>
    </p:spTree>
    <p:extLst>
      <p:ext uri="{BB962C8B-B14F-4D97-AF65-F5344CB8AC3E}">
        <p14:creationId xmlns:p14="http://schemas.microsoft.com/office/powerpoint/2010/main" val="1315718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845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animal, reptile, turtle&#10;&#10;Description automatically generated">
            <a:extLst>
              <a:ext uri="{FF2B5EF4-FFF2-40B4-BE49-F238E27FC236}">
                <a16:creationId xmlns:a16="http://schemas.microsoft.com/office/drawing/2014/main" id="{7EC370E0-88DC-44AC-9F85-F88D345923D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493" r="10493"/>
          <a:stretch>
            <a:fillRect/>
          </a:stretch>
        </p:blipFill>
        <p:spPr/>
      </p:pic>
      <p:sp>
        <p:nvSpPr>
          <p:cNvPr id="4" name="Text Placeholder 3">
            <a:extLst>
              <a:ext uri="{FF2B5EF4-FFF2-40B4-BE49-F238E27FC236}">
                <a16:creationId xmlns:a16="http://schemas.microsoft.com/office/drawing/2014/main" id="{73F2FDE7-8A9D-465D-8FCF-64DBBA926511}"/>
              </a:ext>
            </a:extLst>
          </p:cNvPr>
          <p:cNvSpPr>
            <a:spLocks noGrp="1"/>
          </p:cNvSpPr>
          <p:nvPr>
            <p:ph type="body" sz="quarter" idx="16"/>
          </p:nvPr>
        </p:nvSpPr>
        <p:spPr>
          <a:xfrm>
            <a:off x="5085400" y="2313496"/>
            <a:ext cx="6715125" cy="552450"/>
          </a:xfrm>
          <a:prstGeom prst="rect">
            <a:avLst/>
          </a:prstGeom>
        </p:spPr>
        <p:txBody>
          <a:bodyPr/>
          <a:lstStyle/>
          <a:p>
            <a:pPr marL="0" indent="0">
              <a:buNone/>
            </a:pPr>
            <a:r>
              <a:rPr lang="nb-NO" sz="7200" dirty="0">
                <a:solidFill>
                  <a:srgbClr val="5A0058"/>
                </a:solidFill>
              </a:rPr>
              <a:t>Snart er det advent!</a:t>
            </a:r>
            <a:endParaRPr lang="en-GB" sz="7200" dirty="0">
              <a:solidFill>
                <a:srgbClr val="5A0058"/>
              </a:solidFill>
            </a:endParaRPr>
          </a:p>
        </p:txBody>
      </p:sp>
    </p:spTree>
    <p:extLst>
      <p:ext uri="{BB962C8B-B14F-4D97-AF65-F5344CB8AC3E}">
        <p14:creationId xmlns:p14="http://schemas.microsoft.com/office/powerpoint/2010/main" val="2692144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C70E1-BF65-4042-BA56-4322D99099E2}"/>
              </a:ext>
            </a:extLst>
          </p:cNvPr>
          <p:cNvSpPr>
            <a:spLocks noGrp="1"/>
          </p:cNvSpPr>
          <p:nvPr>
            <p:ph type="body" sz="quarter" idx="17"/>
          </p:nvPr>
        </p:nvSpPr>
        <p:spPr>
          <a:xfrm>
            <a:off x="813045" y="4628085"/>
            <a:ext cx="2383447" cy="1303337"/>
          </a:xfrm>
        </p:spPr>
        <p:txBody>
          <a:bodyPr/>
          <a:lstStyle/>
          <a:p>
            <a:r>
              <a:rPr lang="nb-NO" sz="3200" dirty="0"/>
              <a:t>Hva handler advent om?</a:t>
            </a:r>
            <a:endParaRPr lang="en-GB" sz="3200" dirty="0"/>
          </a:p>
        </p:txBody>
      </p:sp>
      <p:pic>
        <p:nvPicPr>
          <p:cNvPr id="5" name="Picture Placeholder 4" descr="A picture containing toy, clock&#10;&#10;Description automatically generated">
            <a:extLst>
              <a:ext uri="{FF2B5EF4-FFF2-40B4-BE49-F238E27FC236}">
                <a16:creationId xmlns:a16="http://schemas.microsoft.com/office/drawing/2014/main" id="{7E590CF9-F741-4E55-BD87-790AAFFE73A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8026" r="8026"/>
          <a:stretch>
            <a:fillRect/>
          </a:stretch>
        </p:blipFill>
        <p:spPr/>
      </p:pic>
    </p:spTree>
    <p:extLst>
      <p:ext uri="{BB962C8B-B14F-4D97-AF65-F5344CB8AC3E}">
        <p14:creationId xmlns:p14="http://schemas.microsoft.com/office/powerpoint/2010/main" val="194850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654A8-67DD-43CE-95C5-4CC34565E1B7}"/>
              </a:ext>
            </a:extLst>
          </p:cNvPr>
          <p:cNvPicPr>
            <a:picLocks noChangeAspect="1"/>
          </p:cNvPicPr>
          <p:nvPr/>
        </p:nvPicPr>
        <p:blipFill>
          <a:blip r:embed="rId3"/>
          <a:stretch>
            <a:fillRect/>
          </a:stretch>
        </p:blipFill>
        <p:spPr>
          <a:xfrm>
            <a:off x="-267147" y="0"/>
            <a:ext cx="12737054" cy="6858000"/>
          </a:xfrm>
          <a:prstGeom prst="rect">
            <a:avLst/>
          </a:prstGeom>
        </p:spPr>
      </p:pic>
    </p:spTree>
    <p:extLst>
      <p:ext uri="{BB962C8B-B14F-4D97-AF65-F5344CB8AC3E}">
        <p14:creationId xmlns:p14="http://schemas.microsoft.com/office/powerpoint/2010/main" val="3439394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C61F017-7188-4D37-866D-693B56E49213}"/>
              </a:ext>
            </a:extLst>
          </p:cNvPr>
          <p:cNvSpPr>
            <a:spLocks noGrp="1"/>
          </p:cNvSpPr>
          <p:nvPr>
            <p:ph type="body" sz="quarter" idx="17"/>
          </p:nvPr>
        </p:nvSpPr>
        <p:spPr>
          <a:xfrm>
            <a:off x="797413" y="4698424"/>
            <a:ext cx="2477234" cy="1303337"/>
          </a:xfrm>
        </p:spPr>
        <p:txBody>
          <a:bodyPr/>
          <a:lstStyle/>
          <a:p>
            <a:r>
              <a:rPr lang="nb-NO" sz="2400" dirty="0"/>
              <a:t>Hva betyr det å </a:t>
            </a:r>
            <a:br>
              <a:rPr lang="nb-NO" sz="2400" dirty="0"/>
            </a:br>
            <a:r>
              <a:rPr lang="nb-NO" sz="2400" dirty="0"/>
              <a:t>være Lys Våken?</a:t>
            </a:r>
            <a:endParaRPr lang="en-GB" sz="2400" dirty="0"/>
          </a:p>
        </p:txBody>
      </p:sp>
      <p:pic>
        <p:nvPicPr>
          <p:cNvPr id="9" name="Picture Placeholder 8" descr="A person posing for the camera&#10;&#10;Description automatically generated">
            <a:extLst>
              <a:ext uri="{FF2B5EF4-FFF2-40B4-BE49-F238E27FC236}">
                <a16:creationId xmlns:a16="http://schemas.microsoft.com/office/drawing/2014/main" id="{332D48E1-C2C6-4B8F-BE62-945C90841FC2}"/>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0530" r="10530"/>
          <a:stretch>
            <a:fillRect/>
          </a:stretch>
        </p:blipFill>
        <p:spPr/>
      </p:pic>
    </p:spTree>
    <p:extLst>
      <p:ext uri="{BB962C8B-B14F-4D97-AF65-F5344CB8AC3E}">
        <p14:creationId xmlns:p14="http://schemas.microsoft.com/office/powerpoint/2010/main" val="2027967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889703-6D18-4010-A6F9-E8A5F747C998}"/>
              </a:ext>
            </a:extLst>
          </p:cNvPr>
          <p:cNvPicPr>
            <a:picLocks noChangeAspect="1"/>
          </p:cNvPicPr>
          <p:nvPr/>
        </p:nvPicPr>
        <p:blipFill>
          <a:blip r:embed="rId3"/>
          <a:stretch>
            <a:fillRect/>
          </a:stretch>
        </p:blipFill>
        <p:spPr>
          <a:xfrm>
            <a:off x="-308686" y="0"/>
            <a:ext cx="12809371" cy="6858000"/>
          </a:xfrm>
          <a:prstGeom prst="rect">
            <a:avLst/>
          </a:prstGeom>
        </p:spPr>
      </p:pic>
    </p:spTree>
    <p:extLst>
      <p:ext uri="{BB962C8B-B14F-4D97-AF65-F5344CB8AC3E}">
        <p14:creationId xmlns:p14="http://schemas.microsoft.com/office/powerpoint/2010/main" val="95066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62C7338-DB4C-41B8-90A8-73A3132B50EF}"/>
              </a:ext>
            </a:extLst>
          </p:cNvPr>
          <p:cNvSpPr>
            <a:spLocks noGrp="1"/>
          </p:cNvSpPr>
          <p:nvPr>
            <p:ph type="pic" sz="quarter" idx="13"/>
          </p:nvPr>
        </p:nvSpPr>
        <p:spPr/>
      </p:sp>
      <p:sp>
        <p:nvSpPr>
          <p:cNvPr id="3" name="Text Placeholder 2">
            <a:extLst>
              <a:ext uri="{FF2B5EF4-FFF2-40B4-BE49-F238E27FC236}">
                <a16:creationId xmlns:a16="http://schemas.microsoft.com/office/drawing/2014/main" id="{D59B2A99-8B83-4CC0-831A-59FB4A05EF25}"/>
              </a:ext>
            </a:extLst>
          </p:cNvPr>
          <p:cNvSpPr>
            <a:spLocks noGrp="1"/>
          </p:cNvSpPr>
          <p:nvPr>
            <p:ph type="body" sz="quarter" idx="17"/>
          </p:nvPr>
        </p:nvSpPr>
        <p:spPr/>
        <p:txBody>
          <a:bodyPr lIns="91440" tIns="45720" rIns="91440" bIns="45720" anchor="t"/>
          <a:lstStyle/>
          <a:p>
            <a:pPr algn="ctr"/>
            <a:r>
              <a:rPr lang="en-GB" dirty="0">
                <a:latin typeface="DIN Next LT Pro Bold"/>
              </a:rPr>
              <a:t>Hadeel 11 </a:t>
            </a:r>
            <a:r>
              <a:rPr lang="en-GB" dirty="0" err="1">
                <a:latin typeface="DIN Next LT Pro Bold"/>
              </a:rPr>
              <a:t>år</a:t>
            </a:r>
            <a:r>
              <a:rPr lang="en-GB" dirty="0">
                <a:latin typeface="DIN Next LT Pro Bold"/>
              </a:rPr>
              <a:t> </a:t>
            </a:r>
            <a:r>
              <a:rPr lang="en-GB" dirty="0" err="1">
                <a:latin typeface="DIN Next LT Pro Bold"/>
              </a:rPr>
              <a:t>fra</a:t>
            </a:r>
            <a:r>
              <a:rPr lang="en-GB" dirty="0">
                <a:latin typeface="DIN Next LT Pro Bold"/>
              </a:rPr>
              <a:t> Syria, men </a:t>
            </a:r>
            <a:r>
              <a:rPr lang="en-GB" dirty="0" err="1">
                <a:latin typeface="DIN Next LT Pro Bold"/>
              </a:rPr>
              <a:t>bor</a:t>
            </a:r>
            <a:r>
              <a:rPr lang="en-GB" dirty="0">
                <a:latin typeface="DIN Next LT Pro Bold"/>
              </a:rPr>
              <a:t> </a:t>
            </a:r>
            <a:r>
              <a:rPr lang="en-GB" dirty="0" err="1">
                <a:latin typeface="DIN Next LT Pro Bold"/>
              </a:rPr>
              <a:t>nå</a:t>
            </a:r>
            <a:r>
              <a:rPr lang="en-GB" dirty="0">
                <a:latin typeface="DIN Next LT Pro Bold"/>
              </a:rPr>
              <a:t> I </a:t>
            </a:r>
            <a:r>
              <a:rPr lang="en-GB" dirty="0" err="1">
                <a:latin typeface="DIN Next LT Pro Bold"/>
              </a:rPr>
              <a:t>nabolandet</a:t>
            </a:r>
            <a:r>
              <a:rPr lang="en-GB" dirty="0">
                <a:latin typeface="DIN Next LT Pro Bold"/>
              </a:rPr>
              <a:t> </a:t>
            </a:r>
            <a:r>
              <a:rPr lang="en-GB" dirty="0" err="1">
                <a:latin typeface="DIN Next LT Pro Bold"/>
              </a:rPr>
              <a:t>Libanon</a:t>
            </a:r>
            <a:endParaRPr lang="en-GB" dirty="0" err="1"/>
          </a:p>
        </p:txBody>
      </p:sp>
      <p:pic>
        <p:nvPicPr>
          <p:cNvPr id="5" name="Picture 5" descr="A picture containing person, sitting, young, person&#10;&#10;Description automatically generated">
            <a:extLst>
              <a:ext uri="{FF2B5EF4-FFF2-40B4-BE49-F238E27FC236}">
                <a16:creationId xmlns:a16="http://schemas.microsoft.com/office/drawing/2014/main" id="{7607D965-2D5C-44B7-AF35-FBDAFFBFD909}"/>
              </a:ext>
            </a:extLst>
          </p:cNvPr>
          <p:cNvPicPr>
            <a:picLocks noGrp="1" noChangeAspect="1"/>
          </p:cNvPicPr>
          <p:nvPr>
            <p:ph type="pic" sz="quarter" idx="18"/>
          </p:nvPr>
        </p:nvPicPr>
        <p:blipFill rotWithShape="1">
          <a:blip r:embed="rId3"/>
          <a:srcRect t="21924" b="21924"/>
          <a:stretch/>
        </p:blipFill>
        <p:spPr/>
      </p:pic>
    </p:spTree>
    <p:extLst>
      <p:ext uri="{BB962C8B-B14F-4D97-AF65-F5344CB8AC3E}">
        <p14:creationId xmlns:p14="http://schemas.microsoft.com/office/powerpoint/2010/main" val="3184813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6F849C-871A-4557-A08D-2212E106965C}"/>
              </a:ext>
            </a:extLst>
          </p:cNvPr>
          <p:cNvSpPr>
            <a:spLocks noGrp="1"/>
          </p:cNvSpPr>
          <p:nvPr>
            <p:ph type="pic" sz="quarter" idx="13"/>
          </p:nvPr>
        </p:nvSpPr>
        <p:spPr/>
      </p:sp>
      <p:sp>
        <p:nvSpPr>
          <p:cNvPr id="3" name="Text Placeholder 2">
            <a:extLst>
              <a:ext uri="{FF2B5EF4-FFF2-40B4-BE49-F238E27FC236}">
                <a16:creationId xmlns:a16="http://schemas.microsoft.com/office/drawing/2014/main" id="{DCD5F4B3-B282-49F5-BAFD-360C06DEC42D}"/>
              </a:ext>
            </a:extLst>
          </p:cNvPr>
          <p:cNvSpPr>
            <a:spLocks noGrp="1"/>
          </p:cNvSpPr>
          <p:nvPr>
            <p:ph type="body" sz="quarter" idx="17"/>
          </p:nvPr>
        </p:nvSpPr>
        <p:spPr/>
        <p:txBody>
          <a:bodyPr lIns="91440" tIns="45720" rIns="91440" bIns="45720" anchor="t"/>
          <a:lstStyle/>
          <a:p>
            <a:pPr algn="ctr"/>
            <a:r>
              <a:rPr lang="en-GB">
                <a:latin typeface="DIN Next LT Pro Bold"/>
              </a:rPr>
              <a:t>Benedicte fra Norge er </a:t>
            </a:r>
            <a:endParaRPr lang="en-GB"/>
          </a:p>
          <a:p>
            <a:pPr algn="ctr"/>
            <a:r>
              <a:rPr lang="en-GB">
                <a:latin typeface="DIN Next LT Pro Bold"/>
              </a:rPr>
              <a:t>LYS VÅKEN </a:t>
            </a:r>
            <a:endParaRPr lang="en-GB"/>
          </a:p>
          <a:p>
            <a:pPr algn="ctr"/>
            <a:r>
              <a:rPr lang="en-GB">
                <a:latin typeface="DIN Next LT Pro Bold"/>
              </a:rPr>
              <a:t>for andre</a:t>
            </a:r>
            <a:endParaRPr lang="en-GB"/>
          </a:p>
        </p:txBody>
      </p:sp>
      <p:pic>
        <p:nvPicPr>
          <p:cNvPr id="8" name="Picture 8" descr="A group of people standing in front of a building&#10;&#10;Description automatically generated">
            <a:extLst>
              <a:ext uri="{FF2B5EF4-FFF2-40B4-BE49-F238E27FC236}">
                <a16:creationId xmlns:a16="http://schemas.microsoft.com/office/drawing/2014/main" id="{E3D05B44-44CC-4623-94EB-60B9EF69F448}"/>
              </a:ext>
            </a:extLst>
          </p:cNvPr>
          <p:cNvPicPr>
            <a:picLocks noGrp="1" noChangeAspect="1"/>
          </p:cNvPicPr>
          <p:nvPr>
            <p:ph type="pic" sz="quarter" idx="18"/>
          </p:nvPr>
        </p:nvPicPr>
        <p:blipFill rotWithShape="1">
          <a:blip r:embed="rId3"/>
          <a:srcRect l="10424" r="10424"/>
          <a:stretch/>
        </p:blipFill>
        <p:spPr/>
      </p:pic>
    </p:spTree>
    <p:extLst>
      <p:ext uri="{BB962C8B-B14F-4D97-AF65-F5344CB8AC3E}">
        <p14:creationId xmlns:p14="http://schemas.microsoft.com/office/powerpoint/2010/main" val="160060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A3F631C9-56E9-4C08-AD92-C821A8FB0C1B}"/>
              </a:ext>
            </a:extLst>
          </p:cNvPr>
          <p:cNvPicPr>
            <a:picLocks noGrp="1" noChangeAspect="1"/>
          </p:cNvPicPr>
          <p:nvPr>
            <p:ph type="pic" sz="quarter" idx="13"/>
          </p:nvPr>
        </p:nvPicPr>
        <p:blipFill rotWithShape="1">
          <a:blip r:embed="rId3"/>
          <a:srcRect t="22092" b="22092"/>
          <a:stretch/>
        </p:blipFill>
        <p:spPr>
          <a:xfrm>
            <a:off x="-19050" y="0"/>
            <a:ext cx="4078288" cy="3411538"/>
          </a:xfrm>
          <a:prstGeom prst="rect">
            <a:avLst/>
          </a:prstGeom>
        </p:spPr>
      </p:pic>
      <p:pic>
        <p:nvPicPr>
          <p:cNvPr id="6" name="Picture Placeholder 5">
            <a:extLst>
              <a:ext uri="{FF2B5EF4-FFF2-40B4-BE49-F238E27FC236}">
                <a16:creationId xmlns:a16="http://schemas.microsoft.com/office/drawing/2014/main" id="{40131164-83E9-4F1E-B1FF-247C66484754}"/>
              </a:ext>
            </a:extLst>
          </p:cNvPr>
          <p:cNvPicPr>
            <a:picLocks noGrp="1" noChangeAspect="1"/>
          </p:cNvPicPr>
          <p:nvPr>
            <p:ph type="pic" sz="quarter" idx="15"/>
          </p:nvPr>
        </p:nvPicPr>
        <p:blipFill rotWithShape="1">
          <a:blip r:embed="rId4"/>
          <a:srcRect l="10848" r="10848"/>
          <a:stretch/>
        </p:blipFill>
        <p:spPr>
          <a:xfrm>
            <a:off x="8151813" y="0"/>
            <a:ext cx="4040187" cy="3438525"/>
          </a:xfrm>
          <a:prstGeom prst="rect">
            <a:avLst/>
          </a:prstGeom>
        </p:spPr>
      </p:pic>
      <p:pic>
        <p:nvPicPr>
          <p:cNvPr id="7" name="Picture Placeholder 6">
            <a:extLst>
              <a:ext uri="{FF2B5EF4-FFF2-40B4-BE49-F238E27FC236}">
                <a16:creationId xmlns:a16="http://schemas.microsoft.com/office/drawing/2014/main" id="{5840E309-4EC4-4B46-AAE5-00A9E126C144}"/>
              </a:ext>
            </a:extLst>
          </p:cNvPr>
          <p:cNvPicPr>
            <a:picLocks noGrp="1" noChangeAspect="1"/>
          </p:cNvPicPr>
          <p:nvPr>
            <p:ph type="pic" sz="quarter" idx="14"/>
          </p:nvPr>
        </p:nvPicPr>
        <p:blipFill rotWithShape="1">
          <a:blip r:embed="rId5"/>
          <a:srcRect t="22127" b="22127"/>
          <a:stretch/>
        </p:blipFill>
        <p:spPr>
          <a:xfrm>
            <a:off x="4071938" y="3411538"/>
            <a:ext cx="4079875" cy="3411538"/>
          </a:xfrm>
          <a:prstGeom prst="rect">
            <a:avLst/>
          </a:prstGeom>
        </p:spPr>
      </p:pic>
      <p:sp>
        <p:nvSpPr>
          <p:cNvPr id="2" name="TextBox 1">
            <a:extLst>
              <a:ext uri="{FF2B5EF4-FFF2-40B4-BE49-F238E27FC236}">
                <a16:creationId xmlns:a16="http://schemas.microsoft.com/office/drawing/2014/main" id="{322F8CDB-A22B-4FDC-9855-50F571DF7AEB}"/>
              </a:ext>
            </a:extLst>
          </p:cNvPr>
          <p:cNvSpPr txBox="1"/>
          <p:nvPr/>
        </p:nvSpPr>
        <p:spPr>
          <a:xfrm>
            <a:off x="4957816" y="1488429"/>
            <a:ext cx="2308120" cy="461665"/>
          </a:xfrm>
          <a:prstGeom prst="rect">
            <a:avLst/>
          </a:prstGeom>
          <a:noFill/>
        </p:spPr>
        <p:txBody>
          <a:bodyPr wrap="square" rtlCol="0" anchor="t">
            <a:spAutoFit/>
          </a:bodyPr>
          <a:lstStyle/>
          <a:p>
            <a:pPr algn="ctr"/>
            <a:r>
              <a:rPr lang="nb-NO" sz="2400" dirty="0">
                <a:solidFill>
                  <a:schemeClr val="bg1"/>
                </a:solidFill>
                <a:latin typeface="DIN Next LT Pro Bold" panose="020B0803020203050203"/>
              </a:rPr>
              <a:t>Penger fra pant</a:t>
            </a:r>
            <a:endParaRPr lang="en-GB" sz="2400" dirty="0">
              <a:solidFill>
                <a:schemeClr val="bg1"/>
              </a:solidFill>
              <a:latin typeface="DIN Next LT Pro Bold" panose="020B0803020203050203"/>
            </a:endParaRPr>
          </a:p>
        </p:txBody>
      </p:sp>
      <p:sp>
        <p:nvSpPr>
          <p:cNvPr id="8" name="TextBox 7">
            <a:extLst>
              <a:ext uri="{FF2B5EF4-FFF2-40B4-BE49-F238E27FC236}">
                <a16:creationId xmlns:a16="http://schemas.microsoft.com/office/drawing/2014/main" id="{3EF2798C-8424-49CE-850F-990C6FEA1B87}"/>
              </a:ext>
            </a:extLst>
          </p:cNvPr>
          <p:cNvSpPr txBox="1"/>
          <p:nvPr/>
        </p:nvSpPr>
        <p:spPr>
          <a:xfrm>
            <a:off x="543724" y="4761468"/>
            <a:ext cx="3038646" cy="830997"/>
          </a:xfrm>
          <a:prstGeom prst="rect">
            <a:avLst/>
          </a:prstGeom>
          <a:noFill/>
        </p:spPr>
        <p:txBody>
          <a:bodyPr wrap="square" rtlCol="0" anchor="t">
            <a:spAutoFit/>
          </a:bodyPr>
          <a:lstStyle/>
          <a:p>
            <a:r>
              <a:rPr lang="nb-NO" sz="2400" dirty="0">
                <a:solidFill>
                  <a:schemeClr val="bg1"/>
                </a:solidFill>
                <a:latin typeface="DIN Next LT Pro Bold" panose="020B0803020203050203"/>
              </a:rPr>
              <a:t>Olve fra Norge er </a:t>
            </a:r>
          </a:p>
          <a:p>
            <a:r>
              <a:rPr lang="nb-NO" sz="2400" dirty="0">
                <a:solidFill>
                  <a:schemeClr val="bg1"/>
                </a:solidFill>
                <a:latin typeface="DIN Next LT Pro Bold" panose="020B0803020203050203"/>
                <a:ea typeface="Verdana"/>
                <a:cs typeface="Verdana"/>
              </a:rPr>
              <a:t>LYS VÅKEN for andre</a:t>
            </a:r>
          </a:p>
        </p:txBody>
      </p:sp>
      <p:sp>
        <p:nvSpPr>
          <p:cNvPr id="9" name="TextBox 8">
            <a:extLst>
              <a:ext uri="{FF2B5EF4-FFF2-40B4-BE49-F238E27FC236}">
                <a16:creationId xmlns:a16="http://schemas.microsoft.com/office/drawing/2014/main" id="{DBD1AD8D-048C-4340-B27E-B45231734C62}"/>
              </a:ext>
            </a:extLst>
          </p:cNvPr>
          <p:cNvSpPr txBox="1"/>
          <p:nvPr/>
        </p:nvSpPr>
        <p:spPr>
          <a:xfrm>
            <a:off x="8963799" y="4946133"/>
            <a:ext cx="2684477" cy="461665"/>
          </a:xfrm>
          <a:prstGeom prst="rect">
            <a:avLst/>
          </a:prstGeom>
          <a:noFill/>
        </p:spPr>
        <p:txBody>
          <a:bodyPr wrap="square" rtlCol="0" anchor="t">
            <a:spAutoFit/>
          </a:bodyPr>
          <a:lstStyle/>
          <a:p>
            <a:r>
              <a:rPr lang="nb-NO" sz="2400" dirty="0">
                <a:solidFill>
                  <a:srgbClr val="5A0058"/>
                </a:solidFill>
                <a:latin typeface="DIN Next LT Pro Bold" panose="020B0803020203050203"/>
              </a:rPr>
              <a:t>Gir penger i bøssa</a:t>
            </a:r>
            <a:endParaRPr lang="en-GB" sz="2400" dirty="0">
              <a:solidFill>
                <a:srgbClr val="5A0058"/>
              </a:solidFill>
              <a:latin typeface="DIN Next LT Pro Bold" panose="020B0803020203050203"/>
            </a:endParaRPr>
          </a:p>
        </p:txBody>
      </p:sp>
    </p:spTree>
    <p:extLst>
      <p:ext uri="{BB962C8B-B14F-4D97-AF65-F5344CB8AC3E}">
        <p14:creationId xmlns:p14="http://schemas.microsoft.com/office/powerpoint/2010/main" val="1306092743"/>
      </p:ext>
    </p:extLst>
  </p:cSld>
  <p:clrMapOvr>
    <a:masterClrMapping/>
  </p:clrMapOvr>
</p:sld>
</file>

<file path=ppt/theme/theme1.xml><?xml version="1.0" encoding="utf-8"?>
<a:theme xmlns:a="http://schemas.openxmlformats.org/drawingml/2006/main" name="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18e7d74-2e7f-4cf2-a442-065c2194cf2b">
      <UserInfo>
        <DisplayName>Kari Winger Oftebro</DisplayName>
        <AccountId>39</AccountId>
        <AccountType/>
      </UserInfo>
      <UserInfo>
        <DisplayName>Kjetil Husebø</DisplayName>
        <AccountId>47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5F95B656E6FD458E0041D85496C50B" ma:contentTypeVersion="11" ma:contentTypeDescription="Create a new document." ma:contentTypeScope="" ma:versionID="3599f6aae92753e8bc66e1a78cd5ada1">
  <xsd:schema xmlns:xsd="http://www.w3.org/2001/XMLSchema" xmlns:xs="http://www.w3.org/2001/XMLSchema" xmlns:p="http://schemas.microsoft.com/office/2006/metadata/properties" xmlns:ns2="7cce10ea-fbd3-4c68-b482-22d2e2347836" xmlns:ns3="718e7d74-2e7f-4cf2-a442-065c2194cf2b" targetNamespace="http://schemas.microsoft.com/office/2006/metadata/properties" ma:root="true" ma:fieldsID="9f0e353bbe471c66d6453936b491f6f5" ns2:_="" ns3:_="">
    <xsd:import namespace="7cce10ea-fbd3-4c68-b482-22d2e2347836"/>
    <xsd:import namespace="718e7d74-2e7f-4cf2-a442-065c2194cf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ce10ea-fbd3-4c68-b482-22d2e23478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8e7d74-2e7f-4cf2-a442-065c2194cf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A1C3B0-F7F4-46E3-AA9E-7C77584E160A}">
  <ds:schemaRefs>
    <ds:schemaRef ds:uri="http://purl.org/dc/dcmitype/"/>
    <ds:schemaRef ds:uri="http://schemas.microsoft.com/office/infopath/2007/PartnerControls"/>
    <ds:schemaRef ds:uri="5e5c7f9a-0622-4a86-a990-9a90075b1e18"/>
    <ds:schemaRef ds:uri="http://purl.org/dc/elements/1.1/"/>
    <ds:schemaRef ds:uri="http://schemas.microsoft.com/office/2006/metadata/properties"/>
    <ds:schemaRef ds:uri="http://schemas.microsoft.com/office/2006/documentManagement/types"/>
    <ds:schemaRef ds:uri="4e738334-3c6e-4e90-859f-b498bbeeeede"/>
    <ds:schemaRef ds:uri="http://purl.org/dc/terms/"/>
    <ds:schemaRef ds:uri="http://schemas.openxmlformats.org/package/2006/metadata/core-properties"/>
    <ds:schemaRef ds:uri="http://www.w3.org/XML/1998/namespace"/>
    <ds:schemaRef ds:uri="718e7d74-2e7f-4cf2-a442-065c2194cf2b"/>
  </ds:schemaRefs>
</ds:datastoreItem>
</file>

<file path=customXml/itemProps2.xml><?xml version="1.0" encoding="utf-8"?>
<ds:datastoreItem xmlns:ds="http://schemas.openxmlformats.org/officeDocument/2006/customXml" ds:itemID="{900DD857-2ADA-4A74-A930-371EECE109E1}">
  <ds:schemaRefs>
    <ds:schemaRef ds:uri="http://schemas.microsoft.com/sharepoint/v3/contenttype/forms"/>
  </ds:schemaRefs>
</ds:datastoreItem>
</file>

<file path=customXml/itemProps3.xml><?xml version="1.0" encoding="utf-8"?>
<ds:datastoreItem xmlns:ds="http://schemas.openxmlformats.org/officeDocument/2006/customXml" ds:itemID="{7EA1A202-5552-4812-B7C4-8F7D9FF926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ce10ea-fbd3-4c68-b482-22d2e2347836"/>
    <ds:schemaRef ds:uri="718e7d74-2e7f-4cf2-a442-065c2194cf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Lys våken 2019NY2</Template>
  <TotalTime>5</TotalTime>
  <Words>881</Words>
  <Application>Microsoft Office PowerPoint</Application>
  <PresentationFormat>Widescreen</PresentationFormat>
  <Paragraphs>232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Kjersti Kvammen</dc:creator>
  <cp:lastModifiedBy>Alexandra Tsiolas</cp:lastModifiedBy>
  <cp:revision>590</cp:revision>
  <dcterms:created xsi:type="dcterms:W3CDTF">2019-10-21T09:47:46Z</dcterms:created>
  <dcterms:modified xsi:type="dcterms:W3CDTF">2020-10-13T13:54:48Z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0x010100EC5F95B656E6FD458E0041D85496C50B</vt:lpwstr>
  </property>
</Properties>
</file>