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7" r:id="rId5"/>
    <p:sldId id="259" r:id="rId6"/>
    <p:sldId id="267" r:id="rId7"/>
    <p:sldId id="295" r:id="rId8"/>
    <p:sldId id="466" r:id="rId9"/>
    <p:sldId id="323" r:id="rId10"/>
    <p:sldId id="336" r:id="rId11"/>
    <p:sldId id="467" r:id="rId12"/>
    <p:sldId id="468" r:id="rId13"/>
    <p:sldId id="469" r:id="rId14"/>
    <p:sldId id="470" r:id="rId15"/>
    <p:sldId id="321" r:id="rId16"/>
    <p:sldId id="471" r:id="rId17"/>
    <p:sldId id="473" r:id="rId18"/>
    <p:sldId id="474" r:id="rId19"/>
    <p:sldId id="475" r:id="rId20"/>
    <p:sldId id="476" r:id="rId21"/>
    <p:sldId id="3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76256"/>
  </p:normalViewPr>
  <p:slideViewPr>
    <p:cSldViewPr snapToGrid="0" snapToObjects="1" showGuides="1">
      <p:cViewPr varScale="1">
        <p:scale>
          <a:sx n="85" d="100"/>
          <a:sy n="85" d="100"/>
        </p:scale>
        <p:origin x="1360" y="16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Dockerty" userId="S::colleen.dockerty@nca.no::fdca17a0-27f1-4364-8d90-45d09969473c" providerId="AD" clId="Web-{22657621-EDF3-C81F-A18D-4C7CC8F6CEED}"/>
    <pc:docChg chg="modSld">
      <pc:chgData name="Colleen Dockerty" userId="S::colleen.dockerty@nca.no::fdca17a0-27f1-4364-8d90-45d09969473c" providerId="AD" clId="Web-{22657621-EDF3-C81F-A18D-4C7CC8F6CEED}" dt="2021-12-10T06:22:32.678" v="1"/>
      <pc:docMkLst>
        <pc:docMk/>
      </pc:docMkLst>
      <pc:sldChg chg="modNotes">
        <pc:chgData name="Colleen Dockerty" userId="S::colleen.dockerty@nca.no::fdca17a0-27f1-4364-8d90-45d09969473c" providerId="AD" clId="Web-{22657621-EDF3-C81F-A18D-4C7CC8F6CEED}" dt="2021-12-10T06:22:32.678" v="1"/>
        <pc:sldMkLst>
          <pc:docMk/>
          <pc:sldMk cId="3343953370"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B05E7-708C-B640-B074-C9A846A8FA4E}"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A6552-0207-8A48-BB87-6E04D6A7C762}" type="slidenum">
              <a:rPr lang="en-US" smtClean="0"/>
              <a:t>‹#›</a:t>
            </a:fld>
            <a:endParaRPr lang="en-US"/>
          </a:p>
        </p:txBody>
      </p:sp>
    </p:spTree>
    <p:extLst>
      <p:ext uri="{BB962C8B-B14F-4D97-AF65-F5344CB8AC3E}">
        <p14:creationId xmlns:p14="http://schemas.microsoft.com/office/powerpoint/2010/main" val="337485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2</a:t>
            </a:fld>
            <a:endParaRPr lang="en-US"/>
          </a:p>
        </p:txBody>
      </p:sp>
    </p:spTree>
    <p:extLst>
      <p:ext uri="{BB962C8B-B14F-4D97-AF65-F5344CB8AC3E}">
        <p14:creationId xmlns:p14="http://schemas.microsoft.com/office/powerpoint/2010/main" val="427397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Develop a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Name of the support service, Contact name, Contact number, E-mail of a focal person in each referring and receiving service,  Address, Type of support service, Description of services provided, Hours of operation, Cost (if any), Procedures to access and obtain services, Population served, Possibilities and limitations for collaboration </a:t>
            </a:r>
          </a:p>
          <a:p>
            <a:r>
              <a:rPr lang="en-GB" sz="3000" b="1" dirty="0"/>
              <a:t>Know at least one person </a:t>
            </a:r>
            <a:r>
              <a:rPr lang="en-GB" sz="3000" dirty="0"/>
              <a:t>at that service</a:t>
            </a:r>
          </a:p>
          <a:p>
            <a:r>
              <a:rPr lang="en-GB" sz="3000" dirty="0"/>
              <a:t>Be able to refer to these people by name</a:t>
            </a:r>
          </a:p>
          <a:p>
            <a:pPr>
              <a:spcBef>
                <a:spcPts val="600"/>
              </a:spcBef>
            </a:pPr>
            <a:r>
              <a:rPr lang="en-GB" sz="3000" dirty="0"/>
              <a:t>Know </a:t>
            </a:r>
            <a:r>
              <a:rPr lang="en-GB" sz="3000" b="1" dirty="0"/>
              <a:t>what services are provided</a:t>
            </a:r>
            <a:r>
              <a:rPr lang="en-GB" sz="3000" dirty="0"/>
              <a:t>, so that you can tell patients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Ensure that all health facilities have a copy of the directory and if possible develop personal contacts with receiving services. </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D19EEC45-586B-8E41-B7AC-8C46875B245D}" type="slidenum">
              <a:rPr lang="en-US" smtClean="0"/>
              <a:t>14</a:t>
            </a:fld>
            <a:endParaRPr lang="en-US"/>
          </a:p>
        </p:txBody>
      </p:sp>
    </p:spTree>
    <p:extLst>
      <p:ext uri="{BB962C8B-B14F-4D97-AF65-F5344CB8AC3E}">
        <p14:creationId xmlns:p14="http://schemas.microsoft.com/office/powerpoint/2010/main" val="153961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ea typeface="SimSun" panose="02010600030101010101" pitchFamily="2" charset="-122"/>
                <a:cs typeface="Calibri" panose="020F0502020204030204" pitchFamily="34" charset="0"/>
              </a:rPr>
              <a:t>Consider privacy and confidentiality - </a:t>
            </a:r>
            <a:r>
              <a:rPr lang="en-GB" b="0" dirty="0">
                <a:latin typeface="Calibri" panose="020F0502020204030204" pitchFamily="34" charset="0"/>
                <a:ea typeface="SimSun" panose="02010600030101010101" pitchFamily="2" charset="-122"/>
                <a:cs typeface="Calibri" panose="020F0502020204030204" pitchFamily="34" charset="0"/>
              </a:rPr>
              <a:t>minimize points of care and retelling of the story, protect the and confidentiality of her information</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Identify a focal point</a:t>
            </a:r>
            <a:r>
              <a:rPr lang="en-US" sz="1200" kern="1200" dirty="0">
                <a:solidFill>
                  <a:schemeClr val="tx1"/>
                </a:solidFill>
                <a:effectLst/>
                <a:latin typeface="+mn-lt"/>
                <a:ea typeface="+mn-ea"/>
                <a:cs typeface="+mn-cs"/>
              </a:rPr>
              <a:t> for coordinating referrals – who facilitates referrals, access to care, can follow-up, can improve relationships with other agencies, address any challenges</a:t>
            </a:r>
          </a:p>
          <a:p>
            <a:r>
              <a:rPr lang="en-US" sz="1200" kern="1200" dirty="0">
                <a:solidFill>
                  <a:schemeClr val="tx1"/>
                </a:solidFill>
                <a:effectLst/>
                <a:latin typeface="+mn-lt"/>
                <a:ea typeface="+mn-ea"/>
                <a:cs typeface="+mn-cs"/>
              </a:rPr>
              <a:t>Their roles should be to:</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maintains an updated referral directory with contact details of referral services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refers client for services not provided onsite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follows up with client and receiving organization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documents referral activity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conducts quality assurance.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Prepare to monitor referrals</a:t>
            </a:r>
            <a:r>
              <a:rPr lang="en-US" sz="1200" kern="1200" dirty="0">
                <a:solidFill>
                  <a:schemeClr val="tx1"/>
                </a:solidFill>
                <a:effectLst/>
                <a:latin typeface="+mn-lt"/>
                <a:ea typeface="+mn-ea"/>
                <a:cs typeface="+mn-cs"/>
              </a:rPr>
              <a:t> - </a:t>
            </a:r>
            <a:r>
              <a:rPr lang="en-CA" sz="1200" kern="1200" dirty="0">
                <a:solidFill>
                  <a:schemeClr val="tx1"/>
                </a:solidFill>
                <a:effectLst/>
                <a:latin typeface="+mn-lt"/>
                <a:ea typeface="+mn-ea"/>
                <a:cs typeface="+mn-cs"/>
              </a:rPr>
              <a:t>Develop tools for monitoring referrals and coordination including referral cards and documentation forms that assure confidential transfer of medical information, and that enable you to monitor whether women are able to access different services and receive quality care. You can ask stakeholders from the different services, as well as clients, for their views on how the referral process of the health service or facility could better meet the needs of women subjected to violence. </a:t>
            </a:r>
            <a:endParaRPr lang="en-CA" dirty="0"/>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Improve coordination</a:t>
            </a:r>
            <a:r>
              <a:rPr lang="en-US" sz="1200" kern="1200" dirty="0">
                <a:solidFill>
                  <a:schemeClr val="tx1"/>
                </a:solidFill>
                <a:effectLst/>
                <a:latin typeface="+mn-lt"/>
                <a:ea typeface="+mn-ea"/>
                <a:cs typeface="+mn-cs"/>
              </a:rPr>
              <a:t>, participate in multi-sectoral coordination mechanisms, or develop this with other support services – establish a common aim, agree on guiding principles (do no harm, respect autonomy and choice, privacy and confidentiality), establish roles and responsibilities, establish informal or formal agreements</a:t>
            </a:r>
            <a:r>
              <a:rPr lang="en-US" sz="1200" b="0" kern="1200" dirty="0">
                <a:solidFill>
                  <a:schemeClr val="tx1"/>
                </a:solidFill>
                <a:effectLst/>
                <a:latin typeface="+mn-lt"/>
                <a:ea typeface="+mn-ea"/>
                <a:cs typeface="+mn-cs"/>
              </a:rPr>
              <a:t> (memorandum of understanding (MOU) </a:t>
            </a:r>
            <a:r>
              <a:rPr lang="en-CA" sz="1200" kern="1200" dirty="0">
                <a:solidFill>
                  <a:schemeClr val="tx1"/>
                </a:solidFill>
                <a:effectLst/>
                <a:latin typeface="+mn-lt"/>
                <a:ea typeface="+mn-ea"/>
                <a:cs typeface="+mn-cs"/>
              </a:rPr>
              <a:t>among services, </a:t>
            </a:r>
            <a:r>
              <a:rPr lang="en-GB" sz="1200" b="0" dirty="0"/>
              <a:t>maintain relationships through hosting cross-trainings, workshops or regular meetings, </a:t>
            </a:r>
            <a:r>
              <a:rPr lang="en-US" sz="1200" b="0" kern="1200" dirty="0">
                <a:solidFill>
                  <a:schemeClr val="tx1"/>
                </a:solidFill>
                <a:effectLst/>
                <a:latin typeface="+mn-lt"/>
                <a:ea typeface="+mn-ea"/>
                <a:cs typeface="+mn-cs"/>
              </a:rPr>
              <a:t>identify gaps and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fld id="{D19EEC45-586B-8E41-B7AC-8C46875B245D}" type="slidenum">
              <a:rPr lang="en-US" smtClean="0"/>
              <a:t>15</a:t>
            </a:fld>
            <a:endParaRPr lang="en-US"/>
          </a:p>
        </p:txBody>
      </p:sp>
    </p:spTree>
    <p:extLst>
      <p:ext uri="{BB962C8B-B14F-4D97-AF65-F5344CB8AC3E}">
        <p14:creationId xmlns:p14="http://schemas.microsoft.com/office/powerpoint/2010/main" val="207336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Provide information </a:t>
            </a:r>
            <a:r>
              <a:rPr lang="en-CA" sz="1200" kern="1200" dirty="0">
                <a:solidFill>
                  <a:schemeClr val="tx1"/>
                </a:solidFill>
                <a:effectLst/>
                <a:latin typeface="+mn-lt"/>
                <a:ea typeface="+mn-ea"/>
                <a:cs typeface="+mn-cs"/>
              </a:rPr>
              <a:t>to the survivor about available supports:</a:t>
            </a:r>
          </a:p>
          <a:p>
            <a:pPr lvl="0"/>
            <a:r>
              <a:rPr lang="en-CA" sz="1200" kern="1200" dirty="0">
                <a:solidFill>
                  <a:schemeClr val="tx1"/>
                </a:solidFill>
                <a:effectLst/>
                <a:latin typeface="+mn-lt"/>
                <a:ea typeface="+mn-ea"/>
                <a:cs typeface="+mn-cs"/>
              </a:rPr>
              <a:t>What support will be available, location, how to get there, who she will see.</a:t>
            </a:r>
          </a:p>
          <a:p>
            <a:pPr lvl="0"/>
            <a:r>
              <a:rPr lang="en-CA" sz="1200" kern="1200" dirty="0">
                <a:solidFill>
                  <a:schemeClr val="tx1"/>
                </a:solidFill>
                <a:effectLst/>
                <a:latin typeface="+mn-lt"/>
                <a:ea typeface="+mn-ea"/>
                <a:cs typeface="+mn-cs"/>
              </a:rPr>
              <a:t>The </a:t>
            </a:r>
            <a:r>
              <a:rPr lang="en-CA" sz="1200" b="1" kern="1200" dirty="0">
                <a:solidFill>
                  <a:schemeClr val="tx1"/>
                </a:solidFill>
                <a:effectLst/>
                <a:latin typeface="+mn-lt"/>
                <a:ea typeface="+mn-ea"/>
                <a:cs typeface="+mn-cs"/>
              </a:rPr>
              <a:t>benefits and risks </a:t>
            </a:r>
            <a:r>
              <a:rPr lang="en-CA" sz="1200" kern="1200" dirty="0">
                <a:solidFill>
                  <a:schemeClr val="tx1"/>
                </a:solidFill>
                <a:effectLst/>
                <a:latin typeface="+mn-lt"/>
                <a:ea typeface="+mn-ea"/>
                <a:cs typeface="+mn-cs"/>
              </a:rPr>
              <a:t>of the service (and whether there are any mandatory reporting requirements associated with the referral</a:t>
            </a:r>
          </a:p>
          <a:p>
            <a:pPr lvl="0"/>
            <a:r>
              <a:rPr lang="en-CA" sz="1200" kern="1200" dirty="0">
                <a:solidFill>
                  <a:schemeClr val="tx1"/>
                </a:solidFill>
                <a:effectLst/>
                <a:latin typeface="+mn-lt"/>
                <a:ea typeface="+mn-ea"/>
                <a:cs typeface="+mn-cs"/>
              </a:rPr>
              <a:t>That the person has </a:t>
            </a:r>
            <a:r>
              <a:rPr lang="en-CA" sz="1200" b="1" kern="1200" dirty="0">
                <a:solidFill>
                  <a:schemeClr val="tx1"/>
                </a:solidFill>
                <a:effectLst/>
                <a:latin typeface="+mn-lt"/>
                <a:ea typeface="+mn-ea"/>
                <a:cs typeface="+mn-cs"/>
              </a:rPr>
              <a:t>the right to decline or refuse </a:t>
            </a:r>
            <a:r>
              <a:rPr lang="en-CA" sz="1200" kern="1200" dirty="0">
                <a:solidFill>
                  <a:schemeClr val="tx1"/>
                </a:solidFill>
                <a:effectLst/>
                <a:latin typeface="+mn-lt"/>
                <a:ea typeface="+mn-ea"/>
                <a:cs typeface="+mn-cs"/>
              </a:rPr>
              <a:t>any part of an intervention provided by the caseworker and/ or referral agency</a:t>
            </a:r>
            <a:br>
              <a:rPr lang="en-CA" sz="1200" kern="1200" dirty="0">
                <a:solidFill>
                  <a:schemeClr val="tx1"/>
                </a:solidFill>
                <a:effectLst/>
                <a:latin typeface="+mn-lt"/>
                <a:ea typeface="+mn-ea"/>
                <a:cs typeface="+mn-cs"/>
              </a:rPr>
            </a:br>
            <a:r>
              <a:rPr lang="en-CA" sz="1200" b="1" kern="1200" dirty="0">
                <a:solidFill>
                  <a:schemeClr val="tx1"/>
                </a:solidFill>
                <a:effectLst/>
                <a:latin typeface="+mn-lt"/>
                <a:ea typeface="+mn-ea"/>
                <a:cs typeface="+mn-cs"/>
              </a:rPr>
              <a:t>What information </a:t>
            </a:r>
            <a:r>
              <a:rPr lang="en-CA" sz="1200" kern="1200" dirty="0">
                <a:solidFill>
                  <a:schemeClr val="tx1"/>
                </a:solidFill>
                <a:effectLst/>
                <a:latin typeface="+mn-lt"/>
                <a:ea typeface="+mn-ea"/>
                <a:cs typeface="+mn-cs"/>
              </a:rPr>
              <a:t>will be shared about the case in the referral process and with whom. </a:t>
            </a:r>
          </a:p>
          <a:p>
            <a:pPr lvl="0"/>
            <a:r>
              <a:rPr lang="en-CA" sz="1200" b="1" kern="1200" dirty="0">
                <a:solidFill>
                  <a:schemeClr val="tx1"/>
                </a:solidFill>
                <a:effectLst/>
                <a:latin typeface="+mn-lt"/>
                <a:ea typeface="+mn-ea"/>
                <a:cs typeface="+mn-cs"/>
              </a:rPr>
              <a:t>Ask if they have questions</a:t>
            </a:r>
            <a:r>
              <a:rPr lang="en-CA" sz="1200" kern="1200" dirty="0">
                <a:solidFill>
                  <a:schemeClr val="tx1"/>
                </a:solidFill>
                <a:effectLst/>
                <a:latin typeface="+mn-lt"/>
                <a:ea typeface="+mn-ea"/>
                <a:cs typeface="+mn-cs"/>
              </a:rPr>
              <a:t>, always check to see if she has questions or concerns and to be sure that she has understood. </a:t>
            </a:r>
          </a:p>
          <a:p>
            <a:pPr lvl="0"/>
            <a:r>
              <a:rPr lang="en-CA" sz="1200" b="1" kern="1200" dirty="0">
                <a:solidFill>
                  <a:schemeClr val="tx1"/>
                </a:solidFill>
                <a:effectLst/>
                <a:latin typeface="+mn-lt"/>
                <a:ea typeface="+mn-ea"/>
                <a:cs typeface="+mn-cs"/>
              </a:rPr>
              <a:t>Ask if they want to be referred to a service, and get informed consent.</a:t>
            </a:r>
            <a:r>
              <a:rPr lang="en-CA" sz="1200" kern="1200" dirty="0">
                <a:solidFill>
                  <a:schemeClr val="tx1"/>
                </a:solidFill>
                <a:effectLst/>
                <a:latin typeface="+mn-lt"/>
                <a:ea typeface="+mn-ea"/>
                <a:cs typeface="+mn-cs"/>
              </a:rPr>
              <a:t>.</a:t>
            </a: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If she accepts a referral, here are some things you can do to make it easier for her: </a:t>
            </a:r>
          </a:p>
          <a:p>
            <a:pPr lvl="0"/>
            <a:r>
              <a:rPr lang="en-CA" sz="1200" kern="1200" dirty="0">
                <a:solidFill>
                  <a:schemeClr val="tx1"/>
                </a:solidFill>
                <a:effectLst/>
                <a:latin typeface="+mn-lt"/>
                <a:ea typeface="+mn-ea"/>
                <a:cs typeface="+mn-cs"/>
              </a:rPr>
              <a:t>Offer to </a:t>
            </a:r>
            <a:r>
              <a:rPr lang="en-CA" sz="1200" b="1" kern="1200" dirty="0">
                <a:solidFill>
                  <a:schemeClr val="tx1"/>
                </a:solidFill>
                <a:effectLst/>
                <a:latin typeface="+mn-lt"/>
                <a:ea typeface="+mn-ea"/>
                <a:cs typeface="+mn-cs"/>
              </a:rPr>
              <a:t>telephone</a:t>
            </a:r>
            <a:r>
              <a:rPr lang="en-CA" sz="1200" kern="1200" dirty="0">
                <a:solidFill>
                  <a:schemeClr val="tx1"/>
                </a:solidFill>
                <a:effectLst/>
                <a:latin typeface="+mn-lt"/>
                <a:ea typeface="+mn-ea"/>
                <a:cs typeface="+mn-cs"/>
              </a:rPr>
              <a:t> to make an appointment for her if this would be of help (for example, she does not have a phone or a safe place to make a call).</a:t>
            </a:r>
          </a:p>
          <a:p>
            <a:pPr lvl="0"/>
            <a:r>
              <a:rPr lang="en-GB" sz="3000" dirty="0"/>
              <a:t>Offer to help </a:t>
            </a:r>
            <a:r>
              <a:rPr lang="en-GB" sz="3000" b="1" dirty="0"/>
              <a:t>make an appointment</a:t>
            </a:r>
            <a:r>
              <a:rPr lang="en-GB" sz="3000" dirty="0"/>
              <a:t>, if it help: Offer to call on her behalf OR Offer to make a call with her OR Offer a private place where she can call.</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Offer to </a:t>
            </a:r>
            <a:r>
              <a:rPr lang="en-CA" sz="1200" b="1" kern="1200" dirty="0">
                <a:solidFill>
                  <a:schemeClr val="tx1"/>
                </a:solidFill>
                <a:effectLst/>
                <a:latin typeface="+mn-lt"/>
                <a:ea typeface="+mn-ea"/>
                <a:cs typeface="+mn-cs"/>
              </a:rPr>
              <a:t>provide information or documentation </a:t>
            </a:r>
            <a:r>
              <a:rPr lang="en-CA" sz="1200" kern="1200" dirty="0">
                <a:solidFill>
                  <a:schemeClr val="tx1"/>
                </a:solidFill>
                <a:effectLst/>
                <a:latin typeface="+mn-lt"/>
                <a:ea typeface="+mn-ea"/>
                <a:cs typeface="+mn-cs"/>
              </a:rPr>
              <a:t>to survivor for the service provider, so that survivor won’t have to repeat information – including what happened.</a:t>
            </a:r>
          </a:p>
          <a:p>
            <a:pPr lvl="0"/>
            <a:r>
              <a:rPr lang="en-CA" sz="1200" kern="1200" dirty="0">
                <a:solidFill>
                  <a:schemeClr val="tx1"/>
                </a:solidFill>
                <a:effectLst/>
                <a:latin typeface="+mn-lt"/>
                <a:ea typeface="+mn-ea"/>
                <a:cs typeface="+mn-cs"/>
              </a:rPr>
              <a:t>If she wants it, provide </a:t>
            </a:r>
            <a:r>
              <a:rPr lang="en-CA" sz="1200" b="1" kern="1200" dirty="0">
                <a:solidFill>
                  <a:schemeClr val="tx1"/>
                </a:solidFill>
                <a:effectLst/>
                <a:latin typeface="+mn-lt"/>
                <a:ea typeface="+mn-ea"/>
                <a:cs typeface="+mn-cs"/>
              </a:rPr>
              <a:t>written information</a:t>
            </a:r>
            <a:r>
              <a:rPr lang="en-CA" sz="1200" kern="1200" dirty="0">
                <a:solidFill>
                  <a:schemeClr val="tx1"/>
                </a:solidFill>
                <a:effectLst/>
                <a:latin typeface="+mn-lt"/>
                <a:ea typeface="+mn-ea"/>
                <a:cs typeface="+mn-cs"/>
              </a:rPr>
              <a:t> – time, location, how to get there, name of person she will see. Ask her to think how she will make sure that no one else sees the paper. </a:t>
            </a:r>
          </a:p>
          <a:p>
            <a:pPr lvl="0"/>
            <a:r>
              <a:rPr lang="en-CA" sz="1200" kern="1200" dirty="0">
                <a:solidFill>
                  <a:schemeClr val="tx1"/>
                </a:solidFill>
                <a:effectLst/>
                <a:latin typeface="+mn-lt"/>
                <a:ea typeface="+mn-ea"/>
                <a:cs typeface="+mn-cs"/>
              </a:rPr>
              <a:t>If possible, arrange for a trusted person or staff to </a:t>
            </a:r>
            <a:r>
              <a:rPr lang="en-CA" sz="1200" b="1" kern="1200" dirty="0">
                <a:solidFill>
                  <a:schemeClr val="tx1"/>
                </a:solidFill>
                <a:effectLst/>
                <a:latin typeface="+mn-lt"/>
                <a:ea typeface="+mn-ea"/>
                <a:cs typeface="+mn-cs"/>
              </a:rPr>
              <a:t>accompany </a:t>
            </a:r>
            <a:r>
              <a:rPr lang="en-CA" sz="1200" kern="1200" dirty="0">
                <a:solidFill>
                  <a:schemeClr val="tx1"/>
                </a:solidFill>
                <a:effectLst/>
                <a:latin typeface="+mn-lt"/>
                <a:ea typeface="+mn-ea"/>
                <a:cs typeface="+mn-cs"/>
              </a:rPr>
              <a:t>her on the first appointment. You should talk this through carefully with the survivor, always thinking about safety risks. In some settings, GBV caseworkers are known in the community, so walking a survivor to a medical facility or a police station automatically raises curiosity and may inadvertently </a:t>
            </a:r>
            <a:r>
              <a:rPr lang="en-CA" sz="1200" b="1" kern="1200" dirty="0">
                <a:solidFill>
                  <a:schemeClr val="tx1"/>
                </a:solidFill>
                <a:effectLst/>
                <a:latin typeface="+mn-lt"/>
                <a:ea typeface="+mn-ea"/>
                <a:cs typeface="+mn-cs"/>
              </a:rPr>
              <a:t>put the survivor at risk</a:t>
            </a:r>
            <a:r>
              <a:rPr lang="en-CA" sz="1200" kern="1200" dirty="0">
                <a:solidFill>
                  <a:schemeClr val="tx1"/>
                </a:solidFill>
                <a:effectLst/>
                <a:latin typeface="+mn-lt"/>
                <a:ea typeface="+mn-ea"/>
                <a:cs typeface="+mn-cs"/>
              </a:rPr>
              <a:t>. If you will not accompany them, is there someone else they trust who can?</a:t>
            </a:r>
          </a:p>
          <a:p>
            <a:pPr lvl="0"/>
            <a:r>
              <a:rPr lang="en-CA" sz="1200" kern="1200" dirty="0">
                <a:solidFill>
                  <a:schemeClr val="tx1"/>
                </a:solidFill>
                <a:effectLst/>
                <a:latin typeface="+mn-lt"/>
                <a:ea typeface="+mn-ea"/>
                <a:cs typeface="+mn-cs"/>
              </a:rPr>
              <a:t>If possible, discuss </a:t>
            </a:r>
            <a:r>
              <a:rPr lang="en-CA" sz="1200" b="1" kern="1200" dirty="0">
                <a:solidFill>
                  <a:schemeClr val="tx1"/>
                </a:solidFill>
                <a:effectLst/>
                <a:latin typeface="+mn-lt"/>
                <a:ea typeface="+mn-ea"/>
                <a:cs typeface="+mn-cs"/>
              </a:rPr>
              <a:t>child care</a:t>
            </a:r>
            <a:r>
              <a:rPr lang="en-CA" sz="1200" kern="1200" dirty="0">
                <a:solidFill>
                  <a:schemeClr val="tx1"/>
                </a:solidFill>
                <a:effectLst/>
                <a:latin typeface="+mn-lt"/>
                <a:ea typeface="+mn-ea"/>
                <a:cs typeface="+mn-cs"/>
              </a:rPr>
              <a:t> and who can care for her children</a:t>
            </a:r>
          </a:p>
          <a:p>
            <a:pPr lvl="0"/>
            <a:r>
              <a:rPr lang="en-CA" sz="1200" kern="1200" dirty="0">
                <a:solidFill>
                  <a:schemeClr val="tx1"/>
                </a:solidFill>
                <a:effectLst/>
                <a:latin typeface="+mn-lt"/>
                <a:ea typeface="+mn-ea"/>
                <a:cs typeface="+mn-cs"/>
              </a:rPr>
              <a:t>Discuss what might happen if her </a:t>
            </a:r>
            <a:r>
              <a:rPr lang="en-CA" sz="1200" b="1" kern="1200" dirty="0">
                <a:solidFill>
                  <a:schemeClr val="tx1"/>
                </a:solidFill>
                <a:effectLst/>
                <a:latin typeface="+mn-lt"/>
                <a:ea typeface="+mn-ea"/>
                <a:cs typeface="+mn-cs"/>
              </a:rPr>
              <a:t>partner or family</a:t>
            </a:r>
            <a:r>
              <a:rPr lang="en-CA" sz="1200" kern="1200" dirty="0">
                <a:solidFill>
                  <a:schemeClr val="tx1"/>
                </a:solidFill>
                <a:effectLst/>
                <a:latin typeface="+mn-lt"/>
                <a:ea typeface="+mn-ea"/>
                <a:cs typeface="+mn-cs"/>
              </a:rPr>
              <a:t> finds out she is going to the support services.</a:t>
            </a:r>
          </a:p>
          <a:p>
            <a:pPr lvl="0"/>
            <a:r>
              <a:rPr lang="en-CA" sz="1200" kern="1200" dirty="0">
                <a:solidFill>
                  <a:schemeClr val="tx1"/>
                </a:solidFill>
                <a:effectLst/>
                <a:latin typeface="+mn-lt"/>
                <a:ea typeface="+mn-ea"/>
                <a:cs typeface="+mn-cs"/>
              </a:rPr>
              <a:t>Discuss </a:t>
            </a:r>
            <a:r>
              <a:rPr lang="en-CA" sz="1200" b="1" kern="1200" dirty="0">
                <a:solidFill>
                  <a:schemeClr val="tx1"/>
                </a:solidFill>
                <a:effectLst/>
                <a:latin typeface="+mn-lt"/>
                <a:ea typeface="+mn-ea"/>
                <a:cs typeface="+mn-cs"/>
              </a:rPr>
              <a:t>transport,</a:t>
            </a:r>
            <a:r>
              <a:rPr lang="en-CA" sz="1200" kern="1200" dirty="0">
                <a:solidFill>
                  <a:schemeClr val="tx1"/>
                </a:solidFill>
                <a:effectLst/>
                <a:latin typeface="+mn-lt"/>
                <a:ea typeface="+mn-ea"/>
                <a:cs typeface="+mn-cs"/>
              </a:rPr>
              <a:t> considering offering transport or payment for transport.</a:t>
            </a:r>
          </a:p>
        </p:txBody>
      </p:sp>
      <p:sp>
        <p:nvSpPr>
          <p:cNvPr id="4" name="Slide Number Placeholder 3"/>
          <p:cNvSpPr>
            <a:spLocks noGrp="1"/>
          </p:cNvSpPr>
          <p:nvPr>
            <p:ph type="sldNum" sz="quarter" idx="5"/>
          </p:nvPr>
        </p:nvSpPr>
        <p:spPr/>
        <p:txBody>
          <a:bodyPr/>
          <a:lstStyle/>
          <a:p>
            <a:fld id="{D19EEC45-586B-8E41-B7AC-8C46875B245D}" type="slidenum">
              <a:rPr lang="en-US" smtClean="0"/>
              <a:t>16</a:t>
            </a:fld>
            <a:endParaRPr lang="en-US"/>
          </a:p>
        </p:txBody>
      </p:sp>
    </p:spTree>
    <p:extLst>
      <p:ext uri="{BB962C8B-B14F-4D97-AF65-F5344CB8AC3E}">
        <p14:creationId xmlns:p14="http://schemas.microsoft.com/office/powerpoint/2010/main" val="978190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See </a:t>
            </a:r>
          </a:p>
          <a:p>
            <a:r>
              <a:rPr lang="en-US" b="0" dirty="0"/>
              <a:t>Activity 10.4 </a:t>
            </a:r>
            <a:r>
              <a:rPr lang="en-CA" sz="1200" b="1" kern="1200" dirty="0">
                <a:solidFill>
                  <a:schemeClr val="tx1"/>
                </a:solidFill>
                <a:effectLst/>
                <a:latin typeface="+mn-lt"/>
                <a:ea typeface="+mn-ea"/>
                <a:cs typeface="+mn-cs"/>
              </a:rPr>
              <a:t>Drawing a referral pathway </a:t>
            </a:r>
          </a:p>
          <a:p>
            <a:r>
              <a:rPr lang="en-US" b="0" dirty="0"/>
              <a:t>Activity 10.5 </a:t>
            </a:r>
            <a:r>
              <a:rPr lang="en-CA" sz="1200" b="1" kern="1200" dirty="0">
                <a:solidFill>
                  <a:schemeClr val="tx1"/>
                </a:solidFill>
                <a:effectLst/>
                <a:latin typeface="+mn-lt"/>
                <a:ea typeface="+mn-ea"/>
                <a:cs typeface="+mn-cs"/>
              </a:rPr>
              <a:t>Develop an action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17</a:t>
            </a:fld>
            <a:endParaRPr lang="en-US"/>
          </a:p>
        </p:txBody>
      </p:sp>
    </p:spTree>
    <p:extLst>
      <p:ext uri="{BB962C8B-B14F-4D97-AF65-F5344CB8AC3E}">
        <p14:creationId xmlns:p14="http://schemas.microsoft.com/office/powerpoint/2010/main" val="312486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18</a:t>
            </a:fld>
            <a:endParaRPr lang="en-US"/>
          </a:p>
        </p:txBody>
      </p:sp>
    </p:spTree>
    <p:extLst>
      <p:ext uri="{BB962C8B-B14F-4D97-AF65-F5344CB8AC3E}">
        <p14:creationId xmlns:p14="http://schemas.microsoft.com/office/powerpoint/2010/main" val="27773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Explore and decide on an </a:t>
            </a:r>
            <a:r>
              <a:rPr lang="en-GB" sz="1200" b="1" kern="1200" dirty="0">
                <a:solidFill>
                  <a:schemeClr val="tx1"/>
                </a:solidFill>
                <a:effectLst/>
                <a:latin typeface="+mn-lt"/>
                <a:ea typeface="+mn-ea"/>
                <a:cs typeface="+mn-cs"/>
              </a:rPr>
              <a:t>entry point, care pathway, patient circuit</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Ensuring that the number of places that the survivor will need to go to, the number of people they will need to speak to and the number of times they will need to disclose the violence are minimal. </a:t>
            </a:r>
          </a:p>
          <a:p>
            <a:pPr lvl="0"/>
            <a:r>
              <a:rPr lang="en-CA" sz="1200" kern="1200" dirty="0">
                <a:solidFill>
                  <a:schemeClr val="tx1"/>
                </a:solidFill>
                <a:effectLst/>
                <a:latin typeface="+mn-lt"/>
                <a:ea typeface="+mn-ea"/>
                <a:cs typeface="+mn-cs"/>
              </a:rPr>
              <a:t>Think of a code word, colour, image, coupon, CHWs or women’s friendly/safe space giving out a green coupon, white flower so the survivor does not need to say anything or disclose an experience of abuse.</a:t>
            </a:r>
          </a:p>
          <a:p>
            <a:pPr lvl="0"/>
            <a:endParaRPr lang="en-CA"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Decide on a consultation room </a:t>
            </a:r>
            <a:r>
              <a:rPr lang="en-GB" sz="1200" kern="1200" dirty="0">
                <a:solidFill>
                  <a:schemeClr val="tx1"/>
                </a:solidFill>
                <a:effectLst/>
                <a:latin typeface="+mn-lt"/>
                <a:ea typeface="+mn-ea"/>
                <a:cs typeface="+mn-cs"/>
              </a:rPr>
              <a:t>to ensure privacy, confidentiality and accessibility</a:t>
            </a:r>
            <a:r>
              <a:rPr lang="en-US" sz="1200" kern="1200" dirty="0">
                <a:solidFill>
                  <a:schemeClr val="tx1"/>
                </a:solidFill>
                <a:effectLst/>
                <a:latin typeface="+mn-lt"/>
                <a:ea typeface="+mn-ea"/>
                <a:cs typeface="+mn-cs"/>
              </a:rPr>
              <a:t>— a separate room with 4 walls and a door, where the patient cannot be seen and overheard from outside the consultation room. </a:t>
            </a:r>
            <a:endParaRPr lang="en-CA" sz="1200" kern="1200" dirty="0">
              <a:solidFill>
                <a:schemeClr val="tx1"/>
              </a:solidFill>
              <a:effectLst/>
              <a:latin typeface="+mn-lt"/>
              <a:ea typeface="+mn-ea"/>
              <a:cs typeface="+mn-cs"/>
            </a:endParaRPr>
          </a:p>
          <a:p>
            <a:pPr lvl="0"/>
            <a:r>
              <a:rPr lang="en-CA" sz="1200" b="0" kern="1200" dirty="0">
                <a:solidFill>
                  <a:schemeClr val="tx1"/>
                </a:solidFill>
                <a:effectLst/>
                <a:latin typeface="+mn-lt"/>
                <a:ea typeface="+mn-ea"/>
                <a:cs typeface="+mn-cs"/>
              </a:rPr>
              <a:t>Ideally, all medical care and psychosocial support will be offered in one accessible, safe, private and confidential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consultation room should feel welcoming, comfortable, friendly, non-</a:t>
            </a:r>
            <a:r>
              <a:rPr lang="en-CA" sz="1200" kern="1200" dirty="0" err="1">
                <a:solidFill>
                  <a:schemeClr val="tx1"/>
                </a:solidFill>
                <a:effectLst/>
                <a:latin typeface="+mn-lt"/>
                <a:ea typeface="+mn-ea"/>
                <a:cs typeface="+mn-cs"/>
              </a:rPr>
              <a:t>threatenng</a:t>
            </a:r>
            <a:r>
              <a:rPr lang="en-CA" sz="1200" kern="1200" dirty="0">
                <a:solidFill>
                  <a:schemeClr val="tx1"/>
                </a:solidFill>
                <a:effectLst/>
                <a:latin typeface="+mn-lt"/>
                <a:ea typeface="+mn-ea"/>
                <a:cs typeface="+mn-cs"/>
              </a:rPr>
              <a:t> and non-threatening. </a:t>
            </a:r>
            <a:r>
              <a:rPr lang="en-US" u="none" dirty="0"/>
              <a:t>Consider how to make the space child and adolescent friendly.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kern="1200" dirty="0">
                <a:solidFill>
                  <a:schemeClr val="tx1"/>
                </a:solidFill>
                <a:effectLst/>
                <a:latin typeface="+mn-lt"/>
                <a:ea typeface="+mn-ea"/>
                <a:cs typeface="+mn-cs"/>
              </a:rPr>
              <a:t>Prepare sign for the door ‘Do not disturb’ to improve privacy and confidentiality. </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If resources permit, consider having a private, separate or outside entrance to the examination and consultation room, access to a toilet or latrine, and creating a space where children accompanying their mothers can play, watched by other health facility staff. Or Consider changing patient flow so that women can bypass public waiting areas. If this is not possible, instruct staff to ask intake information only in a private space or in writing. </a:t>
            </a:r>
            <a:r>
              <a:rPr lang="en-CA" sz="1200" b="1" kern="1200" dirty="0">
                <a:solidFill>
                  <a:schemeClr val="tx1"/>
                </a:solidFill>
                <a:effectLst/>
                <a:latin typeface="+mn-lt"/>
                <a:ea typeface="+mn-ea"/>
                <a:cs typeface="+mn-cs"/>
              </a:rPr>
              <a:t>Reduce stigma </a:t>
            </a:r>
            <a:r>
              <a:rPr lang="en-CA" sz="1200" kern="1200" dirty="0">
                <a:solidFill>
                  <a:schemeClr val="tx1"/>
                </a:solidFill>
                <a:effectLst/>
                <a:latin typeface="+mn-lt"/>
                <a:ea typeface="+mn-ea"/>
                <a:cs typeface="+mn-cs"/>
              </a:rPr>
              <a:t>by avoiding explicit names and signs that indicate that those who enter the exam room have been subjected to violence. </a:t>
            </a:r>
          </a:p>
          <a:p>
            <a:pPr lvl="0"/>
            <a:r>
              <a:rPr lang="en-CA" sz="1200" b="0" kern="1200" dirty="0">
                <a:solidFill>
                  <a:schemeClr val="tx1"/>
                </a:solidFill>
                <a:effectLst/>
                <a:latin typeface="+mn-lt"/>
                <a:ea typeface="+mn-ea"/>
                <a:cs typeface="+mn-cs"/>
              </a:rPr>
              <a:t>Ensure a confidential space to safely secure documents.</a:t>
            </a:r>
          </a:p>
          <a:p>
            <a:pPr lvl="0"/>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4</a:t>
            </a:fld>
            <a:endParaRPr lang="en-US"/>
          </a:p>
        </p:txBody>
      </p:sp>
    </p:spTree>
    <p:extLst>
      <p:ext uri="{BB962C8B-B14F-4D97-AF65-F5344CB8AC3E}">
        <p14:creationId xmlns:p14="http://schemas.microsoft.com/office/powerpoint/2010/main" val="304699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See </a:t>
            </a:r>
          </a:p>
          <a:p>
            <a:pPr lvl="1"/>
            <a:r>
              <a:rPr lang="en-US" sz="1200" kern="1200" dirty="0">
                <a:solidFill>
                  <a:schemeClr val="tx1"/>
                </a:solidFill>
                <a:effectLst/>
                <a:latin typeface="+mn-lt"/>
                <a:ea typeface="+mn-ea"/>
                <a:cs typeface="+mn-cs"/>
              </a:rPr>
              <a:t>Activity 10.1 String exercise – privacy</a:t>
            </a:r>
          </a:p>
          <a:p>
            <a:pPr lvl="1"/>
            <a:r>
              <a:rPr lang="en-US" sz="1200" kern="1200" dirty="0">
                <a:solidFill>
                  <a:schemeClr val="tx1"/>
                </a:solidFill>
                <a:effectLst/>
                <a:latin typeface="+mn-lt"/>
                <a:ea typeface="+mn-ea"/>
                <a:cs typeface="+mn-cs"/>
              </a:rPr>
              <a:t>And/or</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Activity 10.2 Mapping – Prepare the entry point, care pathway and consultation room</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NOTE: The activity privacy may be done in the module “What every clinic worker needs to know” so do the activity only once in the week either in the module “What every clinic worker needs to know” or here.</a:t>
            </a:r>
            <a:endParaRPr lang="en-CA"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5</a:t>
            </a:fld>
            <a:endParaRPr lang="en-US"/>
          </a:p>
        </p:txBody>
      </p:sp>
    </p:spTree>
    <p:extLst>
      <p:ext uri="{BB962C8B-B14F-4D97-AF65-F5344CB8AC3E}">
        <p14:creationId xmlns:p14="http://schemas.microsoft.com/office/powerpoint/2010/main" val="122848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600" dirty="0">
                <a:latin typeface="DIN Next LT Pro" panose="020B0503020203050203" pitchFamily="34" charset="77"/>
              </a:rPr>
              <a:t>Prepare medications, supplies and equipment</a:t>
            </a:r>
          </a:p>
          <a:p>
            <a:pPr lvl="1">
              <a:lnSpc>
                <a:spcPct val="150000"/>
              </a:lnSpc>
            </a:pPr>
            <a:r>
              <a:rPr lang="en-US" sz="2200" dirty="0">
                <a:latin typeface="DIN Next LT Pro" panose="020B0503020203050203" pitchFamily="34" charset="77"/>
              </a:rPr>
              <a:t>HIV test and HIV PEP</a:t>
            </a:r>
          </a:p>
          <a:p>
            <a:pPr lvl="1">
              <a:lnSpc>
                <a:spcPct val="150000"/>
              </a:lnSpc>
            </a:pPr>
            <a:r>
              <a:rPr lang="en-US" sz="2200" dirty="0">
                <a:latin typeface="DIN Next LT Pro" panose="020B0503020203050203" pitchFamily="34" charset="77"/>
              </a:rPr>
              <a:t>STI medication</a:t>
            </a:r>
          </a:p>
          <a:p>
            <a:pPr lvl="1">
              <a:lnSpc>
                <a:spcPct val="150000"/>
              </a:lnSpc>
            </a:pPr>
            <a:r>
              <a:rPr lang="en-US" sz="2200" dirty="0">
                <a:latin typeface="DIN Next LT Pro" panose="020B0503020203050203" pitchFamily="34" charset="77"/>
              </a:rPr>
              <a:t>Pregnancy tests, emergency contraception</a:t>
            </a:r>
          </a:p>
          <a:p>
            <a:pPr lvl="1">
              <a:lnSpc>
                <a:spcPct val="150000"/>
              </a:lnSpc>
            </a:pPr>
            <a:r>
              <a:rPr lang="en-US" sz="2200" dirty="0">
                <a:latin typeface="DIN Next LT Pro" panose="020B0503020203050203" pitchFamily="34" charset="77"/>
              </a:rPr>
              <a:t>Vaccines, needles, syringes</a:t>
            </a:r>
          </a:p>
          <a:p>
            <a:pPr lvl="1">
              <a:lnSpc>
                <a:spcPct val="150000"/>
              </a:lnSpc>
            </a:pPr>
            <a:r>
              <a:rPr lang="en-US" sz="2200" dirty="0">
                <a:latin typeface="DIN Next LT Pro" panose="020B0503020203050203" pitchFamily="34" charset="77"/>
              </a:rPr>
              <a:t>Analgesia, antiemetics, wound care supplies</a:t>
            </a:r>
          </a:p>
          <a:p>
            <a:pPr lvl="1">
              <a:lnSpc>
                <a:spcPct val="150000"/>
              </a:lnSpc>
            </a:pPr>
            <a:r>
              <a:rPr lang="en-US" sz="2200" dirty="0">
                <a:latin typeface="DIN Next LT Pro" panose="020B0503020203050203" pitchFamily="34" charset="77"/>
              </a:rPr>
              <a:t>Documentation</a:t>
            </a:r>
            <a:r>
              <a:rPr lang="en-US" dirty="0">
                <a:latin typeface="DIN Next LT Pro" panose="020B0503020203050203" pitchFamily="34" charset="77"/>
              </a:rPr>
              <a:t>, medical certificate</a:t>
            </a:r>
          </a:p>
          <a:p>
            <a:pPr lvl="1">
              <a:lnSpc>
                <a:spcPct val="150000"/>
              </a:lnSpc>
            </a:pPr>
            <a:r>
              <a:rPr lang="en-US" dirty="0">
                <a:latin typeface="DIN Next LT Pro" panose="020B0503020203050203" pitchFamily="34" charset="77"/>
              </a:rPr>
              <a:t>Protocols and job aids</a:t>
            </a:r>
          </a:p>
          <a:p>
            <a:pPr lvl="1">
              <a:lnSpc>
                <a:spcPct val="150000"/>
              </a:lnSpc>
            </a:pPr>
            <a:r>
              <a:rPr lang="en-US" dirty="0">
                <a:latin typeface="DIN Next LT Pro" panose="020B0503020203050203" pitchFamily="34" charset="77"/>
              </a:rPr>
              <a:t>Lights, an examination bed</a:t>
            </a:r>
          </a:p>
          <a:p>
            <a:pPr lvl="1">
              <a:lnSpc>
                <a:spcPct val="150000"/>
              </a:lnSpc>
            </a:pPr>
            <a:r>
              <a:rPr lang="en-US" dirty="0">
                <a:latin typeface="DIN Next LT Pro" panose="020B0503020203050203" pitchFamily="34" charset="77"/>
              </a:rPr>
              <a:t>Sheets, blankets, sanitary pads.</a:t>
            </a:r>
          </a:p>
          <a:p>
            <a:endParaRPr lang="en-US" dirty="0"/>
          </a:p>
          <a:p>
            <a:r>
              <a:rPr lang="en-US" dirty="0"/>
              <a:t>Do you have SRH services? Obstetrical care? X-ray? A lab? Counsellors? Mental health services? ARV services? Ensure you can offer referral to other services.</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Ensure adequate and continuous stock of medical products.</a:t>
            </a:r>
            <a:endParaRPr lang="en-CA" b="0" dirty="0"/>
          </a:p>
          <a:p>
            <a:endParaRPr lang="es-C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Provide the checklist of medical products to the department caring for sexual assault survivors and ask them to order the individual items in required quantities. </a:t>
            </a:r>
            <a:endParaRPr lang="en-CA" b="0" dirty="0"/>
          </a:p>
          <a:p>
            <a:endParaRPr lang="es-C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Instruct the responsible health-care providers to gather equipment and medicines on a shelf, in a file cabinet or in a mobile kit. Establish processes to restock after each client and to check medication expiration dates. </a:t>
            </a:r>
            <a:endParaRPr lang="en-CA" b="0" dirty="0"/>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D19EEC45-586B-8E41-B7AC-8C46875B245D}" type="slidenum">
              <a:rPr lang="en-US" smtClean="0"/>
              <a:t>6</a:t>
            </a:fld>
            <a:endParaRPr lang="en-US"/>
          </a:p>
        </p:txBody>
      </p:sp>
    </p:spTree>
    <p:extLst>
      <p:ext uri="{BB962C8B-B14F-4D97-AF65-F5344CB8AC3E}">
        <p14:creationId xmlns:p14="http://schemas.microsoft.com/office/powerpoint/2010/main" val="125904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b="0" kern="1200" dirty="0">
              <a:solidFill>
                <a:schemeClr val="tx1"/>
              </a:solidFill>
              <a:effectLst/>
              <a:latin typeface="+mn-lt"/>
              <a:ea typeface="+mn-ea"/>
              <a:cs typeface="+mn-cs"/>
            </a:endParaRPr>
          </a:p>
          <a:p>
            <a:pPr>
              <a:defRPr/>
            </a:pPr>
            <a:r>
              <a:rPr lang="en-US" dirty="0"/>
              <a:t>• Ensure documentation is safely, securely and confidentially stored.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sz="1100" dirty="0">
              <a:cs typeface="Calibri"/>
            </a:endParaRPr>
          </a:p>
        </p:txBody>
      </p:sp>
      <p:sp>
        <p:nvSpPr>
          <p:cNvPr id="4" name="Slide Number Placeholder 3"/>
          <p:cNvSpPr>
            <a:spLocks noGrp="1"/>
          </p:cNvSpPr>
          <p:nvPr>
            <p:ph type="sldNum" sz="quarter" idx="5"/>
          </p:nvPr>
        </p:nvSpPr>
        <p:spPr/>
        <p:txBody>
          <a:bodyPr/>
          <a:lstStyle/>
          <a:p>
            <a:fld id="{D19EEC45-586B-8E41-B7AC-8C46875B245D}" type="slidenum">
              <a:rPr lang="en-US" smtClean="0"/>
              <a:t>7</a:t>
            </a:fld>
            <a:endParaRPr lang="en-US"/>
          </a:p>
        </p:txBody>
      </p:sp>
    </p:spTree>
    <p:extLst>
      <p:ext uri="{BB962C8B-B14F-4D97-AF65-F5344CB8AC3E}">
        <p14:creationId xmlns:p14="http://schemas.microsoft.com/office/powerpoint/2010/main" val="410634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See Activity 10.3 </a:t>
            </a:r>
            <a:r>
              <a:rPr lang="en-US" sz="1200" b="1" kern="1200" dirty="0">
                <a:solidFill>
                  <a:schemeClr val="tx1"/>
                </a:solidFill>
                <a:effectLst/>
                <a:latin typeface="+mn-lt"/>
                <a:ea typeface="+mn-ea"/>
                <a:cs typeface="+mn-cs"/>
              </a:rPr>
              <a:t>Small group discussion – Checklist for clinical care</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8</a:t>
            </a:fld>
            <a:endParaRPr lang="en-US"/>
          </a:p>
        </p:txBody>
      </p:sp>
    </p:spTree>
    <p:extLst>
      <p:ext uri="{BB962C8B-B14F-4D97-AF65-F5344CB8AC3E}">
        <p14:creationId xmlns:p14="http://schemas.microsoft.com/office/powerpoint/2010/main" val="15751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100" dirty="0">
                <a:latin typeface="DIN Next LT Pro" panose="020B0503020203050203" pitchFamily="34" charset="77"/>
              </a:rPr>
              <a:t>Identify, sensitize and train staff based on their roles and responsibilities. Develop a training plan </a:t>
            </a:r>
          </a:p>
          <a:p>
            <a:pPr>
              <a:lnSpc>
                <a:spcPct val="150000"/>
              </a:lnSpc>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kern="1200" dirty="0">
                <a:solidFill>
                  <a:schemeClr val="tx1"/>
                </a:solidFill>
                <a:effectLst/>
                <a:latin typeface="+mn-lt"/>
                <a:ea typeface="+mn-ea"/>
                <a:cs typeface="+mn-cs"/>
              </a:rPr>
              <a:t>Identify a focal person in the health facility to be responsible for the response to violence, t</a:t>
            </a:r>
            <a:r>
              <a:rPr lang="en-CA" sz="1100" kern="1200" dirty="0">
                <a:solidFill>
                  <a:schemeClr val="tx1"/>
                </a:solidFill>
                <a:effectLst/>
                <a:latin typeface="+mn-lt"/>
                <a:ea typeface="+mn-ea"/>
                <a:cs typeface="+mn-cs"/>
              </a:rPr>
              <a:t>o coordinate, manage and deliver services for women subjected to violence </a:t>
            </a:r>
            <a:endParaRPr lang="en-CA" sz="1100" dirty="0">
              <a:effectLst/>
            </a:endParaRPr>
          </a:p>
          <a:p>
            <a:pPr lvl="0"/>
            <a:endParaRPr lang="en-US" sz="1100" dirty="0"/>
          </a:p>
          <a:p>
            <a:r>
              <a:rPr lang="en-CA" sz="1100" kern="1200" dirty="0">
                <a:solidFill>
                  <a:schemeClr val="tx1"/>
                </a:solidFill>
                <a:effectLst/>
                <a:latin typeface="+mn-lt"/>
                <a:ea typeface="+mn-ea"/>
                <a:cs typeface="+mn-cs"/>
              </a:rPr>
              <a:t>A health-care provider (nurse, doctor or equivalent) trained in sexual assault care and examination should be available at all times of the day and night (at location or on-call). Identify who on </a:t>
            </a:r>
            <a:endParaRPr lang="en-CA" sz="1100" dirty="0">
              <a:effectLst/>
            </a:endParaRPr>
          </a:p>
          <a:p>
            <a:r>
              <a:rPr lang="en-CA" sz="1100" kern="1200" dirty="0">
                <a:solidFill>
                  <a:schemeClr val="tx1"/>
                </a:solidFill>
                <a:effectLst/>
                <a:latin typeface="+mn-lt"/>
                <a:ea typeface="+mn-ea"/>
                <a:cs typeface="+mn-cs"/>
              </a:rPr>
              <a:t>your staff can be assigned and offer training for this role. An on-call roster system (with appropriate remuneration) may be useful.</a:t>
            </a:r>
            <a:endParaRPr lang="en-CA" sz="1100" dirty="0">
              <a:effectLst/>
            </a:endParaRPr>
          </a:p>
          <a:p>
            <a:pPr lvl="0"/>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Offer </a:t>
            </a:r>
            <a:r>
              <a:rPr lang="en-CA" sz="1100" kern="1200" dirty="0">
                <a:solidFill>
                  <a:schemeClr val="tx1"/>
                </a:solidFill>
                <a:effectLst/>
                <a:latin typeface="+mn-lt"/>
                <a:ea typeface="+mn-ea"/>
                <a:cs typeface="+mn-cs"/>
              </a:rPr>
              <a:t>regular follow-up, mentoring and supervision after training.</a:t>
            </a:r>
            <a:endParaRPr lang="en-CA" sz="1100" dirty="0">
              <a:effectLst/>
            </a:endParaRPr>
          </a:p>
          <a:p>
            <a:pPr lvl="0"/>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fld id="{D19EEC45-586B-8E41-B7AC-8C46875B245D}" type="slidenum">
              <a:rPr lang="en-US" smtClean="0"/>
              <a:t>10</a:t>
            </a:fld>
            <a:endParaRPr lang="en-US"/>
          </a:p>
        </p:txBody>
      </p:sp>
    </p:spTree>
    <p:extLst>
      <p:ext uri="{BB962C8B-B14F-4D97-AF65-F5344CB8AC3E}">
        <p14:creationId xmlns:p14="http://schemas.microsoft.com/office/powerpoint/2010/main" val="247517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Survivors of IPV and rape often have multiple needs. We should offer support for medical needs and referral to further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Establish coordination and referrals between health services and services of other sectors </a:t>
            </a:r>
            <a:endParaRPr lang="en-CA" dirty="0"/>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Identify and map the available services or organizations in your community - particularly those that are reasonably accessible in terms of distance, availability of transport and cost. This includes:</a:t>
            </a:r>
            <a:endParaRPr lang="en-CA" dirty="0"/>
          </a:p>
          <a:p>
            <a:r>
              <a:rPr lang="en-US" sz="1200" b="1" kern="1200" dirty="0">
                <a:solidFill>
                  <a:schemeClr val="tx1"/>
                </a:solidFill>
                <a:effectLst/>
                <a:latin typeface="+mn-lt"/>
                <a:ea typeface="+mn-ea"/>
                <a:cs typeface="+mn-cs"/>
              </a:rPr>
              <a:t>Medical care </a:t>
            </a:r>
            <a:endParaRPr lang="en-CA"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government supported, faith based, INGO or NGO supported and private health facilities, pharmacies, traditional healers and traditional birth attendants,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Primary care, HIV care, ART, safe abortion care, antenatal and obstetrical care, surgical services are available? X-rays, </a:t>
            </a:r>
            <a:r>
              <a:rPr lang="en-US" sz="1200" kern="1200" dirty="0" err="1">
                <a:solidFill>
                  <a:schemeClr val="tx1"/>
                </a:solidFill>
                <a:effectLst/>
                <a:latin typeface="+mn-lt"/>
                <a:ea typeface="+mn-ea"/>
                <a:cs typeface="+mn-cs"/>
              </a:rPr>
              <a:t>orthopaedic</a:t>
            </a:r>
            <a:r>
              <a:rPr lang="en-US" sz="1200" kern="1200" dirty="0">
                <a:solidFill>
                  <a:schemeClr val="tx1"/>
                </a:solidFill>
                <a:effectLst/>
                <a:latin typeface="+mn-lt"/>
                <a:ea typeface="+mn-ea"/>
                <a:cs typeface="+mn-cs"/>
              </a:rPr>
              <a:t> services? Burn care? forensic medicine services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Mental health and psychosocial support</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Psychosocial support, Mental health counsellor, social worker, psychologist, Counselling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Psychiatrist or </a:t>
            </a:r>
            <a:r>
              <a:rPr lang="en-US" sz="1200" kern="1200" dirty="0" err="1">
                <a:solidFill>
                  <a:schemeClr val="tx1"/>
                </a:solidFill>
                <a:effectLst/>
                <a:latin typeface="+mn-lt"/>
                <a:ea typeface="+mn-ea"/>
                <a:cs typeface="+mn-cs"/>
              </a:rPr>
              <a:t>mhGap</a:t>
            </a:r>
            <a:r>
              <a:rPr lang="en-US" sz="1200" kern="1200" dirty="0">
                <a:solidFill>
                  <a:schemeClr val="tx1"/>
                </a:solidFill>
                <a:effectLst/>
                <a:latin typeface="+mn-lt"/>
                <a:ea typeface="+mn-ea"/>
                <a:cs typeface="+mn-cs"/>
              </a:rPr>
              <a:t> trained health care worker</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Support groups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Safe spaces, social or recreational activities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Community support</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Peer groups,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Traditional healers, religious leaders, religious groups, community leaders or community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Women’s groups, peer support groups, faith-based organizations and organizations working with marginalized groups or special needs populations or people with disabilities </a:t>
            </a:r>
            <a:endParaRPr lang="en-CA" dirty="0">
              <a:effectLst/>
            </a:endParaRPr>
          </a:p>
          <a:p>
            <a:pPr lvl="0"/>
            <a:endParaRPr lang="en-US" sz="1200" kern="1200" dirty="0">
              <a:solidFill>
                <a:schemeClr val="tx1"/>
              </a:solidFill>
              <a:effectLst/>
              <a:latin typeface="+mn-lt"/>
              <a:ea typeface="+mn-ea"/>
              <a:cs typeface="+mn-cs"/>
            </a:endParaRPr>
          </a:p>
          <a:p>
            <a:pPr lvl="0"/>
            <a:r>
              <a:rPr lang="en-US" sz="1200" b="1" u="none" kern="1200" dirty="0">
                <a:solidFill>
                  <a:schemeClr val="tx1"/>
                </a:solidFill>
                <a:effectLst/>
                <a:latin typeface="+mn-lt"/>
                <a:ea typeface="+mn-ea"/>
                <a:cs typeface="+mn-cs"/>
              </a:rPr>
              <a:t>Women safe or friendly spaces </a:t>
            </a:r>
          </a:p>
          <a:p>
            <a:pPr lvl="0"/>
            <a:r>
              <a:rPr lang="en-US" sz="1200" b="1" kern="1200" dirty="0">
                <a:solidFill>
                  <a:schemeClr val="tx1"/>
                </a:solidFill>
                <a:effectLst/>
                <a:latin typeface="+mn-lt"/>
                <a:ea typeface="+mn-ea"/>
                <a:cs typeface="+mn-cs"/>
              </a:rPr>
              <a:t>Legal support </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Legal aid, Legal Assistance Services – information about their rights, representation in courts for protection, divorce or child custody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Courts</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Protection, safety and security</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Safe accommodation, safe House, shelter housing</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Police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Police, law enforcement, security actor, investigators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forensic/medico-legal investigations </a:t>
            </a:r>
            <a:endParaRPr lang="en-CA"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Education, economic support </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Financial aid including livelihood or income generation, vocational training, microcredit loans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food assistance, material support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Child protection services </a:t>
            </a:r>
            <a:r>
              <a:rPr lang="en-US" b="0" i="0" u="none" strike="noStrike" baseline="0" dirty="0">
                <a:solidFill>
                  <a:srgbClr val="0C3C53"/>
                </a:solidFill>
                <a:latin typeface="DIN Next LT Pro" panose="020B0503020203050203" pitchFamily="34" charset="0"/>
              </a:rPr>
              <a:t>foster services</a:t>
            </a:r>
            <a:endParaRPr lang="en-CA"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Practical needs</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securing/replacing identity documents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transportation assistance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 care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interpreters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Other</a:t>
            </a:r>
            <a:endParaRPr lang="en-CA"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Crisis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one stop </a:t>
            </a:r>
            <a:r>
              <a:rPr lang="en-US" sz="1200" kern="1200" dirty="0" err="1">
                <a:solidFill>
                  <a:schemeClr val="tx1"/>
                </a:solidFill>
                <a:effectLst/>
                <a:latin typeface="+mn-lt"/>
                <a:ea typeface="+mn-ea"/>
                <a:cs typeface="+mn-cs"/>
              </a:rPr>
              <a:t>centre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19EEC45-586B-8E41-B7AC-8C46875B245D}" type="slidenum">
              <a:rPr lang="en-US" smtClean="0"/>
              <a:t>12</a:t>
            </a:fld>
            <a:endParaRPr lang="en-US"/>
          </a:p>
        </p:txBody>
      </p:sp>
    </p:spTree>
    <p:extLst>
      <p:ext uri="{BB962C8B-B14F-4D97-AF65-F5344CB8AC3E}">
        <p14:creationId xmlns:p14="http://schemas.microsoft.com/office/powerpoint/2010/main" val="195822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Assess the accessibility and quality of the support services</a:t>
            </a:r>
            <a:r>
              <a:rPr lang="en-US" sz="1200" kern="1200" dirty="0">
                <a:solidFill>
                  <a:schemeClr val="tx1"/>
                </a:solidFill>
                <a:effectLst/>
                <a:latin typeface="+mn-lt"/>
                <a:ea typeface="+mn-ea"/>
                <a:cs typeface="+mn-cs"/>
              </a:rPr>
              <a:t>, consider: </a:t>
            </a:r>
            <a:r>
              <a:rPr lang="en-CA" sz="1200" kern="1200" dirty="0">
                <a:solidFill>
                  <a:schemeClr val="tx1"/>
                </a:solidFill>
                <a:effectLst/>
                <a:latin typeface="+mn-lt"/>
                <a:ea typeface="+mn-ea"/>
                <a:cs typeface="+mn-cs"/>
              </a:rPr>
              <a:t>Accessibility, cost, opening hours, wait times, availability of transport, barriers to access, possible groups being discriminated against or excluded in service provision, w</a:t>
            </a:r>
            <a:r>
              <a:rPr lang="en-US" sz="1200" kern="1200" dirty="0" err="1">
                <a:solidFill>
                  <a:schemeClr val="tx1"/>
                </a:solidFill>
                <a:effectLst/>
                <a:latin typeface="+mn-lt"/>
                <a:ea typeface="+mn-ea"/>
                <a:cs typeface="+mn-cs"/>
              </a:rPr>
              <a:t>hether</a:t>
            </a:r>
            <a:r>
              <a:rPr lang="en-US" sz="1200" kern="1200" dirty="0">
                <a:solidFill>
                  <a:schemeClr val="tx1"/>
                </a:solidFill>
                <a:effectLst/>
                <a:latin typeface="+mn-lt"/>
                <a:ea typeface="+mn-ea"/>
                <a:cs typeface="+mn-cs"/>
              </a:rPr>
              <a:t> there are any mandatory reporting requirements associated with the referral (for example, whether referral for medical treatment will require the doctor or nurse to report the case to the police)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19EEC45-586B-8E41-B7AC-8C46875B245D}" type="slidenum">
              <a:rPr lang="en-US" smtClean="0"/>
              <a:t>13</a:t>
            </a:fld>
            <a:endParaRPr lang="en-US"/>
          </a:p>
        </p:txBody>
      </p:sp>
    </p:spTree>
    <p:extLst>
      <p:ext uri="{BB962C8B-B14F-4D97-AF65-F5344CB8AC3E}">
        <p14:creationId xmlns:p14="http://schemas.microsoft.com/office/powerpoint/2010/main" val="102928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9C2A-FCD2-154D-BCC9-B810790B9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ED1C6F-9953-F042-9F7C-10362207A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164756-90C2-8C45-82BA-07C00CDF4DA9}"/>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AE8867EF-7AF1-A942-AE02-EC74AD25E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BA3B0-A55A-E745-8BCE-D6C160FE73AF}"/>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389900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A4FD-33E2-C24D-8EC1-83F554614B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61F82E-AF84-2A4B-899C-20DE5A486F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72371-AD08-5E4A-A317-3B090225C9BA}"/>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459DB199-E6FE-9545-99BA-73AB34E0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8022D-C354-3043-9C57-5E1E63BE7384}"/>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185472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345F59-FC0D-3C41-9F62-0CC318BA09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65F2B6-8359-604A-8DC4-164BC8AEE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BC03B-ACC4-5641-8A8D-24646EF52E33}"/>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36BC6B85-5192-9C4E-AFC5-B696D52CD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FE919-C41B-DA44-838F-3FC6296F430B}"/>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2155313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1699-3CF3-D542-87BA-FD266A583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E75C0A-AF6D-1B41-AA7A-1084B90F4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BC5B7-E3EE-324D-8BC3-CBE7BDF5C87E}"/>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DCB72570-2BB2-F64A-8ECE-094178C6C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ACBFD-D7AD-954F-9A61-5FCE14F739B3}"/>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257270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8EEA-DB90-DF46-9F3F-AD177E06B3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0B5C9A-D799-FA4C-8AA4-33F603A16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74B128-15CD-F440-B574-24DC45FBBD3D}"/>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948B2712-0566-D145-8838-35A510DAD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EE5E5-4774-B44D-B6A8-E4FFB76281F3}"/>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6670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5D7-4073-E449-8BD7-78F017B00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29D54-EF94-5B4B-ACBC-4B175D6F2C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F4B66-8BC2-C845-9883-6752E3960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1EF7A5-19D8-CA4B-B7FB-1F867836F81A}"/>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6" name="Footer Placeholder 5">
            <a:extLst>
              <a:ext uri="{FF2B5EF4-FFF2-40B4-BE49-F238E27FC236}">
                <a16:creationId xmlns:a16="http://schemas.microsoft.com/office/drawing/2014/main" id="{9DE0D7DA-4701-AE46-BDFA-E24A49920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72A32-957F-5345-B0F1-9F8EB6402892}"/>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228125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BEB2-F966-1545-9EB0-D7230C631F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A366D8-1620-1147-989A-7ED5BDE6D8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2D82F3-4CB8-0E4D-9CA1-86470F6085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69B109-BE18-5B43-95B5-51DF8318DE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28C069-1969-2840-A6D2-77F7713D9E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B0DDD-DCFD-8742-825F-ED0B04F3256E}"/>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8" name="Footer Placeholder 7">
            <a:extLst>
              <a:ext uri="{FF2B5EF4-FFF2-40B4-BE49-F238E27FC236}">
                <a16:creationId xmlns:a16="http://schemas.microsoft.com/office/drawing/2014/main" id="{968CD899-B206-6048-8839-53B08FCF3B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12B67C-FCA4-464B-8903-BC8928E0C467}"/>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765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64F5-79B5-B94F-BB82-1F5138D325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336B3-7A87-DF45-B2F7-4EF0B07402A8}"/>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4" name="Footer Placeholder 3">
            <a:extLst>
              <a:ext uri="{FF2B5EF4-FFF2-40B4-BE49-F238E27FC236}">
                <a16:creationId xmlns:a16="http://schemas.microsoft.com/office/drawing/2014/main" id="{897D276F-AF59-D24C-AE6B-5A1C5B742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F4E895-A92B-5F4A-A794-A6612F7A2485}"/>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397473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FF494-AE82-B64D-835C-6892FFF6F844}"/>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3" name="Footer Placeholder 2">
            <a:extLst>
              <a:ext uri="{FF2B5EF4-FFF2-40B4-BE49-F238E27FC236}">
                <a16:creationId xmlns:a16="http://schemas.microsoft.com/office/drawing/2014/main" id="{41B39EED-D8E5-8B47-87A3-E6A0720F56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C68BF-43E8-EF43-BBF6-C36E2310180D}"/>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146897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919F-DF4C-0B4A-A7FD-AAACD67D1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144432-E1E5-5D44-9760-7D9242F29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BB4DA-4072-4449-92BB-7CCF95E14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361FB-0146-5248-9683-0AE8D107AE8F}"/>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6" name="Footer Placeholder 5">
            <a:extLst>
              <a:ext uri="{FF2B5EF4-FFF2-40B4-BE49-F238E27FC236}">
                <a16:creationId xmlns:a16="http://schemas.microsoft.com/office/drawing/2014/main" id="{BA2E6FFB-56F8-044C-9DD7-BD9F89B31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76F01-BC97-924B-AAB8-D80EE1B3CC5A}"/>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288790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396C-09C3-F248-9747-246BCE9A7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183D1-F647-EA41-B115-5D7F9108A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A624D0-AFB1-084B-9AD9-CA52CF18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EE569-7425-9140-BD8B-CA2D18D2F523}"/>
              </a:ext>
            </a:extLst>
          </p:cNvPr>
          <p:cNvSpPr>
            <a:spLocks noGrp="1"/>
          </p:cNvSpPr>
          <p:nvPr>
            <p:ph type="dt" sz="half" idx="10"/>
          </p:nvPr>
        </p:nvSpPr>
        <p:spPr/>
        <p:txBody>
          <a:bodyPr/>
          <a:lstStyle/>
          <a:p>
            <a:fld id="{060C907D-B3D3-B740-88B3-4EC44E4BAD08}" type="datetimeFigureOut">
              <a:rPr lang="en-US" smtClean="0"/>
              <a:t>12/9/2021</a:t>
            </a:fld>
            <a:endParaRPr lang="en-US"/>
          </a:p>
        </p:txBody>
      </p:sp>
      <p:sp>
        <p:nvSpPr>
          <p:cNvPr id="6" name="Footer Placeholder 5">
            <a:extLst>
              <a:ext uri="{FF2B5EF4-FFF2-40B4-BE49-F238E27FC236}">
                <a16:creationId xmlns:a16="http://schemas.microsoft.com/office/drawing/2014/main" id="{FF18E50F-C546-0A45-83BB-D4FA07DDD6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DCF39-B4B6-A74B-89A8-F85E24A164C3}"/>
              </a:ext>
            </a:extLst>
          </p:cNvPr>
          <p:cNvSpPr>
            <a:spLocks noGrp="1"/>
          </p:cNvSpPr>
          <p:nvPr>
            <p:ph type="sldNum" sz="quarter" idx="12"/>
          </p:nvPr>
        </p:nvSpPr>
        <p:spPr/>
        <p:txBody>
          <a:bodyPr/>
          <a:lstStyle/>
          <a:p>
            <a:fld id="{AFB815F3-8890-1A4C-85EC-44A1129BCB14}" type="slidenum">
              <a:rPr lang="en-US" smtClean="0"/>
              <a:t>‹#›</a:t>
            </a:fld>
            <a:endParaRPr lang="en-US"/>
          </a:p>
        </p:txBody>
      </p:sp>
    </p:spTree>
    <p:extLst>
      <p:ext uri="{BB962C8B-B14F-4D97-AF65-F5344CB8AC3E}">
        <p14:creationId xmlns:p14="http://schemas.microsoft.com/office/powerpoint/2010/main" val="180627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C365B-20D5-A74E-9FE7-B7175C241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6997B-592C-0D40-A04A-BB5715379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75A96-9011-FD4A-9A32-355CFFBE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C907D-B3D3-B740-88B3-4EC44E4BAD08}" type="datetimeFigureOut">
              <a:rPr lang="en-US" smtClean="0"/>
              <a:t>12/9/2021</a:t>
            </a:fld>
            <a:endParaRPr lang="en-US"/>
          </a:p>
        </p:txBody>
      </p:sp>
      <p:sp>
        <p:nvSpPr>
          <p:cNvPr id="5" name="Footer Placeholder 4">
            <a:extLst>
              <a:ext uri="{FF2B5EF4-FFF2-40B4-BE49-F238E27FC236}">
                <a16:creationId xmlns:a16="http://schemas.microsoft.com/office/drawing/2014/main" id="{038A1DC9-C530-9245-AAF7-3F2AFEEDF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5D0203-D4E5-104E-B6F1-6C48887C8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815F3-8890-1A4C-85EC-44A1129BCB14}" type="slidenum">
              <a:rPr lang="en-US" smtClean="0"/>
              <a:t>‹#›</a:t>
            </a:fld>
            <a:endParaRPr lang="en-US"/>
          </a:p>
        </p:txBody>
      </p:sp>
    </p:spTree>
    <p:extLst>
      <p:ext uri="{BB962C8B-B14F-4D97-AF65-F5344CB8AC3E}">
        <p14:creationId xmlns:p14="http://schemas.microsoft.com/office/powerpoint/2010/main" val="109488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2304BF-F9F9-5C49-9F10-9201311D3F62}"/>
              </a:ext>
            </a:extLst>
          </p:cNvPr>
          <p:cNvSpPr/>
          <p:nvPr/>
        </p:nvSpPr>
        <p:spPr>
          <a:xfrm>
            <a:off x="0" y="3429000"/>
            <a:ext cx="4038600" cy="3429000"/>
          </a:xfrm>
          <a:prstGeom prst="rect">
            <a:avLst/>
          </a:prstGeom>
          <a:solidFill>
            <a:srgbClr val="F8D8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122786-6FDA-594A-BF2A-CB65A930F12D}"/>
              </a:ext>
            </a:extLst>
          </p:cNvPr>
          <p:cNvSpPr/>
          <p:nvPr/>
        </p:nvSpPr>
        <p:spPr>
          <a:xfrm>
            <a:off x="0" y="0"/>
            <a:ext cx="4038600" cy="34290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3429000"/>
            <a:ext cx="4076700" cy="3429000"/>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3429000"/>
            <a:ext cx="4076700" cy="3429000"/>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9EAE57-73EC-EF4C-8323-79356E41467E}"/>
              </a:ext>
            </a:extLst>
          </p:cNvPr>
          <p:cNvPicPr>
            <a:picLocks noChangeAspect="1"/>
          </p:cNvPicPr>
          <p:nvPr/>
        </p:nvPicPr>
        <p:blipFill rotWithShape="1">
          <a:blip r:embed="rId2"/>
          <a:srcRect l="26912" t="29242" r="25151" b="42300"/>
          <a:stretch/>
        </p:blipFill>
        <p:spPr>
          <a:xfrm>
            <a:off x="232756" y="798022"/>
            <a:ext cx="3366655" cy="1413163"/>
          </a:xfrm>
          <a:prstGeom prst="rect">
            <a:avLst/>
          </a:prstGeom>
        </p:spPr>
      </p:pic>
      <p:sp>
        <p:nvSpPr>
          <p:cNvPr id="19" name="TextBox 18">
            <a:extLst>
              <a:ext uri="{FF2B5EF4-FFF2-40B4-BE49-F238E27FC236}">
                <a16:creationId xmlns:a16="http://schemas.microsoft.com/office/drawing/2014/main" id="{7261EDF3-5091-8B4A-87B4-4CC870DA2058}"/>
              </a:ext>
            </a:extLst>
          </p:cNvPr>
          <p:cNvSpPr txBox="1"/>
          <p:nvPr/>
        </p:nvSpPr>
        <p:spPr>
          <a:xfrm>
            <a:off x="4271355" y="1546470"/>
            <a:ext cx="7389933" cy="461665"/>
          </a:xfrm>
          <a:prstGeom prst="rect">
            <a:avLst/>
          </a:prstGeom>
          <a:noFill/>
        </p:spPr>
        <p:txBody>
          <a:bodyPr wrap="square" rtlCol="0">
            <a:spAutoFit/>
          </a:bodyPr>
          <a:lstStyle/>
          <a:p>
            <a:r>
              <a:rPr lang="en-US" sz="2400" b="1" dirty="0">
                <a:latin typeface="DIN Next LT Pro Bold" panose="020B0503020203050203" pitchFamily="34" charset="77"/>
              </a:rPr>
              <a:t>10. PREPARING YOUR HEALTH FACILITY</a:t>
            </a:r>
          </a:p>
        </p:txBody>
      </p:sp>
      <p:sp>
        <p:nvSpPr>
          <p:cNvPr id="10" name="Rectangle 9">
            <a:extLst>
              <a:ext uri="{FF2B5EF4-FFF2-40B4-BE49-F238E27FC236}">
                <a16:creationId xmlns:a16="http://schemas.microsoft.com/office/drawing/2014/main" id="{CE893DEE-BEB1-9E4B-B8E1-4D7AB2312708}"/>
              </a:ext>
            </a:extLst>
          </p:cNvPr>
          <p:cNvSpPr/>
          <p:nvPr/>
        </p:nvSpPr>
        <p:spPr>
          <a:xfrm>
            <a:off x="4347843" y="1986201"/>
            <a:ext cx="1690687" cy="45862"/>
          </a:xfrm>
          <a:prstGeom prst="rect">
            <a:avLst/>
          </a:prstGeom>
          <a:solidFill>
            <a:srgbClr val="480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ound&#10;&#10;Description automatically generated">
            <a:extLst>
              <a:ext uri="{FF2B5EF4-FFF2-40B4-BE49-F238E27FC236}">
                <a16:creationId xmlns:a16="http://schemas.microsoft.com/office/drawing/2014/main" id="{764558F7-5A97-3940-AB43-2C13532F7B26}"/>
              </a:ext>
            </a:extLst>
          </p:cNvPr>
          <p:cNvPicPr>
            <a:picLocks noChangeAspect="1"/>
          </p:cNvPicPr>
          <p:nvPr/>
        </p:nvPicPr>
        <p:blipFill>
          <a:blip r:embed="rId3"/>
          <a:stretch>
            <a:fillRect/>
          </a:stretch>
        </p:blipFill>
        <p:spPr>
          <a:xfrm>
            <a:off x="14514" y="3429000"/>
            <a:ext cx="4038600" cy="3429000"/>
          </a:xfrm>
          <a:prstGeom prst="rect">
            <a:avLst/>
          </a:prstGeom>
        </p:spPr>
      </p:pic>
    </p:spTree>
    <p:extLst>
      <p:ext uri="{BB962C8B-B14F-4D97-AF65-F5344CB8AC3E}">
        <p14:creationId xmlns:p14="http://schemas.microsoft.com/office/powerpoint/2010/main" val="109692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399912-471D-9F4F-B627-4426A54D1E23}"/>
              </a:ext>
            </a:extLst>
          </p:cNvPr>
          <p:cNvSpPr/>
          <p:nvPr/>
        </p:nvSpPr>
        <p:spPr>
          <a:xfrm>
            <a:off x="4030754" y="4479538"/>
            <a:ext cx="4084545"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4664B-428E-9944-A410-FD0EF8EBDF9A}"/>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0" y="678995"/>
            <a:ext cx="3105503" cy="369332"/>
          </a:xfrm>
          <a:prstGeom prst="rect">
            <a:avLst/>
          </a:prstGeom>
          <a:noFill/>
        </p:spPr>
        <p:txBody>
          <a:bodyPr wrap="square" rtlCol="0">
            <a:spAutoFit/>
          </a:bodyPr>
          <a:lstStyle/>
          <a:p>
            <a:r>
              <a:rPr lang="en-US" b="1" dirty="0">
                <a:latin typeface="DIN Next LT Pro Bold" panose="020B0503020203050203" pitchFamily="34" charset="77"/>
              </a:rPr>
              <a:t> IDENTIFY AND TRAIN STAFF</a:t>
            </a:r>
          </a:p>
        </p:txBody>
      </p:sp>
      <p:sp>
        <p:nvSpPr>
          <p:cNvPr id="16" name="Rectangle 15">
            <a:extLst>
              <a:ext uri="{FF2B5EF4-FFF2-40B4-BE49-F238E27FC236}">
                <a16:creationId xmlns:a16="http://schemas.microsoft.com/office/drawing/2014/main" id="{7048A42E-0D75-D54D-A866-E81EDDFEF128}"/>
              </a:ext>
            </a:extLst>
          </p:cNvPr>
          <p:cNvSpPr/>
          <p:nvPr/>
        </p:nvSpPr>
        <p:spPr>
          <a:xfrm>
            <a:off x="-45945"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E9A4B2-A886-4D43-8CCF-D8B27994C1C6}"/>
              </a:ext>
            </a:extLst>
          </p:cNvPr>
          <p:cNvSpPr txBox="1"/>
          <p:nvPr/>
        </p:nvSpPr>
        <p:spPr>
          <a:xfrm>
            <a:off x="4154553" y="678995"/>
            <a:ext cx="7268190" cy="2585323"/>
          </a:xfrm>
          <a:prstGeom prst="rect">
            <a:avLst/>
          </a:prstGeom>
          <a:noFill/>
        </p:spPr>
        <p:txBody>
          <a:bodyPr wrap="square" rtlCol="0">
            <a:spAutoFit/>
          </a:bodyPr>
          <a:lstStyle/>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Identify staff, decide on roles and responsibilities</a:t>
            </a:r>
          </a:p>
          <a:p>
            <a:pPr marL="230188"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There should be at least 1 health care provider trained to care for survivors on duty or on-call at all times</a:t>
            </a:r>
          </a:p>
          <a:p>
            <a:endParaRPr lang="en-US" dirty="0">
              <a:latin typeface="DIN Next LT Pro Light" panose="020B0303020203050203" pitchFamily="34" charset="77"/>
            </a:endParaRP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Train all clinic staff on the basic principles of responding to violence</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Train translators and partner organizations supporting survivors</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Train care providers who will care for survivors including mental health counselors and social workers</a:t>
            </a:r>
          </a:p>
          <a:p>
            <a:pPr lvl="0"/>
            <a:endParaRPr lang="en-US" dirty="0">
              <a:latin typeface="DIN Next LT Pro Light" panose="020B0303020203050203" pitchFamily="34" charset="77"/>
            </a:endParaRPr>
          </a:p>
        </p:txBody>
      </p:sp>
      <p:pic>
        <p:nvPicPr>
          <p:cNvPr id="10" name="Picture 9" descr="A picture containing ground&#10;&#10;Description automatically generated">
            <a:extLst>
              <a:ext uri="{FF2B5EF4-FFF2-40B4-BE49-F238E27FC236}">
                <a16:creationId xmlns:a16="http://schemas.microsoft.com/office/drawing/2014/main" id="{AA8AFD8E-72E2-4E49-A75B-D91C3479FF52}"/>
              </a:ext>
            </a:extLst>
          </p:cNvPr>
          <p:cNvPicPr>
            <a:picLocks noChangeAspect="1"/>
          </p:cNvPicPr>
          <p:nvPr/>
        </p:nvPicPr>
        <p:blipFill>
          <a:blip r:embed="rId5"/>
          <a:stretch>
            <a:fillRect/>
          </a:stretch>
        </p:blipFill>
        <p:spPr>
          <a:xfrm>
            <a:off x="4033304" y="4479536"/>
            <a:ext cx="4076700" cy="2374900"/>
          </a:xfrm>
          <a:prstGeom prst="rect">
            <a:avLst/>
          </a:prstGeom>
        </p:spPr>
      </p:pic>
    </p:spTree>
    <p:extLst>
      <p:ext uri="{BB962C8B-B14F-4D97-AF65-F5344CB8AC3E}">
        <p14:creationId xmlns:p14="http://schemas.microsoft.com/office/powerpoint/2010/main" val="5928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122786-6FDA-594A-BF2A-CB65A930F12D}"/>
              </a:ext>
            </a:extLst>
          </p:cNvPr>
          <p:cNvSpPr/>
          <p:nvPr/>
        </p:nvSpPr>
        <p:spPr>
          <a:xfrm>
            <a:off x="0" y="0"/>
            <a:ext cx="4038600" cy="34290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2241D4-CDCB-1143-A47D-75C2C351A806}"/>
              </a:ext>
            </a:extLst>
          </p:cNvPr>
          <p:cNvSpPr/>
          <p:nvPr/>
        </p:nvSpPr>
        <p:spPr>
          <a:xfrm>
            <a:off x="4038600" y="3429000"/>
            <a:ext cx="4076700" cy="3429000"/>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3429000"/>
            <a:ext cx="4076700" cy="3429000"/>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61EDF3-5091-8B4A-87B4-4CC870DA2058}"/>
              </a:ext>
            </a:extLst>
          </p:cNvPr>
          <p:cNvSpPr txBox="1"/>
          <p:nvPr/>
        </p:nvSpPr>
        <p:spPr>
          <a:xfrm>
            <a:off x="4271356" y="1547467"/>
            <a:ext cx="4843615" cy="830997"/>
          </a:xfrm>
          <a:prstGeom prst="rect">
            <a:avLst/>
          </a:prstGeom>
          <a:noFill/>
        </p:spPr>
        <p:txBody>
          <a:bodyPr wrap="square" rtlCol="0">
            <a:spAutoFit/>
          </a:bodyPr>
          <a:lstStyle/>
          <a:p>
            <a:r>
              <a:rPr lang="en-US" sz="2400" b="1" dirty="0">
                <a:latin typeface="DIN Next LT Pro Bold" panose="020B0503020203050203" pitchFamily="34" charset="77"/>
              </a:rPr>
              <a:t>IDENTIFY AND MAP YOUR REFERRAL NETWORK</a:t>
            </a:r>
          </a:p>
        </p:txBody>
      </p:sp>
      <p:sp>
        <p:nvSpPr>
          <p:cNvPr id="8" name="Rectangle 7">
            <a:extLst>
              <a:ext uri="{FF2B5EF4-FFF2-40B4-BE49-F238E27FC236}">
                <a16:creationId xmlns:a16="http://schemas.microsoft.com/office/drawing/2014/main" id="{89B9A290-76D5-7643-9C2D-04379538847F}"/>
              </a:ext>
            </a:extLst>
          </p:cNvPr>
          <p:cNvSpPr/>
          <p:nvPr/>
        </p:nvSpPr>
        <p:spPr>
          <a:xfrm>
            <a:off x="0" y="3429000"/>
            <a:ext cx="4038600" cy="3429000"/>
          </a:xfrm>
          <a:prstGeom prst="rect">
            <a:avLst/>
          </a:prstGeom>
          <a:solidFill>
            <a:srgbClr val="F8D8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01279D-7A66-B242-A1FA-6AE9B6CBD7FD}"/>
              </a:ext>
            </a:extLst>
          </p:cNvPr>
          <p:cNvSpPr/>
          <p:nvPr/>
        </p:nvSpPr>
        <p:spPr>
          <a:xfrm>
            <a:off x="4347843" y="2396104"/>
            <a:ext cx="1690687" cy="45862"/>
          </a:xfrm>
          <a:prstGeom prst="rect">
            <a:avLst/>
          </a:prstGeom>
          <a:solidFill>
            <a:srgbClr val="480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ound&#10;&#10;Description automatically generated">
            <a:extLst>
              <a:ext uri="{FF2B5EF4-FFF2-40B4-BE49-F238E27FC236}">
                <a16:creationId xmlns:a16="http://schemas.microsoft.com/office/drawing/2014/main" id="{5326B63D-A668-3D42-B162-16EC80B66AED}"/>
              </a:ext>
            </a:extLst>
          </p:cNvPr>
          <p:cNvPicPr>
            <a:picLocks noChangeAspect="1"/>
          </p:cNvPicPr>
          <p:nvPr/>
        </p:nvPicPr>
        <p:blipFill>
          <a:blip r:embed="rId2"/>
          <a:stretch>
            <a:fillRect/>
          </a:stretch>
        </p:blipFill>
        <p:spPr>
          <a:xfrm>
            <a:off x="14514" y="3429000"/>
            <a:ext cx="4038600" cy="3429000"/>
          </a:xfrm>
          <a:prstGeom prst="rect">
            <a:avLst/>
          </a:prstGeom>
        </p:spPr>
      </p:pic>
    </p:spTree>
    <p:extLst>
      <p:ext uri="{BB962C8B-B14F-4D97-AF65-F5344CB8AC3E}">
        <p14:creationId xmlns:p14="http://schemas.microsoft.com/office/powerpoint/2010/main" val="211815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E8D4665-7840-454A-8E8D-173ED1D61606}"/>
              </a:ext>
            </a:extLst>
          </p:cNvPr>
          <p:cNvSpPr/>
          <p:nvPr/>
        </p:nvSpPr>
        <p:spPr>
          <a:xfrm>
            <a:off x="0" y="4479537"/>
            <a:ext cx="4038599"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46BEAB-3601-584A-8365-89B990A6EE40}"/>
              </a:ext>
            </a:extLst>
          </p:cNvPr>
          <p:cNvSpPr txBox="1"/>
          <p:nvPr/>
        </p:nvSpPr>
        <p:spPr>
          <a:xfrm>
            <a:off x="363411" y="678995"/>
            <a:ext cx="2572972" cy="646331"/>
          </a:xfrm>
          <a:prstGeom prst="rect">
            <a:avLst/>
          </a:prstGeom>
          <a:noFill/>
        </p:spPr>
        <p:txBody>
          <a:bodyPr wrap="square" rtlCol="0">
            <a:spAutoFit/>
          </a:bodyPr>
          <a:lstStyle/>
          <a:p>
            <a:r>
              <a:rPr lang="en-US" b="1" dirty="0">
                <a:latin typeface="DIN Next LT Pro Bold" panose="020B0503020203050203" pitchFamily="34" charset="77"/>
              </a:rPr>
              <a:t>PREPARE FOR REFERRALS</a:t>
            </a:r>
          </a:p>
        </p:txBody>
      </p:sp>
      <p:sp>
        <p:nvSpPr>
          <p:cNvPr id="13" name="TextBox 12">
            <a:extLst>
              <a:ext uri="{FF2B5EF4-FFF2-40B4-BE49-F238E27FC236}">
                <a16:creationId xmlns:a16="http://schemas.microsoft.com/office/drawing/2014/main" id="{86DFC0AD-5E0C-CA48-9EFD-09A9B752F1B5}"/>
              </a:ext>
            </a:extLst>
          </p:cNvPr>
          <p:cNvSpPr txBox="1"/>
          <p:nvPr/>
        </p:nvSpPr>
        <p:spPr>
          <a:xfrm>
            <a:off x="4327006" y="678995"/>
            <a:ext cx="6593544" cy="1754326"/>
          </a:xfrm>
          <a:prstGeom prst="rect">
            <a:avLst/>
          </a:prstGeom>
          <a:noFill/>
        </p:spPr>
        <p:txBody>
          <a:bodyPr wrap="square" rtlCol="0">
            <a:spAutoFit/>
          </a:bodyPr>
          <a:lstStyle/>
          <a:p>
            <a:pPr marL="11112"/>
            <a:r>
              <a:rPr lang="en-US" dirty="0">
                <a:latin typeface="DIN Next LT Pro Light" panose="020B0303020203050203" pitchFamily="34" charset="77"/>
                <a:cs typeface="Calibri" panose="020F0502020204030204" pitchFamily="34" charset="0"/>
              </a:rPr>
              <a:t>Survivors have multiple needs, and referrals to support services should be available</a:t>
            </a:r>
          </a:p>
          <a:p>
            <a:pPr marL="11112"/>
            <a:endParaRPr lang="en-US" dirty="0">
              <a:latin typeface="DIN Next LT Pro Light" panose="020B0303020203050203" pitchFamily="34" charset="77"/>
              <a:cs typeface="Calibri" panose="020F0502020204030204" pitchFamily="34" charset="0"/>
            </a:endParaRPr>
          </a:p>
          <a:p>
            <a:pPr marL="11112"/>
            <a:r>
              <a:rPr lang="en-US" dirty="0">
                <a:latin typeface="DIN Next LT Pro Light" panose="020B0303020203050203" pitchFamily="34" charset="77"/>
                <a:cs typeface="Calibri" panose="020F0502020204030204" pitchFamily="34" charset="0"/>
              </a:rPr>
              <a:t>Identify and map the available services or organizations in your community</a:t>
            </a:r>
          </a:p>
          <a:p>
            <a:pPr marL="11112"/>
            <a:endParaRPr lang="en-US" dirty="0">
              <a:latin typeface="DIN Next LT Pro Light" panose="020B0303020203050203" pitchFamily="34" charset="77"/>
              <a:cs typeface="Calibri" panose="020F0502020204030204" pitchFamily="34" charset="0"/>
            </a:endParaRPr>
          </a:p>
        </p:txBody>
      </p:sp>
      <p:sp>
        <p:nvSpPr>
          <p:cNvPr id="12" name="TextBox 11">
            <a:extLst>
              <a:ext uri="{FF2B5EF4-FFF2-40B4-BE49-F238E27FC236}">
                <a16:creationId xmlns:a16="http://schemas.microsoft.com/office/drawing/2014/main" id="{4A078D1B-05E9-9A4A-AF81-0805E04FA3A2}"/>
              </a:ext>
            </a:extLst>
          </p:cNvPr>
          <p:cNvSpPr txBox="1"/>
          <p:nvPr/>
        </p:nvSpPr>
        <p:spPr>
          <a:xfrm>
            <a:off x="4035081" y="2344377"/>
            <a:ext cx="2901443" cy="1200329"/>
          </a:xfrm>
          <a:prstGeom prst="rect">
            <a:avLst/>
          </a:prstGeom>
          <a:noFill/>
        </p:spPr>
        <p:txBody>
          <a:bodyPr wrap="square" rtlCol="0">
            <a:spAutoFit/>
          </a:bodyPr>
          <a:lstStyle/>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Medical care </a:t>
            </a:r>
          </a:p>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Psychosocial support</a:t>
            </a:r>
          </a:p>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Community support</a:t>
            </a:r>
          </a:p>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Legal support</a:t>
            </a:r>
          </a:p>
        </p:txBody>
      </p:sp>
      <p:sp>
        <p:nvSpPr>
          <p:cNvPr id="16" name="TextBox 15">
            <a:extLst>
              <a:ext uri="{FF2B5EF4-FFF2-40B4-BE49-F238E27FC236}">
                <a16:creationId xmlns:a16="http://schemas.microsoft.com/office/drawing/2014/main" id="{44881191-3242-8B48-940C-1853818FF637}"/>
              </a:ext>
            </a:extLst>
          </p:cNvPr>
          <p:cNvSpPr txBox="1"/>
          <p:nvPr/>
        </p:nvSpPr>
        <p:spPr>
          <a:xfrm>
            <a:off x="6714780" y="2344377"/>
            <a:ext cx="4030756" cy="1477328"/>
          </a:xfrm>
          <a:prstGeom prst="rect">
            <a:avLst/>
          </a:prstGeom>
          <a:noFill/>
        </p:spPr>
        <p:txBody>
          <a:bodyPr wrap="square" rtlCol="0">
            <a:spAutoFit/>
          </a:bodyPr>
          <a:lstStyle/>
          <a:p>
            <a:pPr marL="693738" lvl="0" indent="-2333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Safety and security</a:t>
            </a:r>
          </a:p>
          <a:p>
            <a:pPr marL="693738" lvl="0" indent="-2333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Economic support</a:t>
            </a:r>
          </a:p>
          <a:p>
            <a:pPr marL="693738" lvl="0" indent="-2333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Child protection</a:t>
            </a:r>
          </a:p>
          <a:p>
            <a:pPr marL="693738" lvl="0" indent="-2333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Practical needs</a:t>
            </a:r>
          </a:p>
          <a:p>
            <a:pPr marL="460375" lvl="0"/>
            <a:endParaRPr lang="en-US" dirty="0">
              <a:latin typeface="DIN Next LT Pro Light" panose="020B0303020203050203" pitchFamily="34" charset="77"/>
            </a:endParaRPr>
          </a:p>
        </p:txBody>
      </p:sp>
      <p:pic>
        <p:nvPicPr>
          <p:cNvPr id="14" name="Picture 13">
            <a:extLst>
              <a:ext uri="{FF2B5EF4-FFF2-40B4-BE49-F238E27FC236}">
                <a16:creationId xmlns:a16="http://schemas.microsoft.com/office/drawing/2014/main" id="{4F189BE4-0B9C-D34E-8060-005F99B0B42B}"/>
              </a:ext>
            </a:extLst>
          </p:cNvPr>
          <p:cNvPicPr>
            <a:picLocks noChangeAspect="1"/>
          </p:cNvPicPr>
          <p:nvPr/>
        </p:nvPicPr>
        <p:blipFill>
          <a:blip r:embed="rId5"/>
          <a:stretch>
            <a:fillRect/>
          </a:stretch>
        </p:blipFill>
        <p:spPr>
          <a:xfrm>
            <a:off x="0" y="4479536"/>
            <a:ext cx="4038600" cy="2374900"/>
          </a:xfrm>
          <a:prstGeom prst="rect">
            <a:avLst/>
          </a:prstGeom>
        </p:spPr>
      </p:pic>
    </p:spTree>
    <p:extLst>
      <p:ext uri="{BB962C8B-B14F-4D97-AF65-F5344CB8AC3E}">
        <p14:creationId xmlns:p14="http://schemas.microsoft.com/office/powerpoint/2010/main" val="51218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CFB764-F72E-9744-B82D-DCB68BD066DF}"/>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E505F2-857A-0A4F-BC51-55B38606E93C}"/>
              </a:ext>
            </a:extLst>
          </p:cNvPr>
          <p:cNvSpPr/>
          <p:nvPr/>
        </p:nvSpPr>
        <p:spPr>
          <a:xfrm>
            <a:off x="0" y="4479537"/>
            <a:ext cx="4038599" cy="2378462"/>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1" y="678995"/>
            <a:ext cx="2584505" cy="646331"/>
          </a:xfrm>
          <a:prstGeom prst="rect">
            <a:avLst/>
          </a:prstGeom>
          <a:noFill/>
        </p:spPr>
        <p:txBody>
          <a:bodyPr wrap="square" rtlCol="0">
            <a:spAutoFit/>
          </a:bodyPr>
          <a:lstStyle/>
          <a:p>
            <a:r>
              <a:rPr lang="en-US" b="1" dirty="0">
                <a:latin typeface="DIN Next LT Pro Bold" panose="020B0503020203050203" pitchFamily="34" charset="77"/>
              </a:rPr>
              <a:t>KNOW YOUR REFERRAL PARTNERS</a:t>
            </a:r>
          </a:p>
        </p:txBody>
      </p:sp>
      <p:sp>
        <p:nvSpPr>
          <p:cNvPr id="15" name="TextBox 14">
            <a:extLst>
              <a:ext uri="{FF2B5EF4-FFF2-40B4-BE49-F238E27FC236}">
                <a16:creationId xmlns:a16="http://schemas.microsoft.com/office/drawing/2014/main" id="{4B7DA03C-B738-FC4C-97E7-37CC9A9E922A}"/>
              </a:ext>
            </a:extLst>
          </p:cNvPr>
          <p:cNvSpPr txBox="1"/>
          <p:nvPr/>
        </p:nvSpPr>
        <p:spPr>
          <a:xfrm>
            <a:off x="4327006" y="678995"/>
            <a:ext cx="6878269" cy="3139321"/>
          </a:xfrm>
          <a:prstGeom prst="rect">
            <a:avLst/>
          </a:prstGeom>
          <a:noFill/>
        </p:spPr>
        <p:txBody>
          <a:bodyPr wrap="square" rtlCol="0">
            <a:spAutoFit/>
          </a:bodyPr>
          <a:lstStyle/>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What services they do provide and what they do not</a:t>
            </a: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Hours of operation are</a:t>
            </a: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Specific contact information</a:t>
            </a: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What their target population is (female, children, refugees)</a:t>
            </a: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Any pre-requirement for intake (police report, ID card, a fee)</a:t>
            </a: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A specific person you could call for survivor-related questions or to update information.</a:t>
            </a: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p:txBody>
      </p:sp>
      <p:sp>
        <p:nvSpPr>
          <p:cNvPr id="16" name="Rectangle 15">
            <a:extLst>
              <a:ext uri="{FF2B5EF4-FFF2-40B4-BE49-F238E27FC236}">
                <a16:creationId xmlns:a16="http://schemas.microsoft.com/office/drawing/2014/main" id="{7DFFCFD0-68AC-D548-AD0D-744FCDA20978}"/>
              </a:ext>
            </a:extLst>
          </p:cNvPr>
          <p:cNvSpPr/>
          <p:nvPr/>
        </p:nvSpPr>
        <p:spPr>
          <a:xfrm>
            <a:off x="8115300" y="4479537"/>
            <a:ext cx="40767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connector&#10;&#10;Description automatically generated">
            <a:extLst>
              <a:ext uri="{FF2B5EF4-FFF2-40B4-BE49-F238E27FC236}">
                <a16:creationId xmlns:a16="http://schemas.microsoft.com/office/drawing/2014/main" id="{57D6384F-6B53-9A46-84B5-C3F4C69480B8}"/>
              </a:ext>
            </a:extLst>
          </p:cNvPr>
          <p:cNvPicPr>
            <a:picLocks noChangeAspect="1"/>
          </p:cNvPicPr>
          <p:nvPr/>
        </p:nvPicPr>
        <p:blipFill>
          <a:blip r:embed="rId5"/>
          <a:stretch>
            <a:fillRect/>
          </a:stretch>
        </p:blipFill>
        <p:spPr>
          <a:xfrm>
            <a:off x="8121103" y="4493184"/>
            <a:ext cx="4076700" cy="2374900"/>
          </a:xfrm>
          <a:prstGeom prst="rect">
            <a:avLst/>
          </a:prstGeom>
        </p:spPr>
      </p:pic>
    </p:spTree>
    <p:extLst>
      <p:ext uri="{BB962C8B-B14F-4D97-AF65-F5344CB8AC3E}">
        <p14:creationId xmlns:p14="http://schemas.microsoft.com/office/powerpoint/2010/main" val="267407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26A13-756D-664A-8CEC-09E462C1C8A3}"/>
              </a:ext>
            </a:extLst>
          </p:cNvPr>
          <p:cNvSpPr/>
          <p:nvPr/>
        </p:nvSpPr>
        <p:spPr>
          <a:xfrm>
            <a:off x="0" y="0"/>
            <a:ext cx="12192000" cy="1219201"/>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A4F541F-21B4-6C43-AC48-D968680290C8}"/>
              </a:ext>
            </a:extLst>
          </p:cNvPr>
          <p:cNvPicPr>
            <a:picLocks noChangeAspect="1"/>
          </p:cNvPicPr>
          <p:nvPr/>
        </p:nvPicPr>
        <p:blipFill>
          <a:blip r:embed="rId3">
            <a:alphaModFix amt="50000"/>
          </a:blip>
          <a:stretch>
            <a:fillRect/>
          </a:stretch>
        </p:blipFill>
        <p:spPr>
          <a:xfrm>
            <a:off x="0" y="1"/>
            <a:ext cx="12161520" cy="1216152"/>
          </a:xfrm>
          <a:prstGeom prst="rect">
            <a:avLst/>
          </a:prstGeom>
        </p:spPr>
      </p:pic>
      <p:sp>
        <p:nvSpPr>
          <p:cNvPr id="23" name="TextBox 22">
            <a:extLst>
              <a:ext uri="{FF2B5EF4-FFF2-40B4-BE49-F238E27FC236}">
                <a16:creationId xmlns:a16="http://schemas.microsoft.com/office/drawing/2014/main" id="{33CCC775-E4CD-E04B-B7A8-A5AF45C6972C}"/>
              </a:ext>
            </a:extLst>
          </p:cNvPr>
          <p:cNvSpPr txBox="1"/>
          <p:nvPr/>
        </p:nvSpPr>
        <p:spPr>
          <a:xfrm>
            <a:off x="363410" y="678995"/>
            <a:ext cx="8303511" cy="369332"/>
          </a:xfrm>
          <a:prstGeom prst="rect">
            <a:avLst/>
          </a:prstGeom>
          <a:noFill/>
        </p:spPr>
        <p:txBody>
          <a:bodyPr wrap="square" rtlCol="0">
            <a:spAutoFit/>
          </a:bodyPr>
          <a:lstStyle/>
          <a:p>
            <a:r>
              <a:rPr lang="en-US" b="1" dirty="0">
                <a:latin typeface="DIN Next LT Pro Bold" panose="020B0503020203050203" pitchFamily="34" charset="77"/>
              </a:rPr>
              <a:t>REFERRAL PATHWAY</a:t>
            </a:r>
          </a:p>
        </p:txBody>
      </p:sp>
      <p:sp>
        <p:nvSpPr>
          <p:cNvPr id="10" name="TextBox 9">
            <a:extLst>
              <a:ext uri="{FF2B5EF4-FFF2-40B4-BE49-F238E27FC236}">
                <a16:creationId xmlns:a16="http://schemas.microsoft.com/office/drawing/2014/main" id="{880FBD35-7CDD-1A4C-8CC9-6527448C0298}"/>
              </a:ext>
            </a:extLst>
          </p:cNvPr>
          <p:cNvSpPr txBox="1"/>
          <p:nvPr/>
        </p:nvSpPr>
        <p:spPr>
          <a:xfrm>
            <a:off x="363410" y="1898196"/>
            <a:ext cx="7268190" cy="646331"/>
          </a:xfrm>
          <a:prstGeom prst="rect">
            <a:avLst/>
          </a:prstGeom>
          <a:noFill/>
        </p:spPr>
        <p:txBody>
          <a:bodyPr wrap="square" rtlCol="0">
            <a:spAutoFit/>
          </a:bodyPr>
          <a:lstStyle/>
          <a:p>
            <a:pPr lvl="0"/>
            <a:r>
              <a:rPr lang="en-US" dirty="0">
                <a:latin typeface="DIN Next LT Pro Light" panose="020B0303020203050203" pitchFamily="34" charset="77"/>
              </a:rPr>
              <a:t>Develop a list and referral pathway </a:t>
            </a:r>
          </a:p>
          <a:p>
            <a:pPr lvl="0"/>
            <a:endParaRPr lang="en-US" dirty="0">
              <a:latin typeface="DIN Next LT Pro Light" panose="020B0303020203050203" pitchFamily="34" charset="77"/>
            </a:endParaRPr>
          </a:p>
        </p:txBody>
      </p:sp>
      <p:pic>
        <p:nvPicPr>
          <p:cNvPr id="4" name="Picture 3" descr="Diagram, schematic&#10;&#10;Description automatically generated">
            <a:extLst>
              <a:ext uri="{FF2B5EF4-FFF2-40B4-BE49-F238E27FC236}">
                <a16:creationId xmlns:a16="http://schemas.microsoft.com/office/drawing/2014/main" id="{415D9291-0728-5743-ABB8-3118959EE1D5}"/>
              </a:ext>
            </a:extLst>
          </p:cNvPr>
          <p:cNvPicPr>
            <a:picLocks noChangeAspect="1"/>
          </p:cNvPicPr>
          <p:nvPr/>
        </p:nvPicPr>
        <p:blipFill>
          <a:blip r:embed="rId4"/>
          <a:stretch>
            <a:fillRect/>
          </a:stretch>
        </p:blipFill>
        <p:spPr>
          <a:xfrm>
            <a:off x="3432904" y="2132365"/>
            <a:ext cx="5326191" cy="4362218"/>
          </a:xfrm>
          <a:prstGeom prst="rect">
            <a:avLst/>
          </a:prstGeom>
        </p:spPr>
      </p:pic>
    </p:spTree>
    <p:extLst>
      <p:ext uri="{BB962C8B-B14F-4D97-AF65-F5344CB8AC3E}">
        <p14:creationId xmlns:p14="http://schemas.microsoft.com/office/powerpoint/2010/main" val="256313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399912-471D-9F4F-B627-4426A54D1E23}"/>
              </a:ext>
            </a:extLst>
          </p:cNvPr>
          <p:cNvSpPr/>
          <p:nvPr/>
        </p:nvSpPr>
        <p:spPr>
          <a:xfrm>
            <a:off x="4030754" y="4479538"/>
            <a:ext cx="4084545"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4664B-428E-9944-A410-FD0EF8EBDF9A}"/>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0" y="678995"/>
            <a:ext cx="3105503" cy="369332"/>
          </a:xfrm>
          <a:prstGeom prst="rect">
            <a:avLst/>
          </a:prstGeom>
          <a:noFill/>
        </p:spPr>
        <p:txBody>
          <a:bodyPr wrap="square" rtlCol="0">
            <a:spAutoFit/>
          </a:bodyPr>
          <a:lstStyle/>
          <a:p>
            <a:r>
              <a:rPr lang="en-US" b="1" dirty="0">
                <a:latin typeface="DIN Next LT Pro Bold" panose="020B0503020203050203" pitchFamily="34" charset="77"/>
              </a:rPr>
              <a:t>PREPARE FOR REFERRALS</a:t>
            </a:r>
          </a:p>
        </p:txBody>
      </p:sp>
      <p:sp>
        <p:nvSpPr>
          <p:cNvPr id="16" name="Rectangle 15">
            <a:extLst>
              <a:ext uri="{FF2B5EF4-FFF2-40B4-BE49-F238E27FC236}">
                <a16:creationId xmlns:a16="http://schemas.microsoft.com/office/drawing/2014/main" id="{7048A42E-0D75-D54D-A866-E81EDDFEF128}"/>
              </a:ext>
            </a:extLst>
          </p:cNvPr>
          <p:cNvSpPr/>
          <p:nvPr/>
        </p:nvSpPr>
        <p:spPr>
          <a:xfrm>
            <a:off x="-45945"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E9A4B2-A886-4D43-8CCF-D8B27994C1C6}"/>
              </a:ext>
            </a:extLst>
          </p:cNvPr>
          <p:cNvSpPr txBox="1"/>
          <p:nvPr/>
        </p:nvSpPr>
        <p:spPr>
          <a:xfrm>
            <a:off x="4154553" y="678995"/>
            <a:ext cx="7268190" cy="3139321"/>
          </a:xfrm>
          <a:prstGeom prst="rect">
            <a:avLst/>
          </a:prstGeom>
          <a:noFill/>
        </p:spPr>
        <p:txBody>
          <a:bodyPr wrap="square" rtlCol="0">
            <a:spAutoFit/>
          </a:bodyPr>
          <a:lstStyle/>
          <a:p>
            <a:pPr lvl="0"/>
            <a:r>
              <a:rPr lang="en-US" dirty="0">
                <a:latin typeface="DIN Next LT Pro Light" panose="020B0303020203050203" pitchFamily="34" charset="77"/>
              </a:rPr>
              <a:t>Referral pathways should adhere to guiding principles: </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respect self-determination and autonomy</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privacy and confidentiality </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maintain safety of the survivor</a:t>
            </a:r>
          </a:p>
          <a:p>
            <a:pPr lvl="0"/>
            <a:endParaRPr lang="en-US" dirty="0">
              <a:latin typeface="DIN Next LT Pro Light" panose="020B0303020203050203" pitchFamily="34" charset="77"/>
            </a:endParaRPr>
          </a:p>
          <a:p>
            <a:pPr lvl="0"/>
            <a:r>
              <a:rPr lang="en-US" dirty="0">
                <a:latin typeface="DIN Next LT Pro Light" panose="020B0303020203050203" pitchFamily="34" charset="77"/>
              </a:rPr>
              <a:t>Identify a focal point to facilitate referrals</a:t>
            </a:r>
          </a:p>
          <a:p>
            <a:pPr lvl="0"/>
            <a:endParaRPr lang="en-US" dirty="0">
              <a:latin typeface="DIN Next LT Pro Light" panose="020B0303020203050203" pitchFamily="34" charset="77"/>
            </a:endParaRPr>
          </a:p>
          <a:p>
            <a:pPr lvl="0"/>
            <a:r>
              <a:rPr lang="en-US" dirty="0">
                <a:latin typeface="DIN Next LT Pro Light" panose="020B0303020203050203" pitchFamily="34" charset="77"/>
              </a:rPr>
              <a:t>Prepare to monitor referrals</a:t>
            </a:r>
          </a:p>
          <a:p>
            <a:pPr lvl="0"/>
            <a:endParaRPr lang="en-US" dirty="0">
              <a:latin typeface="DIN Next LT Pro Light" panose="020B0303020203050203" pitchFamily="34" charset="77"/>
            </a:endParaRPr>
          </a:p>
          <a:p>
            <a:pPr lvl="0"/>
            <a:r>
              <a:rPr lang="en-US" dirty="0">
                <a:latin typeface="DIN Next LT Pro Light" panose="020B0303020203050203" pitchFamily="34" charset="77"/>
              </a:rPr>
              <a:t>Coordinate between support services</a:t>
            </a:r>
          </a:p>
          <a:p>
            <a:pPr lvl="0"/>
            <a:endParaRPr lang="en-US" dirty="0">
              <a:latin typeface="DIN Next LT Pro Light" panose="020B0303020203050203" pitchFamily="34" charset="77"/>
            </a:endParaRPr>
          </a:p>
        </p:txBody>
      </p:sp>
      <p:pic>
        <p:nvPicPr>
          <p:cNvPr id="10" name="Picture 9" descr="A picture containing ground&#10;&#10;Description automatically generated">
            <a:extLst>
              <a:ext uri="{FF2B5EF4-FFF2-40B4-BE49-F238E27FC236}">
                <a16:creationId xmlns:a16="http://schemas.microsoft.com/office/drawing/2014/main" id="{7C81ACE0-0460-4D4A-B748-29E342DB15A7}"/>
              </a:ext>
            </a:extLst>
          </p:cNvPr>
          <p:cNvPicPr>
            <a:picLocks noChangeAspect="1"/>
          </p:cNvPicPr>
          <p:nvPr/>
        </p:nvPicPr>
        <p:blipFill>
          <a:blip r:embed="rId5"/>
          <a:stretch>
            <a:fillRect/>
          </a:stretch>
        </p:blipFill>
        <p:spPr>
          <a:xfrm>
            <a:off x="4033304" y="4479536"/>
            <a:ext cx="4076700" cy="2374900"/>
          </a:xfrm>
          <a:prstGeom prst="rect">
            <a:avLst/>
          </a:prstGeom>
        </p:spPr>
      </p:pic>
    </p:spTree>
    <p:extLst>
      <p:ext uri="{BB962C8B-B14F-4D97-AF65-F5344CB8AC3E}">
        <p14:creationId xmlns:p14="http://schemas.microsoft.com/office/powerpoint/2010/main" val="158971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A078D1B-05E9-9A4A-AF81-0805E04FA3A2}"/>
              </a:ext>
            </a:extLst>
          </p:cNvPr>
          <p:cNvSpPr txBox="1"/>
          <p:nvPr/>
        </p:nvSpPr>
        <p:spPr>
          <a:xfrm>
            <a:off x="4035081" y="678994"/>
            <a:ext cx="6885469" cy="1754326"/>
          </a:xfrm>
          <a:prstGeom prst="rect">
            <a:avLst/>
          </a:prstGeom>
          <a:noFill/>
        </p:spPr>
        <p:txBody>
          <a:bodyPr wrap="square" rtlCol="0">
            <a:spAutoFit/>
          </a:bodyPr>
          <a:lstStyle/>
          <a:p>
            <a:pPr marL="114300" lvl="0"/>
            <a:r>
              <a:rPr lang="en-US" dirty="0">
                <a:latin typeface="DIN Next LT Pro Light" panose="020B0303020203050203" pitchFamily="34" charset="77"/>
              </a:rPr>
              <a:t>Provide information about the referral</a:t>
            </a:r>
          </a:p>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Available support, location, how to get there</a:t>
            </a:r>
          </a:p>
          <a:p>
            <a:pPr marL="342900" lvl="0" indent="-228600">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Benefits and risks</a:t>
            </a:r>
          </a:p>
          <a:p>
            <a:pPr marL="342900" lvl="0" indent="-228600">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a:p>
            <a:pPr marL="114300" lvl="0"/>
            <a:r>
              <a:rPr lang="en-US" dirty="0">
                <a:latin typeface="DIN Next LT Pro Light" panose="020B0303020203050203" pitchFamily="34" charset="77"/>
              </a:rPr>
              <a:t>Offer support in the referral </a:t>
            </a:r>
          </a:p>
          <a:p>
            <a:pPr marL="342900" lvl="0" indent="-228600">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p:txBody>
      </p:sp>
      <p:sp>
        <p:nvSpPr>
          <p:cNvPr id="27" name="Rectangle 26">
            <a:extLst>
              <a:ext uri="{FF2B5EF4-FFF2-40B4-BE49-F238E27FC236}">
                <a16:creationId xmlns:a16="http://schemas.microsoft.com/office/drawing/2014/main" id="{3E8D4665-7840-454A-8E8D-173ED1D61606}"/>
              </a:ext>
            </a:extLst>
          </p:cNvPr>
          <p:cNvSpPr/>
          <p:nvPr/>
        </p:nvSpPr>
        <p:spPr>
          <a:xfrm>
            <a:off x="0" y="4479537"/>
            <a:ext cx="4038599"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46BEAB-3601-584A-8365-89B990A6EE40}"/>
              </a:ext>
            </a:extLst>
          </p:cNvPr>
          <p:cNvSpPr txBox="1"/>
          <p:nvPr/>
        </p:nvSpPr>
        <p:spPr>
          <a:xfrm>
            <a:off x="363411" y="678995"/>
            <a:ext cx="2572972" cy="369332"/>
          </a:xfrm>
          <a:prstGeom prst="rect">
            <a:avLst/>
          </a:prstGeom>
          <a:noFill/>
        </p:spPr>
        <p:txBody>
          <a:bodyPr wrap="square" rtlCol="0">
            <a:spAutoFit/>
          </a:bodyPr>
          <a:lstStyle/>
          <a:p>
            <a:r>
              <a:rPr lang="en-US" b="1" dirty="0">
                <a:latin typeface="DIN Next LT Pro Bold" panose="020B0503020203050203" pitchFamily="34" charset="77"/>
              </a:rPr>
              <a:t>OFFER REFERRALS</a:t>
            </a:r>
          </a:p>
        </p:txBody>
      </p:sp>
      <p:pic>
        <p:nvPicPr>
          <p:cNvPr id="10" name="Picture 9">
            <a:extLst>
              <a:ext uri="{FF2B5EF4-FFF2-40B4-BE49-F238E27FC236}">
                <a16:creationId xmlns:a16="http://schemas.microsoft.com/office/drawing/2014/main" id="{1FCD7E84-7403-C344-8B25-6285B4C8940C}"/>
              </a:ext>
            </a:extLst>
          </p:cNvPr>
          <p:cNvPicPr>
            <a:picLocks noChangeAspect="1"/>
          </p:cNvPicPr>
          <p:nvPr/>
        </p:nvPicPr>
        <p:blipFill>
          <a:blip r:embed="rId5"/>
          <a:stretch>
            <a:fillRect/>
          </a:stretch>
        </p:blipFill>
        <p:spPr>
          <a:xfrm>
            <a:off x="0" y="4479536"/>
            <a:ext cx="4038600" cy="2374900"/>
          </a:xfrm>
          <a:prstGeom prst="rect">
            <a:avLst/>
          </a:prstGeom>
        </p:spPr>
      </p:pic>
    </p:spTree>
    <p:extLst>
      <p:ext uri="{BB962C8B-B14F-4D97-AF65-F5344CB8AC3E}">
        <p14:creationId xmlns:p14="http://schemas.microsoft.com/office/powerpoint/2010/main" val="370336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BA78AD-1D55-B342-A2A2-AEA7BFF7431F}"/>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63A87C-13EA-E841-80A4-430B521AFDE1}"/>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18C5ADA0-31BD-5849-A599-C59AAA04395A}"/>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A4768E0A-630B-A742-9283-99E2F6FC0080}"/>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498E9CFE-768C-ED42-88F1-2521F9F0D18D}"/>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up of a planet&#10;&#10;Description automatically generated with low confidence">
            <a:extLst>
              <a:ext uri="{FF2B5EF4-FFF2-40B4-BE49-F238E27FC236}">
                <a16:creationId xmlns:a16="http://schemas.microsoft.com/office/drawing/2014/main" id="{BEF3C8A4-D444-4747-AEBB-559BE2C020D0}"/>
              </a:ext>
            </a:extLst>
          </p:cNvPr>
          <p:cNvPicPr>
            <a:picLocks noChangeAspect="1"/>
          </p:cNvPicPr>
          <p:nvPr/>
        </p:nvPicPr>
        <p:blipFill>
          <a:blip r:embed="rId4">
            <a:alphaModFix amt="50000"/>
          </a:blip>
          <a:stretch>
            <a:fillRect/>
          </a:stretch>
        </p:blipFill>
        <p:spPr>
          <a:xfrm>
            <a:off x="-19050" y="0"/>
            <a:ext cx="4038600" cy="6858000"/>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535424" cy="646331"/>
          </a:xfrm>
          <a:prstGeom prst="rect">
            <a:avLst/>
          </a:prstGeom>
          <a:noFill/>
        </p:spPr>
        <p:txBody>
          <a:bodyPr wrap="square" rtlCol="0">
            <a:spAutoFit/>
          </a:bodyPr>
          <a:lstStyle/>
          <a:p>
            <a:r>
              <a:rPr lang="en-US" dirty="0">
                <a:latin typeface="DIN Next LT Pro Light" panose="020B0303020203050203" pitchFamily="34" charset="77"/>
              </a:rPr>
              <a:t>DRAWING A REFERRAL PATHWAY </a:t>
            </a:r>
          </a:p>
          <a:p>
            <a:r>
              <a:rPr lang="en-US" dirty="0">
                <a:latin typeface="DIN Next LT Pro Light" panose="020B0303020203050203" pitchFamily="34" charset="77"/>
              </a:rPr>
              <a:t>DEVELOP AN ACTION PLAN</a:t>
            </a:r>
          </a:p>
        </p:txBody>
      </p:sp>
    </p:spTree>
    <p:extLst>
      <p:ext uri="{BB962C8B-B14F-4D97-AF65-F5344CB8AC3E}">
        <p14:creationId xmlns:p14="http://schemas.microsoft.com/office/powerpoint/2010/main" val="2326228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D46C48-1455-4845-9413-02FD4293BD46}"/>
              </a:ext>
            </a:extLst>
          </p:cNvPr>
          <p:cNvSpPr/>
          <p:nvPr/>
        </p:nvSpPr>
        <p:spPr>
          <a:xfrm>
            <a:off x="-1" y="5638800"/>
            <a:ext cx="4038599" cy="1219200"/>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F122786-6FDA-594A-BF2A-CB65A930F12D}"/>
              </a:ext>
            </a:extLst>
          </p:cNvPr>
          <p:cNvSpPr/>
          <p:nvPr/>
        </p:nvSpPr>
        <p:spPr>
          <a:xfrm>
            <a:off x="0" y="0"/>
            <a:ext cx="4038600" cy="56388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2241D4-CDCB-1143-A47D-75C2C351A806}"/>
              </a:ext>
            </a:extLst>
          </p:cNvPr>
          <p:cNvSpPr/>
          <p:nvPr/>
        </p:nvSpPr>
        <p:spPr>
          <a:xfrm>
            <a:off x="4038600" y="5638800"/>
            <a:ext cx="4076700" cy="1219200"/>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5638800"/>
            <a:ext cx="4076700" cy="1219200"/>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61EDF3-5091-8B4A-87B4-4CC870DA2058}"/>
              </a:ext>
            </a:extLst>
          </p:cNvPr>
          <p:cNvSpPr txBox="1"/>
          <p:nvPr/>
        </p:nvSpPr>
        <p:spPr>
          <a:xfrm>
            <a:off x="390525" y="1066800"/>
            <a:ext cx="6915150" cy="461665"/>
          </a:xfrm>
          <a:prstGeom prst="rect">
            <a:avLst/>
          </a:prstGeom>
          <a:noFill/>
        </p:spPr>
        <p:txBody>
          <a:bodyPr wrap="square" rtlCol="0">
            <a:spAutoFit/>
          </a:bodyPr>
          <a:lstStyle/>
          <a:p>
            <a:r>
              <a:rPr lang="en-US" sz="2400" b="1" dirty="0">
                <a:solidFill>
                  <a:schemeClr val="bg1"/>
                </a:solidFill>
                <a:latin typeface="DIN Next LT Pro Bold" panose="020B0503020203050203" pitchFamily="34" charset="77"/>
              </a:rPr>
              <a:t>KEY MESSAGES</a:t>
            </a:r>
          </a:p>
        </p:txBody>
      </p:sp>
      <p:sp>
        <p:nvSpPr>
          <p:cNvPr id="8" name="TextBox 7">
            <a:extLst>
              <a:ext uri="{FF2B5EF4-FFF2-40B4-BE49-F238E27FC236}">
                <a16:creationId xmlns:a16="http://schemas.microsoft.com/office/drawing/2014/main" id="{6242947C-87DE-8547-83F2-BE6242EB1C09}"/>
              </a:ext>
            </a:extLst>
          </p:cNvPr>
          <p:cNvSpPr txBox="1"/>
          <p:nvPr/>
        </p:nvSpPr>
        <p:spPr>
          <a:xfrm>
            <a:off x="4271355" y="1066800"/>
            <a:ext cx="7096300" cy="2554545"/>
          </a:xfrm>
          <a:prstGeom prst="rect">
            <a:avLst/>
          </a:prstGeom>
          <a:noFill/>
        </p:spPr>
        <p:txBody>
          <a:bodyPr wrap="square" rtlCol="0">
            <a:spAutoFit/>
          </a:bodyPr>
          <a:lstStyle/>
          <a:p>
            <a:r>
              <a:rPr lang="en-US" sz="2000" dirty="0">
                <a:latin typeface="DIN Next LT Pro Light" panose="020B0303020203050203" pitchFamily="34" charset="77"/>
              </a:rPr>
              <a:t>Prepare your health facility</a:t>
            </a:r>
          </a:p>
          <a:p>
            <a:pPr marL="230188" indent="-230188">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Entry point, care pathway, consultation room</a:t>
            </a:r>
          </a:p>
          <a:p>
            <a:pPr marL="230188" indent="-230188">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Medications, supplies, equipment, documentation, protocols</a:t>
            </a:r>
          </a:p>
          <a:p>
            <a:pPr marL="230188" indent="-230188">
              <a:buBlip>
                <a:blip r:embed="rId3">
                  <a:extLst>
                    <a:ext uri="{96DAC541-7B7A-43D3-8B79-37D633B846F1}">
                      <asvg:svgBlip xmlns:asvg="http://schemas.microsoft.com/office/drawing/2016/SVG/main" r:embed="rId4"/>
                    </a:ext>
                  </a:extLst>
                </a:blip>
              </a:buBlip>
            </a:pPr>
            <a:r>
              <a:rPr lang="en-US" sz="2000" dirty="0">
                <a:latin typeface="DIN Next LT Pro Light" panose="020B0303020203050203" pitchFamily="34" charset="77"/>
              </a:rPr>
              <a:t>Trained staff</a:t>
            </a:r>
          </a:p>
          <a:p>
            <a:endParaRPr lang="en-US" sz="2000" dirty="0">
              <a:latin typeface="DIN Next LT Pro Light" panose="020B0303020203050203" pitchFamily="34" charset="77"/>
            </a:endParaRPr>
          </a:p>
          <a:p>
            <a:r>
              <a:rPr lang="en-US" sz="2000" dirty="0">
                <a:latin typeface="DIN Next LT Pro Light" panose="020B0303020203050203" pitchFamily="34" charset="77"/>
              </a:rPr>
              <a:t>Identify support services, create a referral directory, coordinate between support services to meet survivors’ multiple needs and offer referral to survivors </a:t>
            </a:r>
          </a:p>
        </p:txBody>
      </p:sp>
      <p:pic>
        <p:nvPicPr>
          <p:cNvPr id="3" name="Picture 2" descr="A picture containing outdoor&#10;&#10;Description automatically generated">
            <a:extLst>
              <a:ext uri="{FF2B5EF4-FFF2-40B4-BE49-F238E27FC236}">
                <a16:creationId xmlns:a16="http://schemas.microsoft.com/office/drawing/2014/main" id="{0F377556-A135-A343-A3C5-73D6E0E215B1}"/>
              </a:ext>
            </a:extLst>
          </p:cNvPr>
          <p:cNvPicPr>
            <a:picLocks noChangeAspect="1"/>
          </p:cNvPicPr>
          <p:nvPr/>
        </p:nvPicPr>
        <p:blipFill>
          <a:blip r:embed="rId5"/>
          <a:stretch>
            <a:fillRect/>
          </a:stretch>
        </p:blipFill>
        <p:spPr>
          <a:xfrm>
            <a:off x="-1158" y="5638800"/>
            <a:ext cx="4076700" cy="1219200"/>
          </a:xfrm>
          <a:prstGeom prst="rect">
            <a:avLst/>
          </a:prstGeom>
        </p:spPr>
      </p:pic>
    </p:spTree>
    <p:extLst>
      <p:ext uri="{BB962C8B-B14F-4D97-AF65-F5344CB8AC3E}">
        <p14:creationId xmlns:p14="http://schemas.microsoft.com/office/powerpoint/2010/main" val="15138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CAFD3E-1E3F-F541-AE79-BE312DB74563}"/>
              </a:ext>
            </a:extLst>
          </p:cNvPr>
          <p:cNvSpPr/>
          <p:nvPr/>
        </p:nvSpPr>
        <p:spPr>
          <a:xfrm>
            <a:off x="0" y="4479538"/>
            <a:ext cx="40386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2241D4-CDCB-1143-A47D-75C2C351A806}"/>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536311-6FAC-7149-AC54-3E5F7173D46D}"/>
              </a:ext>
            </a:extLst>
          </p:cNvPr>
          <p:cNvSpPr txBox="1"/>
          <p:nvPr/>
        </p:nvSpPr>
        <p:spPr>
          <a:xfrm>
            <a:off x="4267200" y="678995"/>
            <a:ext cx="1478089" cy="369332"/>
          </a:xfrm>
          <a:prstGeom prst="rect">
            <a:avLst/>
          </a:prstGeom>
          <a:noFill/>
        </p:spPr>
        <p:txBody>
          <a:bodyPr wrap="square" rtlCol="0">
            <a:spAutoFit/>
          </a:bodyPr>
          <a:lstStyle/>
          <a:p>
            <a:r>
              <a:rPr lang="en-US" b="1" dirty="0">
                <a:latin typeface="DIN Next LT Pro Bold" panose="020B0503020203050203" pitchFamily="34" charset="77"/>
              </a:rPr>
              <a:t>OBJECTIVES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4267199" y="953869"/>
            <a:ext cx="7598485" cy="3139321"/>
          </a:xfrm>
          <a:prstGeom prst="rect">
            <a:avLst/>
          </a:prstGeom>
          <a:noFill/>
        </p:spPr>
        <p:txBody>
          <a:bodyPr wrap="square" rtlCol="0">
            <a:spAutoFit/>
          </a:bodyPr>
          <a:lstStyle/>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Demonstrate knowledge on how to ensure the health facility is ready to provide care to survivors</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Gain the knowledge and skills to prepare the health facility and set up a consultation room</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Map out current patient flow and response to sexual assault survivors and identify areas for improvement.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a:p>
            <a:pPr marL="174625" indent="-16351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Describe what referral resources are needed for sexual assault survivors. </a:t>
            </a:r>
          </a:p>
          <a:p>
            <a:pPr marL="174625" indent="-16351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endParaRPr>
          </a:p>
        </p:txBody>
      </p:sp>
      <p:sp>
        <p:nvSpPr>
          <p:cNvPr id="9" name="Rectangle 8">
            <a:extLst>
              <a:ext uri="{FF2B5EF4-FFF2-40B4-BE49-F238E27FC236}">
                <a16:creationId xmlns:a16="http://schemas.microsoft.com/office/drawing/2014/main" id="{E203D080-744D-7348-92C6-82140F92F3A3}"/>
              </a:ext>
            </a:extLst>
          </p:cNvPr>
          <p:cNvSpPr/>
          <p:nvPr/>
        </p:nvSpPr>
        <p:spPr>
          <a:xfrm>
            <a:off x="7844" y="1"/>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6010F6-69F2-554E-AF6E-AA897AD79D20}"/>
              </a:ext>
            </a:extLst>
          </p:cNvPr>
          <p:cNvPicPr>
            <a:picLocks noChangeAspect="1"/>
          </p:cNvPicPr>
          <p:nvPr/>
        </p:nvPicPr>
        <p:blipFill>
          <a:blip r:embed="rId5"/>
          <a:stretch>
            <a:fillRect/>
          </a:stretch>
        </p:blipFill>
        <p:spPr>
          <a:xfrm>
            <a:off x="0" y="4479536"/>
            <a:ext cx="4038600" cy="2374900"/>
          </a:xfrm>
          <a:prstGeom prst="rect">
            <a:avLst/>
          </a:prstGeom>
        </p:spPr>
      </p:pic>
    </p:spTree>
    <p:extLst>
      <p:ext uri="{BB962C8B-B14F-4D97-AF65-F5344CB8AC3E}">
        <p14:creationId xmlns:p14="http://schemas.microsoft.com/office/powerpoint/2010/main" val="129001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122786-6FDA-594A-BF2A-CB65A930F12D}"/>
              </a:ext>
            </a:extLst>
          </p:cNvPr>
          <p:cNvSpPr/>
          <p:nvPr/>
        </p:nvSpPr>
        <p:spPr>
          <a:xfrm>
            <a:off x="0" y="0"/>
            <a:ext cx="4038600" cy="34290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2241D4-CDCB-1143-A47D-75C2C351A806}"/>
              </a:ext>
            </a:extLst>
          </p:cNvPr>
          <p:cNvSpPr/>
          <p:nvPr/>
        </p:nvSpPr>
        <p:spPr>
          <a:xfrm>
            <a:off x="4038600" y="3429000"/>
            <a:ext cx="4076700" cy="3429000"/>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3429000"/>
            <a:ext cx="4076700" cy="3429000"/>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61EDF3-5091-8B4A-87B4-4CC870DA2058}"/>
              </a:ext>
            </a:extLst>
          </p:cNvPr>
          <p:cNvSpPr txBox="1"/>
          <p:nvPr/>
        </p:nvSpPr>
        <p:spPr>
          <a:xfrm>
            <a:off x="4271356" y="1547467"/>
            <a:ext cx="6915150" cy="461665"/>
          </a:xfrm>
          <a:prstGeom prst="rect">
            <a:avLst/>
          </a:prstGeom>
          <a:noFill/>
        </p:spPr>
        <p:txBody>
          <a:bodyPr wrap="square" rtlCol="0">
            <a:spAutoFit/>
          </a:bodyPr>
          <a:lstStyle/>
          <a:p>
            <a:r>
              <a:rPr lang="en-US" sz="2400" b="1" dirty="0">
                <a:latin typeface="DIN Next LT Pro Bold" panose="020B0503020203050203" pitchFamily="34" charset="77"/>
              </a:rPr>
              <a:t>PREPARE THE HEALTH FACILITY</a:t>
            </a:r>
          </a:p>
        </p:txBody>
      </p:sp>
      <p:sp>
        <p:nvSpPr>
          <p:cNvPr id="20" name="Rectangle 19">
            <a:extLst>
              <a:ext uri="{FF2B5EF4-FFF2-40B4-BE49-F238E27FC236}">
                <a16:creationId xmlns:a16="http://schemas.microsoft.com/office/drawing/2014/main" id="{E16BD101-D657-EF42-9062-17DF6E8359A1}"/>
              </a:ext>
            </a:extLst>
          </p:cNvPr>
          <p:cNvSpPr/>
          <p:nvPr/>
        </p:nvSpPr>
        <p:spPr>
          <a:xfrm>
            <a:off x="4347843" y="1986201"/>
            <a:ext cx="1690687" cy="45862"/>
          </a:xfrm>
          <a:prstGeom prst="rect">
            <a:avLst/>
          </a:prstGeom>
          <a:solidFill>
            <a:srgbClr val="480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B9A290-76D5-7643-9C2D-04379538847F}"/>
              </a:ext>
            </a:extLst>
          </p:cNvPr>
          <p:cNvSpPr/>
          <p:nvPr/>
        </p:nvSpPr>
        <p:spPr>
          <a:xfrm>
            <a:off x="0" y="3429000"/>
            <a:ext cx="4038600" cy="3429000"/>
          </a:xfrm>
          <a:prstGeom prst="rect">
            <a:avLst/>
          </a:prstGeom>
          <a:solidFill>
            <a:srgbClr val="F8D8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ound&#10;&#10;Description automatically generated">
            <a:extLst>
              <a:ext uri="{FF2B5EF4-FFF2-40B4-BE49-F238E27FC236}">
                <a16:creationId xmlns:a16="http://schemas.microsoft.com/office/drawing/2014/main" id="{28984FBB-59B4-5447-A07E-599ACB82B87B}"/>
              </a:ext>
            </a:extLst>
          </p:cNvPr>
          <p:cNvPicPr>
            <a:picLocks noChangeAspect="1"/>
          </p:cNvPicPr>
          <p:nvPr/>
        </p:nvPicPr>
        <p:blipFill>
          <a:blip r:embed="rId2"/>
          <a:stretch>
            <a:fillRect/>
          </a:stretch>
        </p:blipFill>
        <p:spPr>
          <a:xfrm>
            <a:off x="14514" y="3429000"/>
            <a:ext cx="4038600" cy="3429000"/>
          </a:xfrm>
          <a:prstGeom prst="rect">
            <a:avLst/>
          </a:prstGeom>
        </p:spPr>
      </p:pic>
    </p:spTree>
    <p:extLst>
      <p:ext uri="{BB962C8B-B14F-4D97-AF65-F5344CB8AC3E}">
        <p14:creationId xmlns:p14="http://schemas.microsoft.com/office/powerpoint/2010/main" val="345066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CFB764-F72E-9744-B82D-DCB68BD066DF}"/>
              </a:ext>
            </a:extLst>
          </p:cNvPr>
          <p:cNvSpPr/>
          <p:nvPr/>
        </p:nvSpPr>
        <p:spPr>
          <a:xfrm>
            <a:off x="4038600"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E505F2-857A-0A4F-BC51-55B38606E93C}"/>
              </a:ext>
            </a:extLst>
          </p:cNvPr>
          <p:cNvSpPr/>
          <p:nvPr/>
        </p:nvSpPr>
        <p:spPr>
          <a:xfrm>
            <a:off x="0" y="4479537"/>
            <a:ext cx="4038599" cy="2378462"/>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03D080-744D-7348-92C6-82140F92F3A3}"/>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1" y="678995"/>
            <a:ext cx="2584505" cy="646331"/>
          </a:xfrm>
          <a:prstGeom prst="rect">
            <a:avLst/>
          </a:prstGeom>
          <a:noFill/>
        </p:spPr>
        <p:txBody>
          <a:bodyPr wrap="square" rtlCol="0">
            <a:spAutoFit/>
          </a:bodyPr>
          <a:lstStyle/>
          <a:p>
            <a:r>
              <a:rPr lang="en-US" b="1" dirty="0">
                <a:latin typeface="DIN Next LT Pro Bold" panose="020B0503020203050203" pitchFamily="34" charset="77"/>
              </a:rPr>
              <a:t>PREPARING THE HEALTH FACILITY</a:t>
            </a:r>
          </a:p>
        </p:txBody>
      </p:sp>
      <p:sp>
        <p:nvSpPr>
          <p:cNvPr id="15" name="TextBox 14">
            <a:extLst>
              <a:ext uri="{FF2B5EF4-FFF2-40B4-BE49-F238E27FC236}">
                <a16:creationId xmlns:a16="http://schemas.microsoft.com/office/drawing/2014/main" id="{4B7DA03C-B738-FC4C-97E7-37CC9A9E922A}"/>
              </a:ext>
            </a:extLst>
          </p:cNvPr>
          <p:cNvSpPr txBox="1"/>
          <p:nvPr/>
        </p:nvSpPr>
        <p:spPr>
          <a:xfrm>
            <a:off x="4327006" y="678995"/>
            <a:ext cx="6878269" cy="2031325"/>
          </a:xfrm>
          <a:prstGeom prst="rect">
            <a:avLst/>
          </a:prstGeom>
          <a:noFill/>
        </p:spPr>
        <p:txBody>
          <a:bodyPr wrap="square" rtlCol="0">
            <a:spAutoFit/>
          </a:bodyPr>
          <a:lstStyle/>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Decide on an </a:t>
            </a:r>
            <a:r>
              <a:rPr lang="en-US" dirty="0">
                <a:latin typeface="DIN Next LT Pro Medium" panose="020B0503020203050203" pitchFamily="34" charset="77"/>
                <a:cs typeface="Calibri" panose="020F0502020204030204" pitchFamily="34" charset="0"/>
              </a:rPr>
              <a:t>ENTRY POINT AND CARE PATHWAY </a:t>
            </a:r>
            <a:r>
              <a:rPr lang="en-US" dirty="0">
                <a:latin typeface="DIN Next LT Pro Light" panose="020B0303020203050203" pitchFamily="34" charset="77"/>
                <a:cs typeface="Calibri" panose="020F0502020204030204" pitchFamily="34" charset="0"/>
              </a:rPr>
              <a:t>for survivors of rape, sexual assault and intimate partner violence</a:t>
            </a: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Decide on and prepare the </a:t>
            </a:r>
            <a:r>
              <a:rPr lang="en-US" dirty="0">
                <a:latin typeface="DIN Next LT Pro Medium" panose="020B0503020203050203" pitchFamily="34" charset="77"/>
                <a:cs typeface="Calibri" panose="020F0502020204030204" pitchFamily="34" charset="0"/>
              </a:rPr>
              <a:t>CONSULTATION ROOM </a:t>
            </a: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a:p>
            <a:pPr marL="182563" indent="-182563">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cs typeface="Calibri" panose="020F0502020204030204" pitchFamily="34" charset="0"/>
              </a:rPr>
              <a:t>Ensure </a:t>
            </a:r>
            <a:r>
              <a:rPr lang="en-US" dirty="0">
                <a:latin typeface="DIN Next LT Pro Medium" panose="020B0503020203050203" pitchFamily="34" charset="77"/>
                <a:cs typeface="Calibri" panose="020F0502020204030204" pitchFamily="34" charset="0"/>
              </a:rPr>
              <a:t>PRIVACY AND CONFIDENTIALITY</a:t>
            </a:r>
          </a:p>
          <a:p>
            <a:pPr marL="182563" indent="-182563">
              <a:buBlip>
                <a:blip r:embed="rId3">
                  <a:extLst>
                    <a:ext uri="{96DAC541-7B7A-43D3-8B79-37D633B846F1}">
                      <asvg:svgBlip xmlns:asvg="http://schemas.microsoft.com/office/drawing/2016/SVG/main" r:embed="rId4"/>
                    </a:ext>
                  </a:extLst>
                </a:blip>
              </a:buBlip>
            </a:pPr>
            <a:endParaRPr lang="en-US" dirty="0">
              <a:latin typeface="DIN Next LT Pro Light" panose="020B0303020203050203" pitchFamily="34" charset="77"/>
              <a:cs typeface="Calibri" panose="020F0502020204030204" pitchFamily="34" charset="0"/>
            </a:endParaRPr>
          </a:p>
        </p:txBody>
      </p:sp>
      <p:sp>
        <p:nvSpPr>
          <p:cNvPr id="16" name="Rectangle 15">
            <a:extLst>
              <a:ext uri="{FF2B5EF4-FFF2-40B4-BE49-F238E27FC236}">
                <a16:creationId xmlns:a16="http://schemas.microsoft.com/office/drawing/2014/main" id="{7DFFCFD0-68AC-D548-AD0D-744FCDA20978}"/>
              </a:ext>
            </a:extLst>
          </p:cNvPr>
          <p:cNvSpPr/>
          <p:nvPr/>
        </p:nvSpPr>
        <p:spPr>
          <a:xfrm>
            <a:off x="8115300" y="4479537"/>
            <a:ext cx="4076700"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onnector&#10;&#10;Description automatically generated">
            <a:extLst>
              <a:ext uri="{FF2B5EF4-FFF2-40B4-BE49-F238E27FC236}">
                <a16:creationId xmlns:a16="http://schemas.microsoft.com/office/drawing/2014/main" id="{BF098857-80B7-2A44-A42C-198BE5EFFE03}"/>
              </a:ext>
            </a:extLst>
          </p:cNvPr>
          <p:cNvPicPr>
            <a:picLocks noChangeAspect="1"/>
          </p:cNvPicPr>
          <p:nvPr/>
        </p:nvPicPr>
        <p:blipFill>
          <a:blip r:embed="rId5"/>
          <a:stretch>
            <a:fillRect/>
          </a:stretch>
        </p:blipFill>
        <p:spPr>
          <a:xfrm>
            <a:off x="8121103" y="4493184"/>
            <a:ext cx="4076700" cy="2374900"/>
          </a:xfrm>
          <a:prstGeom prst="rect">
            <a:avLst/>
          </a:prstGeom>
        </p:spPr>
      </p:pic>
    </p:spTree>
    <p:extLst>
      <p:ext uri="{BB962C8B-B14F-4D97-AF65-F5344CB8AC3E}">
        <p14:creationId xmlns:p14="http://schemas.microsoft.com/office/powerpoint/2010/main" val="386575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3FCB40-EE87-0E43-B63A-3ADC3EACE2BF}"/>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76072C-3835-C74D-90A1-2A3B78755515}"/>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5" name="Picture 14">
            <a:extLst>
              <a:ext uri="{FF2B5EF4-FFF2-40B4-BE49-F238E27FC236}">
                <a16:creationId xmlns:a16="http://schemas.microsoft.com/office/drawing/2014/main" id="{AF9A9B8C-CC93-CA4D-BE3B-215F511DDEB4}"/>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6" name="Rectangle 15">
            <a:extLst>
              <a:ext uri="{FF2B5EF4-FFF2-40B4-BE49-F238E27FC236}">
                <a16:creationId xmlns:a16="http://schemas.microsoft.com/office/drawing/2014/main" id="{BFA3C9F8-C77A-D949-AFF8-0384F8A07A96}"/>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ectangle 16">
            <a:extLst>
              <a:ext uri="{FF2B5EF4-FFF2-40B4-BE49-F238E27FC236}">
                <a16:creationId xmlns:a16="http://schemas.microsoft.com/office/drawing/2014/main" id="{9C676492-AFBF-0444-B383-8ED56594F4C7}"/>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planet&#10;&#10;Description automatically generated with low confidence">
            <a:extLst>
              <a:ext uri="{FF2B5EF4-FFF2-40B4-BE49-F238E27FC236}">
                <a16:creationId xmlns:a16="http://schemas.microsoft.com/office/drawing/2014/main" id="{BEC6AAD4-6716-EF49-96A5-89CB9103B56D}"/>
              </a:ext>
            </a:extLst>
          </p:cNvPr>
          <p:cNvPicPr>
            <a:picLocks noChangeAspect="1"/>
          </p:cNvPicPr>
          <p:nvPr/>
        </p:nvPicPr>
        <p:blipFill>
          <a:blip r:embed="rId4">
            <a:alphaModFix amt="50000"/>
          </a:blip>
          <a:stretch>
            <a:fillRect/>
          </a:stretch>
        </p:blipFill>
        <p:spPr>
          <a:xfrm>
            <a:off x="0" y="0"/>
            <a:ext cx="4038600" cy="6858000"/>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535424" cy="923330"/>
          </a:xfrm>
          <a:prstGeom prst="rect">
            <a:avLst/>
          </a:prstGeom>
          <a:noFill/>
        </p:spPr>
        <p:txBody>
          <a:bodyPr wrap="square" rtlCol="0">
            <a:spAutoFit/>
          </a:bodyPr>
          <a:lstStyle/>
          <a:p>
            <a:r>
              <a:rPr lang="en-US" dirty="0">
                <a:latin typeface="DIN Next LT Pro Light" panose="020B0303020203050203" pitchFamily="34" charset="77"/>
              </a:rPr>
              <a:t>STRING EXERCISE – PRIVACY</a:t>
            </a:r>
          </a:p>
          <a:p>
            <a:r>
              <a:rPr lang="en-US" dirty="0">
                <a:latin typeface="DIN Next LT Pro Light" panose="020B0303020203050203" pitchFamily="34" charset="77"/>
              </a:rPr>
              <a:t>MAPPING – PREPARE THE ENTRY POINT, CARE PATHWAY AND CONSULTATION ROOM</a:t>
            </a:r>
          </a:p>
        </p:txBody>
      </p:sp>
    </p:spTree>
    <p:extLst>
      <p:ext uri="{BB962C8B-B14F-4D97-AF65-F5344CB8AC3E}">
        <p14:creationId xmlns:p14="http://schemas.microsoft.com/office/powerpoint/2010/main" val="196293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306B65C-D9C6-0143-8838-F61E3AD28899}"/>
              </a:ext>
            </a:extLst>
          </p:cNvPr>
          <p:cNvSpPr/>
          <p:nvPr/>
        </p:nvSpPr>
        <p:spPr>
          <a:xfrm>
            <a:off x="0" y="0"/>
            <a:ext cx="12192000" cy="1219201"/>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010DCB-B1A3-4B4A-A5B8-6EC0EB5F6555}"/>
              </a:ext>
            </a:extLst>
          </p:cNvPr>
          <p:cNvPicPr>
            <a:picLocks noChangeAspect="1"/>
          </p:cNvPicPr>
          <p:nvPr/>
        </p:nvPicPr>
        <p:blipFill>
          <a:blip r:embed="rId3">
            <a:alphaModFix amt="50000"/>
          </a:blip>
          <a:stretch>
            <a:fillRect/>
          </a:stretch>
        </p:blipFill>
        <p:spPr>
          <a:xfrm>
            <a:off x="0" y="1"/>
            <a:ext cx="12161520" cy="1216152"/>
          </a:xfrm>
          <a:prstGeom prst="rect">
            <a:avLst/>
          </a:prstGeom>
        </p:spPr>
      </p:pic>
      <p:sp>
        <p:nvSpPr>
          <p:cNvPr id="25" name="Rectangle 24">
            <a:extLst>
              <a:ext uri="{FF2B5EF4-FFF2-40B4-BE49-F238E27FC236}">
                <a16:creationId xmlns:a16="http://schemas.microsoft.com/office/drawing/2014/main" id="{569D2BA3-F7A2-C541-8E70-740E83687F30}"/>
              </a:ext>
            </a:extLst>
          </p:cNvPr>
          <p:cNvSpPr/>
          <p:nvPr/>
        </p:nvSpPr>
        <p:spPr>
          <a:xfrm>
            <a:off x="8550396" y="1653377"/>
            <a:ext cx="3067925" cy="4247317"/>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B4D0D9-58DA-0340-91B0-C58C14FBB16F}"/>
              </a:ext>
            </a:extLst>
          </p:cNvPr>
          <p:cNvSpPr/>
          <p:nvPr/>
        </p:nvSpPr>
        <p:spPr>
          <a:xfrm>
            <a:off x="4952953" y="1653377"/>
            <a:ext cx="3067925" cy="4247317"/>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CCC775-E4CD-E04B-B7A8-A5AF45C6972C}"/>
              </a:ext>
            </a:extLst>
          </p:cNvPr>
          <p:cNvSpPr txBox="1"/>
          <p:nvPr/>
        </p:nvSpPr>
        <p:spPr>
          <a:xfrm>
            <a:off x="363410" y="678995"/>
            <a:ext cx="8303511" cy="369332"/>
          </a:xfrm>
          <a:prstGeom prst="rect">
            <a:avLst/>
          </a:prstGeom>
          <a:noFill/>
        </p:spPr>
        <p:txBody>
          <a:bodyPr wrap="square" rtlCol="0">
            <a:spAutoFit/>
          </a:bodyPr>
          <a:lstStyle/>
          <a:p>
            <a:r>
              <a:rPr lang="en-US" b="1" dirty="0">
                <a:latin typeface="DIN Next LT Pro Bold" panose="020B0503020203050203" pitchFamily="34" charset="77"/>
              </a:rPr>
              <a:t>ESSENTIAL HEALTH FACILITY RESOURCES</a:t>
            </a:r>
          </a:p>
        </p:txBody>
      </p:sp>
      <p:sp>
        <p:nvSpPr>
          <p:cNvPr id="17" name="TextBox 16">
            <a:extLst>
              <a:ext uri="{FF2B5EF4-FFF2-40B4-BE49-F238E27FC236}">
                <a16:creationId xmlns:a16="http://schemas.microsoft.com/office/drawing/2014/main" id="{991562A9-A944-C745-B1EB-B3568D281A88}"/>
              </a:ext>
            </a:extLst>
          </p:cNvPr>
          <p:cNvSpPr txBox="1"/>
          <p:nvPr/>
        </p:nvSpPr>
        <p:spPr>
          <a:xfrm>
            <a:off x="363409" y="1720840"/>
            <a:ext cx="4060025" cy="4247317"/>
          </a:xfrm>
          <a:prstGeom prst="rect">
            <a:avLst/>
          </a:prstGeom>
          <a:noFill/>
        </p:spPr>
        <p:txBody>
          <a:bodyPr wrap="square" rtlCol="0">
            <a:spAutoFit/>
          </a:bodyPr>
          <a:lstStyle/>
          <a:p>
            <a:pPr marL="11112"/>
            <a:r>
              <a:rPr lang="en-US" dirty="0">
                <a:latin typeface="DIN Next LT Pro Medium" panose="020B0503020203050203" pitchFamily="34" charset="77"/>
                <a:cs typeface="Calibri" panose="020F0502020204030204" pitchFamily="34" charset="0"/>
              </a:rPr>
              <a:t>MEDICINES, SUPPLIES AND EQUIPMENT</a:t>
            </a:r>
          </a:p>
          <a:p>
            <a:pPr marL="11112"/>
            <a:endParaRPr lang="en-US" dirty="0">
              <a:latin typeface="DIN Next LT Pro Light" panose="020B0303020203050203" pitchFamily="34" charset="77"/>
              <a:cs typeface="Calibri" panose="020F0502020204030204" pitchFamily="34" charset="0"/>
            </a:endParaRPr>
          </a:p>
          <a:p>
            <a:pPr marL="11112"/>
            <a:r>
              <a:rPr lang="en-US" dirty="0">
                <a:latin typeface="DIN Next LT Pro Medium" panose="020B0503020203050203" pitchFamily="34" charset="77"/>
                <a:cs typeface="Calibri" panose="020F0502020204030204" pitchFamily="34" charset="0"/>
              </a:rPr>
              <a:t>DOCUMENTATION</a:t>
            </a:r>
          </a:p>
          <a:p>
            <a:pPr marL="11112"/>
            <a:endParaRPr lang="en-US" dirty="0">
              <a:latin typeface="DIN Next LT Pro Light" panose="020B0303020203050203" pitchFamily="34" charset="77"/>
              <a:cs typeface="Calibri" panose="020F0502020204030204" pitchFamily="34" charset="0"/>
            </a:endParaRPr>
          </a:p>
          <a:p>
            <a:pPr marL="11112"/>
            <a:r>
              <a:rPr lang="en-US" dirty="0">
                <a:latin typeface="DIN Next LT Pro Light" panose="020B0303020203050203" pitchFamily="34" charset="77"/>
                <a:cs typeface="Calibri" panose="020F0502020204030204" pitchFamily="34" charset="0"/>
              </a:rPr>
              <a:t>Supplies for </a:t>
            </a:r>
            <a:r>
              <a:rPr lang="en-US" dirty="0">
                <a:latin typeface="DIN Next LT Pro Medium" panose="020B0503020203050203" pitchFamily="34" charset="77"/>
                <a:cs typeface="Calibri" panose="020F0502020204030204" pitchFamily="34" charset="0"/>
              </a:rPr>
              <a:t>FORENSIC EVIDENCE COLLECTION</a:t>
            </a:r>
            <a:r>
              <a:rPr lang="en-US" dirty="0">
                <a:latin typeface="DIN Next LT Pro Light" panose="020B0303020203050203" pitchFamily="34" charset="77"/>
                <a:cs typeface="Calibri" panose="020F0502020204030204" pitchFamily="34" charset="0"/>
              </a:rPr>
              <a:t> (if applicable)</a:t>
            </a:r>
          </a:p>
          <a:p>
            <a:pPr marL="11112"/>
            <a:endParaRPr lang="en-US" dirty="0">
              <a:latin typeface="DIN Next LT Pro Light" panose="020B0303020203050203" pitchFamily="34" charset="77"/>
              <a:cs typeface="Calibri" panose="020F0502020204030204" pitchFamily="34" charset="0"/>
            </a:endParaRPr>
          </a:p>
          <a:p>
            <a:pPr marL="11112"/>
            <a:r>
              <a:rPr lang="en-US" dirty="0">
                <a:latin typeface="DIN Next LT Pro Light" panose="020B0303020203050203" pitchFamily="34" charset="77"/>
                <a:cs typeface="Calibri" panose="020F0502020204030204" pitchFamily="34" charset="0"/>
              </a:rPr>
              <a:t>Consider the possibility </a:t>
            </a:r>
            <a:r>
              <a:rPr lang="en-US" dirty="0">
                <a:latin typeface="DIN Next LT Pro Medium" panose="020B0503020203050203" pitchFamily="34" charset="77"/>
                <a:cs typeface="Calibri" panose="020F0502020204030204" pitchFamily="34" charset="0"/>
              </a:rPr>
              <a:t>OF CHILD FRIENDLY ROOM AND ANATOMIC DOLLS </a:t>
            </a:r>
            <a:r>
              <a:rPr lang="en-US" dirty="0">
                <a:latin typeface="DIN Next LT Pro Light" panose="020B0303020203050203" pitchFamily="34" charset="77"/>
                <a:cs typeface="Calibri" panose="020F0502020204030204" pitchFamily="34" charset="0"/>
              </a:rPr>
              <a:t>(male and female)</a:t>
            </a:r>
          </a:p>
          <a:p>
            <a:pPr marL="11112"/>
            <a:endParaRPr lang="en-US" dirty="0">
              <a:latin typeface="DIN Next LT Pro Light" panose="020B0303020203050203" pitchFamily="34" charset="77"/>
              <a:cs typeface="Calibri" panose="020F0502020204030204" pitchFamily="34" charset="0"/>
            </a:endParaRPr>
          </a:p>
          <a:p>
            <a:pPr marL="11112"/>
            <a:r>
              <a:rPr lang="en-US" dirty="0">
                <a:latin typeface="DIN Next LT Pro Medium" panose="020B0503020203050203" pitchFamily="34" charset="77"/>
                <a:cs typeface="Calibri" panose="020F0502020204030204" pitchFamily="34" charset="0"/>
              </a:rPr>
              <a:t>MEDICAL PROTOCOLS </a:t>
            </a:r>
            <a:r>
              <a:rPr lang="en-US" dirty="0">
                <a:latin typeface="DIN Next LT Pro Light" panose="020B0303020203050203" pitchFamily="34" charset="77"/>
                <a:cs typeface="Calibri" panose="020F0502020204030204" pitchFamily="34" charset="0"/>
              </a:rPr>
              <a:t>(on the wall) and printed clinical guidelines </a:t>
            </a:r>
          </a:p>
          <a:p>
            <a:pPr marL="11112"/>
            <a:endParaRPr lang="en-US" dirty="0">
              <a:latin typeface="DIN Next LT Pro Light" panose="020B0303020203050203" pitchFamily="34" charset="77"/>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A2499F0E-D074-214B-9ECC-16AA421FF3DD}"/>
              </a:ext>
            </a:extLst>
          </p:cNvPr>
          <p:cNvPicPr>
            <a:picLocks noChangeAspect="1"/>
          </p:cNvPicPr>
          <p:nvPr/>
        </p:nvPicPr>
        <p:blipFill rotWithShape="1">
          <a:blip r:embed="rId4"/>
          <a:srcRect l="413"/>
          <a:stretch/>
        </p:blipFill>
        <p:spPr>
          <a:xfrm>
            <a:off x="8646388" y="1726372"/>
            <a:ext cx="2875747" cy="4070351"/>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BB4D1CD5-62FC-E34B-9331-BFB659C71791}"/>
              </a:ext>
            </a:extLst>
          </p:cNvPr>
          <p:cNvPicPr>
            <a:picLocks noChangeAspect="1"/>
          </p:cNvPicPr>
          <p:nvPr/>
        </p:nvPicPr>
        <p:blipFill>
          <a:blip r:embed="rId5"/>
          <a:stretch>
            <a:fillRect/>
          </a:stretch>
        </p:blipFill>
        <p:spPr>
          <a:xfrm>
            <a:off x="5049179" y="1720840"/>
            <a:ext cx="2875623" cy="4075883"/>
          </a:xfrm>
          <a:prstGeom prst="rect">
            <a:avLst/>
          </a:prstGeom>
        </p:spPr>
      </p:pic>
    </p:spTree>
    <p:extLst>
      <p:ext uri="{BB962C8B-B14F-4D97-AF65-F5344CB8AC3E}">
        <p14:creationId xmlns:p14="http://schemas.microsoft.com/office/powerpoint/2010/main" val="3664645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7399912-471D-9F4F-B627-4426A54D1E23}"/>
              </a:ext>
            </a:extLst>
          </p:cNvPr>
          <p:cNvSpPr/>
          <p:nvPr/>
        </p:nvSpPr>
        <p:spPr>
          <a:xfrm>
            <a:off x="4030754" y="4479538"/>
            <a:ext cx="4084545" cy="2378462"/>
          </a:xfrm>
          <a:prstGeom prst="rect">
            <a:avLst/>
          </a:prstGeom>
          <a:solidFill>
            <a:srgbClr val="F8D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4664B-428E-9944-A410-FD0EF8EBDF9A}"/>
              </a:ext>
            </a:extLst>
          </p:cNvPr>
          <p:cNvSpPr/>
          <p:nvPr/>
        </p:nvSpPr>
        <p:spPr>
          <a:xfrm>
            <a:off x="-1" y="0"/>
            <a:ext cx="4030756" cy="4479536"/>
          </a:xfrm>
          <a:prstGeom prst="rect">
            <a:avLst/>
          </a:prstGeom>
          <a:solidFill>
            <a:srgbClr val="F2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4479536"/>
            <a:ext cx="4076700" cy="2378464"/>
          </a:xfrm>
          <a:prstGeom prst="rect">
            <a:avLst/>
          </a:prstGeom>
          <a:solidFill>
            <a:srgbClr val="DED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359996E-3126-6041-A6BB-DB6A081DBE86}"/>
              </a:ext>
            </a:extLst>
          </p:cNvPr>
          <p:cNvSpPr txBox="1"/>
          <p:nvPr/>
        </p:nvSpPr>
        <p:spPr>
          <a:xfrm>
            <a:off x="363410" y="678995"/>
            <a:ext cx="3105503" cy="369332"/>
          </a:xfrm>
          <a:prstGeom prst="rect">
            <a:avLst/>
          </a:prstGeom>
          <a:noFill/>
        </p:spPr>
        <p:txBody>
          <a:bodyPr wrap="square" rtlCol="0">
            <a:spAutoFit/>
          </a:bodyPr>
          <a:lstStyle/>
          <a:p>
            <a:r>
              <a:rPr lang="en-US" b="1" dirty="0">
                <a:latin typeface="DIN Next LT Pro Bold" panose="020B0503020203050203" pitchFamily="34" charset="77"/>
              </a:rPr>
              <a:t>PREPARE DOCUMENTATION</a:t>
            </a:r>
          </a:p>
        </p:txBody>
      </p:sp>
      <p:sp>
        <p:nvSpPr>
          <p:cNvPr id="16" name="Rectangle 15">
            <a:extLst>
              <a:ext uri="{FF2B5EF4-FFF2-40B4-BE49-F238E27FC236}">
                <a16:creationId xmlns:a16="http://schemas.microsoft.com/office/drawing/2014/main" id="{7048A42E-0D75-D54D-A866-E81EDDFEF128}"/>
              </a:ext>
            </a:extLst>
          </p:cNvPr>
          <p:cNvSpPr/>
          <p:nvPr/>
        </p:nvSpPr>
        <p:spPr>
          <a:xfrm>
            <a:off x="-45945" y="4479537"/>
            <a:ext cx="4076700" cy="2378462"/>
          </a:xfrm>
          <a:prstGeom prst="rect">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E9A4B2-A886-4D43-8CCF-D8B27994C1C6}"/>
              </a:ext>
            </a:extLst>
          </p:cNvPr>
          <p:cNvSpPr txBox="1"/>
          <p:nvPr/>
        </p:nvSpPr>
        <p:spPr>
          <a:xfrm>
            <a:off x="4154553" y="678995"/>
            <a:ext cx="6876304" cy="1754326"/>
          </a:xfrm>
          <a:prstGeom prst="rect">
            <a:avLst/>
          </a:prstGeom>
          <a:noFill/>
        </p:spPr>
        <p:txBody>
          <a:bodyPr wrap="square" rtlCol="0">
            <a:spAutoFit/>
          </a:bodyPr>
          <a:lstStyle/>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Consent, medical history and examination forms with pictograms</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Medical certificates </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Follow-up cards and confidential referral forms</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Registration book with coding system</a:t>
            </a:r>
          </a:p>
          <a:p>
            <a:pPr marL="230188" lvl="0" indent="-230188">
              <a:buBlip>
                <a:blip r:embed="rId3">
                  <a:extLst>
                    <a:ext uri="{96DAC541-7B7A-43D3-8B79-37D633B846F1}">
                      <asvg:svgBlip xmlns:asvg="http://schemas.microsoft.com/office/drawing/2016/SVG/main" r:embed="rId4"/>
                    </a:ext>
                  </a:extLst>
                </a:blip>
              </a:buBlip>
            </a:pPr>
            <a:r>
              <a:rPr lang="en-US" dirty="0">
                <a:latin typeface="DIN Next LT Pro Light" panose="020B0303020203050203" pitchFamily="34" charset="77"/>
              </a:rPr>
              <a:t>LOCKED FILING CABINET to keep confidential records</a:t>
            </a:r>
          </a:p>
          <a:p>
            <a:pPr lvl="0"/>
            <a:endParaRPr lang="en-US" dirty="0">
              <a:latin typeface="DIN Next LT Pro Light" panose="020B0303020203050203" pitchFamily="34" charset="77"/>
            </a:endParaRPr>
          </a:p>
        </p:txBody>
      </p:sp>
      <p:pic>
        <p:nvPicPr>
          <p:cNvPr id="3" name="Picture 2" descr="A picture containing ground&#10;&#10;Description automatically generated">
            <a:extLst>
              <a:ext uri="{FF2B5EF4-FFF2-40B4-BE49-F238E27FC236}">
                <a16:creationId xmlns:a16="http://schemas.microsoft.com/office/drawing/2014/main" id="{53595AEA-8E18-444E-849E-6AC75284793E}"/>
              </a:ext>
            </a:extLst>
          </p:cNvPr>
          <p:cNvPicPr>
            <a:picLocks noChangeAspect="1"/>
          </p:cNvPicPr>
          <p:nvPr/>
        </p:nvPicPr>
        <p:blipFill>
          <a:blip r:embed="rId5"/>
          <a:stretch>
            <a:fillRect/>
          </a:stretch>
        </p:blipFill>
        <p:spPr>
          <a:xfrm>
            <a:off x="4033304" y="4479536"/>
            <a:ext cx="4076700" cy="2374900"/>
          </a:xfrm>
          <a:prstGeom prst="rect">
            <a:avLst/>
          </a:prstGeom>
        </p:spPr>
      </p:pic>
    </p:spTree>
    <p:extLst>
      <p:ext uri="{BB962C8B-B14F-4D97-AF65-F5344CB8AC3E}">
        <p14:creationId xmlns:p14="http://schemas.microsoft.com/office/powerpoint/2010/main" val="334395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63C2A2-DAF2-3D4D-ACCD-6EB22BAC6131}"/>
              </a:ext>
            </a:extLst>
          </p:cNvPr>
          <p:cNvSpPr/>
          <p:nvPr/>
        </p:nvSpPr>
        <p:spPr>
          <a:xfrm>
            <a:off x="0" y="0"/>
            <a:ext cx="4038600" cy="6858000"/>
          </a:xfrm>
          <a:prstGeom prst="rect">
            <a:avLst/>
          </a:prstGeom>
          <a:solidFill>
            <a:srgbClr val="A3DAD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85C514-0A9F-AF40-9129-9431D835A835}"/>
              </a:ext>
            </a:extLst>
          </p:cNvPr>
          <p:cNvSpPr/>
          <p:nvPr/>
        </p:nvSpPr>
        <p:spPr>
          <a:xfrm>
            <a:off x="4038600" y="1023"/>
            <a:ext cx="8153400" cy="4478511"/>
          </a:xfrm>
          <a:prstGeom prst="rect">
            <a:avLst/>
          </a:prstGeom>
          <a:solidFill>
            <a:srgbClr val="A3DAD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87EEB9C5-6DF7-ED47-A24A-291FD27FE6EF}"/>
              </a:ext>
            </a:extLst>
          </p:cNvPr>
          <p:cNvPicPr>
            <a:picLocks noChangeAspect="1"/>
          </p:cNvPicPr>
          <p:nvPr/>
        </p:nvPicPr>
        <p:blipFill>
          <a:blip r:embed="rId3"/>
          <a:stretch>
            <a:fillRect/>
          </a:stretch>
        </p:blipFill>
        <p:spPr>
          <a:xfrm>
            <a:off x="4343400" y="1078853"/>
            <a:ext cx="382968" cy="417783"/>
          </a:xfrm>
          <a:prstGeom prst="rect">
            <a:avLst/>
          </a:prstGeom>
        </p:spPr>
      </p:pic>
      <p:sp>
        <p:nvSpPr>
          <p:cNvPr id="17" name="Rectangle 16">
            <a:extLst>
              <a:ext uri="{FF2B5EF4-FFF2-40B4-BE49-F238E27FC236}">
                <a16:creationId xmlns:a16="http://schemas.microsoft.com/office/drawing/2014/main" id="{271D877E-8E1E-4342-861E-0A928E2F263B}"/>
              </a:ext>
            </a:extLst>
          </p:cNvPr>
          <p:cNvSpPr/>
          <p:nvPr/>
        </p:nvSpPr>
        <p:spPr>
          <a:xfrm>
            <a:off x="4038600" y="4479536"/>
            <a:ext cx="8153400" cy="2378464"/>
          </a:xfrm>
          <a:prstGeom prst="rect">
            <a:avLst/>
          </a:prstGeom>
          <a:solidFill>
            <a:srgbClr val="7D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a:extLst>
              <a:ext uri="{FF2B5EF4-FFF2-40B4-BE49-F238E27FC236}">
                <a16:creationId xmlns:a16="http://schemas.microsoft.com/office/drawing/2014/main" id="{3A1E13E7-DAAB-1E46-847F-51002BA6172E}"/>
              </a:ext>
            </a:extLst>
          </p:cNvPr>
          <p:cNvSpPr/>
          <p:nvPr/>
        </p:nvSpPr>
        <p:spPr>
          <a:xfrm>
            <a:off x="4038600" y="4479537"/>
            <a:ext cx="4076700" cy="2377440"/>
          </a:xfrm>
          <a:prstGeom prst="rect">
            <a:avLst/>
          </a:prstGeom>
          <a:solidFill>
            <a:srgbClr val="A3DAD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up of a planet&#10;&#10;Description automatically generated with low confidence">
            <a:extLst>
              <a:ext uri="{FF2B5EF4-FFF2-40B4-BE49-F238E27FC236}">
                <a16:creationId xmlns:a16="http://schemas.microsoft.com/office/drawing/2014/main" id="{84407DB3-6ACB-584F-9685-C8B44AC419B8}"/>
              </a:ext>
            </a:extLst>
          </p:cNvPr>
          <p:cNvPicPr>
            <a:picLocks noChangeAspect="1"/>
          </p:cNvPicPr>
          <p:nvPr/>
        </p:nvPicPr>
        <p:blipFill>
          <a:blip r:embed="rId4">
            <a:alphaModFix amt="50000"/>
          </a:blip>
          <a:stretch>
            <a:fillRect/>
          </a:stretch>
        </p:blipFill>
        <p:spPr>
          <a:xfrm>
            <a:off x="-19050" y="0"/>
            <a:ext cx="4038600" cy="6858000"/>
          </a:xfrm>
          <a:prstGeom prst="rect">
            <a:avLst/>
          </a:prstGeom>
        </p:spPr>
      </p:pic>
      <p:sp>
        <p:nvSpPr>
          <p:cNvPr id="10" name="TextBox 9">
            <a:extLst>
              <a:ext uri="{FF2B5EF4-FFF2-40B4-BE49-F238E27FC236}">
                <a16:creationId xmlns:a16="http://schemas.microsoft.com/office/drawing/2014/main" id="{5D536311-6FAC-7149-AC54-3E5F7173D46D}"/>
              </a:ext>
            </a:extLst>
          </p:cNvPr>
          <p:cNvSpPr txBox="1"/>
          <p:nvPr/>
        </p:nvSpPr>
        <p:spPr>
          <a:xfrm>
            <a:off x="4782835" y="1167102"/>
            <a:ext cx="1514601" cy="369332"/>
          </a:xfrm>
          <a:prstGeom prst="rect">
            <a:avLst/>
          </a:prstGeom>
          <a:noFill/>
        </p:spPr>
        <p:txBody>
          <a:bodyPr wrap="square" rtlCol="0">
            <a:spAutoFit/>
          </a:bodyPr>
          <a:lstStyle/>
          <a:p>
            <a:r>
              <a:rPr lang="en-US" b="1" dirty="0"/>
              <a:t>ACTIVITY </a:t>
            </a:r>
            <a:r>
              <a:rPr lang="en-US" b="1" dirty="0">
                <a:latin typeface="DIN Next LT Pro Bold" panose="020B0503020203050203" pitchFamily="34" charset="77"/>
              </a:rPr>
              <a:t>- </a:t>
            </a:r>
          </a:p>
        </p:txBody>
      </p:sp>
      <p:sp>
        <p:nvSpPr>
          <p:cNvPr id="12" name="TextBox 11">
            <a:extLst>
              <a:ext uri="{FF2B5EF4-FFF2-40B4-BE49-F238E27FC236}">
                <a16:creationId xmlns:a16="http://schemas.microsoft.com/office/drawing/2014/main" id="{BA35A420-53EE-B24D-A187-6A792B76CB31}"/>
              </a:ext>
            </a:extLst>
          </p:cNvPr>
          <p:cNvSpPr txBox="1"/>
          <p:nvPr/>
        </p:nvSpPr>
        <p:spPr>
          <a:xfrm>
            <a:off x="5883058" y="1167102"/>
            <a:ext cx="4535424" cy="369332"/>
          </a:xfrm>
          <a:prstGeom prst="rect">
            <a:avLst/>
          </a:prstGeom>
          <a:noFill/>
        </p:spPr>
        <p:txBody>
          <a:bodyPr wrap="square" rtlCol="0">
            <a:spAutoFit/>
          </a:bodyPr>
          <a:lstStyle/>
          <a:p>
            <a:r>
              <a:rPr lang="en-US" dirty="0">
                <a:latin typeface="DIN Next LT Pro Light" panose="020B0303020203050203" pitchFamily="34" charset="77"/>
              </a:rPr>
              <a:t>CHECKLIST FOR CLINICAL CARE</a:t>
            </a:r>
          </a:p>
        </p:txBody>
      </p:sp>
    </p:spTree>
    <p:extLst>
      <p:ext uri="{BB962C8B-B14F-4D97-AF65-F5344CB8AC3E}">
        <p14:creationId xmlns:p14="http://schemas.microsoft.com/office/powerpoint/2010/main" val="1228413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122786-6FDA-594A-BF2A-CB65A930F12D}"/>
              </a:ext>
            </a:extLst>
          </p:cNvPr>
          <p:cNvSpPr/>
          <p:nvPr/>
        </p:nvSpPr>
        <p:spPr>
          <a:xfrm>
            <a:off x="0" y="0"/>
            <a:ext cx="4038600" cy="3429000"/>
          </a:xfrm>
          <a:prstGeom prst="rect">
            <a:avLst/>
          </a:prstGeom>
          <a:solidFill>
            <a:srgbClr val="62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92241D4-CDCB-1143-A47D-75C2C351A806}"/>
              </a:ext>
            </a:extLst>
          </p:cNvPr>
          <p:cNvSpPr/>
          <p:nvPr/>
        </p:nvSpPr>
        <p:spPr>
          <a:xfrm>
            <a:off x="4038600" y="3429000"/>
            <a:ext cx="4076700" cy="3429000"/>
          </a:xfrm>
          <a:prstGeom prst="rect">
            <a:avLst/>
          </a:prstGeom>
          <a:solidFill>
            <a:srgbClr val="FDF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FE47ED-B79F-CF4C-86B0-383F065345D3}"/>
              </a:ext>
            </a:extLst>
          </p:cNvPr>
          <p:cNvSpPr/>
          <p:nvPr/>
        </p:nvSpPr>
        <p:spPr>
          <a:xfrm>
            <a:off x="8115300" y="3429000"/>
            <a:ext cx="4076700" cy="3429000"/>
          </a:xfrm>
          <a:prstGeom prst="rect">
            <a:avLst/>
          </a:prstGeom>
          <a:solidFill>
            <a:srgbClr val="A3D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61EDF3-5091-8B4A-87B4-4CC870DA2058}"/>
              </a:ext>
            </a:extLst>
          </p:cNvPr>
          <p:cNvSpPr txBox="1"/>
          <p:nvPr/>
        </p:nvSpPr>
        <p:spPr>
          <a:xfrm>
            <a:off x="4271356" y="1547467"/>
            <a:ext cx="4843615" cy="830997"/>
          </a:xfrm>
          <a:prstGeom prst="rect">
            <a:avLst/>
          </a:prstGeom>
          <a:noFill/>
        </p:spPr>
        <p:txBody>
          <a:bodyPr wrap="square" rtlCol="0">
            <a:spAutoFit/>
          </a:bodyPr>
          <a:lstStyle/>
          <a:p>
            <a:r>
              <a:rPr lang="en-US" sz="2400" b="1" dirty="0">
                <a:latin typeface="DIN Next LT Pro Bold" panose="020B0503020203050203" pitchFamily="34" charset="77"/>
              </a:rPr>
              <a:t>PREPARE AND TRAIN STAFF TO CARE FOR SURVIVORS</a:t>
            </a:r>
          </a:p>
        </p:txBody>
      </p:sp>
      <p:sp>
        <p:nvSpPr>
          <p:cNvPr id="8" name="Rectangle 7">
            <a:extLst>
              <a:ext uri="{FF2B5EF4-FFF2-40B4-BE49-F238E27FC236}">
                <a16:creationId xmlns:a16="http://schemas.microsoft.com/office/drawing/2014/main" id="{89B9A290-76D5-7643-9C2D-04379538847F}"/>
              </a:ext>
            </a:extLst>
          </p:cNvPr>
          <p:cNvSpPr/>
          <p:nvPr/>
        </p:nvSpPr>
        <p:spPr>
          <a:xfrm>
            <a:off x="0" y="3429000"/>
            <a:ext cx="4038600" cy="3429000"/>
          </a:xfrm>
          <a:prstGeom prst="rect">
            <a:avLst/>
          </a:prstGeom>
          <a:solidFill>
            <a:srgbClr val="F8D8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01279D-7A66-B242-A1FA-6AE9B6CBD7FD}"/>
              </a:ext>
            </a:extLst>
          </p:cNvPr>
          <p:cNvSpPr/>
          <p:nvPr/>
        </p:nvSpPr>
        <p:spPr>
          <a:xfrm>
            <a:off x="4347843" y="2396104"/>
            <a:ext cx="1690687" cy="45862"/>
          </a:xfrm>
          <a:prstGeom prst="rect">
            <a:avLst/>
          </a:prstGeom>
          <a:solidFill>
            <a:srgbClr val="480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ound&#10;&#10;Description automatically generated">
            <a:extLst>
              <a:ext uri="{FF2B5EF4-FFF2-40B4-BE49-F238E27FC236}">
                <a16:creationId xmlns:a16="http://schemas.microsoft.com/office/drawing/2014/main" id="{0653FF62-C48E-784F-AD3A-9E0E3232CC2D}"/>
              </a:ext>
            </a:extLst>
          </p:cNvPr>
          <p:cNvPicPr>
            <a:picLocks noChangeAspect="1"/>
          </p:cNvPicPr>
          <p:nvPr/>
        </p:nvPicPr>
        <p:blipFill>
          <a:blip r:embed="rId2"/>
          <a:stretch>
            <a:fillRect/>
          </a:stretch>
        </p:blipFill>
        <p:spPr>
          <a:xfrm>
            <a:off x="14514" y="3429000"/>
            <a:ext cx="4038600" cy="3429000"/>
          </a:xfrm>
          <a:prstGeom prst="rect">
            <a:avLst/>
          </a:prstGeom>
        </p:spPr>
      </p:pic>
    </p:spTree>
    <p:extLst>
      <p:ext uri="{BB962C8B-B14F-4D97-AF65-F5344CB8AC3E}">
        <p14:creationId xmlns:p14="http://schemas.microsoft.com/office/powerpoint/2010/main" val="1386805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81BF989C2234489CB2983CD94D39F" ma:contentTypeVersion="12" ma:contentTypeDescription="Create a new document." ma:contentTypeScope="" ma:versionID="188f9e4b18b12920f95e6a4afb1c66fb">
  <xsd:schema xmlns:xsd="http://www.w3.org/2001/XMLSchema" xmlns:xs="http://www.w3.org/2001/XMLSchema" xmlns:p="http://schemas.microsoft.com/office/2006/metadata/properties" xmlns:ns2="23b726b7-8cbf-4c49-b006-0d625aa3a3f0" xmlns:ns3="c60daf0c-cac2-4b91-ad5c-407917961ac4" targetNamespace="http://schemas.microsoft.com/office/2006/metadata/properties" ma:root="true" ma:fieldsID="ba11131303aba1e077eaa9622d02d10c" ns2:_="" ns3:_="">
    <xsd:import namespace="23b726b7-8cbf-4c49-b006-0d625aa3a3f0"/>
    <xsd:import namespace="c60daf0c-cac2-4b91-ad5c-407917961a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726b7-8cbf-4c49-b006-0d625aa3a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0daf0c-cac2-4b91-ad5c-407917961a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5E71A-0D1F-4B25-89D9-F862A478D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b726b7-8cbf-4c49-b006-0d625aa3a3f0"/>
    <ds:schemaRef ds:uri="c60daf0c-cac2-4b91-ad5c-407917961a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FADE3B-E94F-46CC-BA79-82356F48A5D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356DEAD-1157-4F5F-B565-96CFD2CAFE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1945</TotalTime>
  <Words>2370</Words>
  <Application>Microsoft Office PowerPoint</Application>
  <PresentationFormat>Widescreen</PresentationFormat>
  <Paragraphs>240</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Jonna Naumanen</dc:creator>
  <cp:lastModifiedBy>Colleen Dockerty</cp:lastModifiedBy>
  <cp:revision>13</cp:revision>
  <dcterms:created xsi:type="dcterms:W3CDTF">2021-10-13T11:35:00Z</dcterms:created>
  <dcterms:modified xsi:type="dcterms:W3CDTF">2021-12-10T06:22:41Z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0x01010070C81BF989C2234489CB2983CD94D39F</vt:lpwstr>
  </property>
</Properties>
</file>