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entation.xml" ContentType="application/vnd.openxmlformats-officedocument.presentationml.presentation.main+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57" r:id="rId2"/>
    <p:sldId id="259" r:id="rId3"/>
    <p:sldId id="356" r:id="rId4"/>
    <p:sldId id="323" r:id="rId5"/>
    <p:sldId id="316" r:id="rId6"/>
    <p:sldId id="295" r:id="rId7"/>
    <p:sldId id="357" r:id="rId8"/>
    <p:sldId id="358" r:id="rId9"/>
    <p:sldId id="359" r:id="rId10"/>
    <p:sldId id="360" r:id="rId11"/>
    <p:sldId id="361" r:id="rId12"/>
    <p:sldId id="345" r:id="rId13"/>
    <p:sldId id="362" r:id="rId14"/>
    <p:sldId id="363" r:id="rId15"/>
    <p:sldId id="364" r:id="rId16"/>
    <p:sldId id="365" r:id="rId17"/>
    <p:sldId id="42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80335"/>
  </p:normalViewPr>
  <p:slideViewPr>
    <p:cSldViewPr snapToGrid="0" snapToObjects="1" showGuides="1">
      <p:cViewPr varScale="1">
        <p:scale>
          <a:sx n="90" d="100"/>
          <a:sy n="90" d="100"/>
        </p:scale>
        <p:origin x="1432" y="1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3.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C1C34B-D33B-DC49-B952-AACC50788014}" type="datetimeFigureOut">
              <a:rPr lang="en-US" smtClean="0"/>
              <a:t>11/1/21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0DAF4A-6F0A-8341-A86B-8FEE99F62744}" type="slidenum">
              <a:rPr lang="en-US" smtClean="0"/>
              <a:t>‹#›</a:t>
            </a:fld>
            <a:endParaRPr lang="en-US"/>
          </a:p>
        </p:txBody>
      </p:sp>
    </p:spTree>
    <p:extLst>
      <p:ext uri="{BB962C8B-B14F-4D97-AF65-F5344CB8AC3E}">
        <p14:creationId xmlns:p14="http://schemas.microsoft.com/office/powerpoint/2010/main" val="26873297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the objectives for this training. </a:t>
            </a:r>
          </a:p>
          <a:p>
            <a:endParaRPr lang="en-US" dirty="0"/>
          </a:p>
          <a:p>
            <a:pPr lvl="0"/>
            <a:r>
              <a:rPr lang="en-US" sz="1200" kern="1200" dirty="0">
                <a:solidFill>
                  <a:schemeClr val="tx1"/>
                </a:solidFill>
                <a:effectLst/>
                <a:latin typeface="+mn-lt"/>
                <a:ea typeface="+mn-ea"/>
                <a:cs typeface="+mn-cs"/>
              </a:rPr>
              <a:t>Understand definitions of various forms of GBV</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Understand core concepts related to GBV - gender, power, use of force, and consent.</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Understand the health consequences of GBV</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Understand the barriers survivors face to accessing care, and why GBV is underreported</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Understanding the survivor’s experience, reflect on values and beliefs</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Demonstrate behaviors and understand values contributing to a safe &amp; supportive service culture.</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Recognize the importance of compassion and empathy of supporting survivors to heal</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Understand the role of clinic staff</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Know the guiding principles and understand how to apply them in practice</a:t>
            </a:r>
            <a:r>
              <a:rPr lang="en-CA" dirty="0">
                <a:effectLst/>
              </a:rPr>
              <a:t> </a:t>
            </a:r>
            <a:endParaRPr lang="en-US" dirty="0"/>
          </a:p>
        </p:txBody>
      </p:sp>
      <p:sp>
        <p:nvSpPr>
          <p:cNvPr id="4" name="Slide Number Placeholder 3"/>
          <p:cNvSpPr>
            <a:spLocks noGrp="1"/>
          </p:cNvSpPr>
          <p:nvPr>
            <p:ph type="sldNum" sz="quarter" idx="5"/>
          </p:nvPr>
        </p:nvSpPr>
        <p:spPr/>
        <p:txBody>
          <a:bodyPr/>
          <a:lstStyle/>
          <a:p>
            <a:fld id="{D19EEC45-586B-8E41-B7AC-8C46875B245D}" type="slidenum">
              <a:rPr lang="en-US" smtClean="0"/>
              <a:t>2</a:t>
            </a:fld>
            <a:endParaRPr lang="en-US"/>
          </a:p>
        </p:txBody>
      </p:sp>
    </p:spTree>
    <p:extLst>
      <p:ext uri="{BB962C8B-B14F-4D97-AF65-F5344CB8AC3E}">
        <p14:creationId xmlns:p14="http://schemas.microsoft.com/office/powerpoint/2010/main" val="42739730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Activity 11: Self care for care providers, question 11.3: self-care </a:t>
            </a:r>
            <a:r>
              <a:rPr lang="en-US" sz="1200" kern="1200" dirty="0">
                <a:solidFill>
                  <a:schemeClr val="tx1"/>
                </a:solidFill>
                <a:effectLst/>
                <a:latin typeface="+mn-lt"/>
                <a:ea typeface="+mn-ea"/>
                <a:cs typeface="+mn-cs"/>
              </a:rPr>
              <a:t>What you can do to care for yourself? What do you do to take care of yourself, to care for yourself when you feel overwhelmed or burnt out?</a:t>
            </a:r>
            <a:r>
              <a:rPr lang="en-CA" dirty="0">
                <a:effectLst/>
              </a:rPr>
              <a: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19EEC45-586B-8E41-B7AC-8C46875B245D}" type="slidenum">
              <a:rPr lang="en-US" smtClean="0"/>
              <a:t>11</a:t>
            </a:fld>
            <a:endParaRPr lang="en-US"/>
          </a:p>
        </p:txBody>
      </p:sp>
    </p:spTree>
    <p:extLst>
      <p:ext uri="{BB962C8B-B14F-4D97-AF65-F5344CB8AC3E}">
        <p14:creationId xmlns:p14="http://schemas.microsoft.com/office/powerpoint/2010/main" val="29537896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sz="1100" dirty="0"/>
              <a:t>Remind providers to practice self-care not only for themselves, but also as </a:t>
            </a:r>
            <a:r>
              <a:rPr lang="en-US" sz="1100" b="1" dirty="0"/>
              <a:t>an example to their colleagues and patients</a:t>
            </a:r>
            <a:r>
              <a:rPr lang="en-US" sz="1100" dirty="0"/>
              <a:t>. </a:t>
            </a:r>
          </a:p>
          <a:p>
            <a:pPr marL="174708" indent="-174708">
              <a:buFont typeface="Arial" panose="020B0604020202020204" pitchFamily="34" charset="0"/>
              <a:buChar char="•"/>
            </a:pPr>
            <a:r>
              <a:rPr lang="en-CA" sz="1100" kern="1200" dirty="0">
                <a:solidFill>
                  <a:schemeClr val="tx1"/>
                </a:solidFill>
                <a:effectLst/>
                <a:latin typeface="+mn-lt"/>
                <a:ea typeface="+mn-ea"/>
                <a:cs typeface="+mn-cs"/>
              </a:rPr>
              <a:t>If you are working with survivors, be aware of these risks and take action to maintain your well-being in the face of work-related stress. </a:t>
            </a:r>
            <a:endParaRPr lang="en-CA" sz="1100" dirty="0">
              <a:effectLst/>
            </a:endParaRPr>
          </a:p>
          <a:p>
            <a:endParaRPr lang="en-US" sz="1100" dirty="0"/>
          </a:p>
          <a:p>
            <a:endParaRPr lang="en-US" sz="1100" dirty="0"/>
          </a:p>
        </p:txBody>
      </p:sp>
      <p:sp>
        <p:nvSpPr>
          <p:cNvPr id="4" name="Slide Number Placeholder 3"/>
          <p:cNvSpPr>
            <a:spLocks noGrp="1"/>
          </p:cNvSpPr>
          <p:nvPr>
            <p:ph type="sldNum" sz="quarter" idx="5"/>
          </p:nvPr>
        </p:nvSpPr>
        <p:spPr/>
        <p:txBody>
          <a:bodyPr/>
          <a:lstStyle/>
          <a:p>
            <a:fld id="{D19EEC45-586B-8E41-B7AC-8C46875B245D}" type="slidenum">
              <a:rPr lang="en-US" smtClean="0"/>
              <a:t>12</a:t>
            </a:fld>
            <a:endParaRPr lang="en-US"/>
          </a:p>
        </p:txBody>
      </p:sp>
    </p:spTree>
    <p:extLst>
      <p:ext uri="{BB962C8B-B14F-4D97-AF65-F5344CB8AC3E}">
        <p14:creationId xmlns:p14="http://schemas.microsoft.com/office/powerpoint/2010/main" val="29052693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Communication with others breaks the silence of unacknowledged pain. Connections can also increase feelings of hope. </a:t>
            </a:r>
          </a:p>
        </p:txBody>
      </p:sp>
      <p:sp>
        <p:nvSpPr>
          <p:cNvPr id="4" name="Slide Number Placeholder 3"/>
          <p:cNvSpPr>
            <a:spLocks noGrp="1"/>
          </p:cNvSpPr>
          <p:nvPr>
            <p:ph type="sldNum" sz="quarter" idx="5"/>
          </p:nvPr>
        </p:nvSpPr>
        <p:spPr/>
        <p:txBody>
          <a:bodyPr/>
          <a:lstStyle/>
          <a:p>
            <a:fld id="{D19EEC45-586B-8E41-B7AC-8C46875B245D}" type="slidenum">
              <a:rPr lang="en-US" smtClean="0"/>
              <a:t>13</a:t>
            </a:fld>
            <a:endParaRPr lang="en-US"/>
          </a:p>
        </p:txBody>
      </p:sp>
    </p:spTree>
    <p:extLst>
      <p:ext uri="{BB962C8B-B14F-4D97-AF65-F5344CB8AC3E}">
        <p14:creationId xmlns:p14="http://schemas.microsoft.com/office/powerpoint/2010/main" val="32201178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activity 11: Self care for care providers, question 11.4: workplace prevention and support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What your team can do together for mutual care and support? What your organization or supervisor can do to support your well-being? What can your supervisor, colleagues and workplace do to support you to prevent Secondary Traumatization? Or support you if you are experiencing secondary traumatization? These could be things that are already happening, or things you would like to see.</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D19EEC45-586B-8E41-B7AC-8C46875B245D}" type="slidenum">
              <a:rPr lang="en-US" smtClean="0"/>
              <a:t>14</a:t>
            </a:fld>
            <a:endParaRPr lang="en-US"/>
          </a:p>
        </p:txBody>
      </p:sp>
    </p:spTree>
    <p:extLst>
      <p:ext uri="{BB962C8B-B14F-4D97-AF65-F5344CB8AC3E}">
        <p14:creationId xmlns:p14="http://schemas.microsoft.com/office/powerpoint/2010/main" val="7038749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charset="0"/>
              <a:buNone/>
            </a:pPr>
            <a:r>
              <a:rPr lang="en-US" dirty="0"/>
              <a:t>On the level of team</a:t>
            </a:r>
            <a:r>
              <a:rPr lang="en-US" baseline="0" dirty="0"/>
              <a:t> care and support, it is important to create and enforce time and space for staff to participate in recreational, relaxation or well-being activities. This time should be structured into work-plans so that they are considered part of the work, and supervisors should support their staff to participate, even (especially) when workloads are high. </a:t>
            </a:r>
            <a:r>
              <a:rPr lang="en-US" dirty="0"/>
              <a:t>Team members can have rotating responsibility for planning simple activities. </a:t>
            </a:r>
          </a:p>
          <a:p>
            <a:endParaRPr lang="en-US" dirty="0"/>
          </a:p>
          <a:p>
            <a:r>
              <a:rPr lang="en-US" dirty="0"/>
              <a:t>You</a:t>
            </a:r>
            <a:r>
              <a:rPr lang="en-US" baseline="0" dirty="0"/>
              <a:t> can also work with others in your team to gain support for, and hold yourself accountable to, your own self-care activities</a:t>
            </a:r>
            <a:r>
              <a:rPr lang="en-AU" baseline="0" dirty="0"/>
              <a:t>. In the previous activity you identified some techniques that you can use to support your own well-being. Outside of the training, you can choose to share those plans with someone on your team (a ‘well-being buddy’) that you trust, so that they can support you, check in with how you’re feeling and ask how you’re doing with your techniques. This is optional, but something that supervisors should encourage and support if staff choose to do </a:t>
            </a:r>
          </a:p>
          <a:p>
            <a:endParaRPr lang="en-AU" baseline="0" dirty="0"/>
          </a:p>
          <a:p>
            <a:r>
              <a:rPr lang="en-US" dirty="0"/>
              <a:t>Routinely </a:t>
            </a:r>
            <a:r>
              <a:rPr lang="en-US" b="1" dirty="0"/>
              <a:t>debriefing </a:t>
            </a:r>
            <a:r>
              <a:rPr lang="en-US" dirty="0"/>
              <a:t>on challenging cases with trusted colleagues can be an important way to create a culture of safety and caring and to ensure that providers receive sufficient support after handling difficult cases. This process of debriefing can also improve the response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Part of self-care is building </a:t>
            </a:r>
            <a:r>
              <a:rPr lang="en-US" b="1" dirty="0"/>
              <a:t>an institutional/workplace culture </a:t>
            </a:r>
            <a:r>
              <a:rPr lang="en-US" dirty="0"/>
              <a:t>that supports providers who respond to women who experience violence. </a:t>
            </a:r>
          </a:p>
          <a:p>
            <a:endParaRPr lang="en-US" dirty="0"/>
          </a:p>
          <a:p>
            <a:endParaRPr lang="en-US" dirty="0"/>
          </a:p>
        </p:txBody>
      </p:sp>
      <p:sp>
        <p:nvSpPr>
          <p:cNvPr id="4" name="Slide Number Placeholder 3"/>
          <p:cNvSpPr>
            <a:spLocks noGrp="1"/>
          </p:cNvSpPr>
          <p:nvPr>
            <p:ph type="sldNum" sz="quarter" idx="5"/>
          </p:nvPr>
        </p:nvSpPr>
        <p:spPr/>
        <p:txBody>
          <a:bodyPr/>
          <a:lstStyle/>
          <a:p>
            <a:fld id="{D19EEC45-586B-8E41-B7AC-8C46875B245D}" type="slidenum">
              <a:rPr lang="en-US" smtClean="0"/>
              <a:t>15</a:t>
            </a:fld>
            <a:endParaRPr lang="en-US"/>
          </a:p>
        </p:txBody>
      </p:sp>
    </p:spTree>
    <p:extLst>
      <p:ext uri="{BB962C8B-B14F-4D97-AF65-F5344CB8AC3E}">
        <p14:creationId xmlns:p14="http://schemas.microsoft.com/office/powerpoint/2010/main" val="1382916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050" b="0" dirty="0"/>
          </a:p>
        </p:txBody>
      </p:sp>
      <p:sp>
        <p:nvSpPr>
          <p:cNvPr id="4" name="Slide Number Placeholder 3"/>
          <p:cNvSpPr>
            <a:spLocks noGrp="1"/>
          </p:cNvSpPr>
          <p:nvPr>
            <p:ph type="sldNum" sz="quarter" idx="5"/>
          </p:nvPr>
        </p:nvSpPr>
        <p:spPr/>
        <p:txBody>
          <a:bodyPr/>
          <a:lstStyle/>
          <a:p>
            <a:fld id="{D19EEC45-586B-8E41-B7AC-8C46875B245D}" type="slidenum">
              <a:rPr lang="en-US" smtClean="0"/>
              <a:t>16</a:t>
            </a:fld>
            <a:endParaRPr lang="en-US"/>
          </a:p>
        </p:txBody>
      </p:sp>
    </p:spTree>
    <p:extLst>
      <p:ext uri="{BB962C8B-B14F-4D97-AF65-F5344CB8AC3E}">
        <p14:creationId xmlns:p14="http://schemas.microsoft.com/office/powerpoint/2010/main" val="10197927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9EEC45-586B-8E41-B7AC-8C46875B245D}" type="slidenum">
              <a:rPr lang="en-US" smtClean="0"/>
              <a:t>17</a:t>
            </a:fld>
            <a:endParaRPr lang="en-US"/>
          </a:p>
        </p:txBody>
      </p:sp>
    </p:spTree>
    <p:extLst>
      <p:ext uri="{BB962C8B-B14F-4D97-AF65-F5344CB8AC3E}">
        <p14:creationId xmlns:p14="http://schemas.microsoft.com/office/powerpoint/2010/main" val="2577025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Activity 11: Self care for care providers</a:t>
            </a:r>
          </a:p>
          <a:p>
            <a:endParaRPr lang="en-US" dirty="0"/>
          </a:p>
          <a:p>
            <a:r>
              <a:rPr lang="en-US" dirty="0"/>
              <a:t>Option 1: Do the entire activity now </a:t>
            </a:r>
          </a:p>
          <a:p>
            <a:r>
              <a:rPr lang="en-US" dirty="0"/>
              <a:t>Or</a:t>
            </a:r>
          </a:p>
          <a:p>
            <a:r>
              <a:rPr lang="en-US" dirty="0"/>
              <a:t>Option 2: Explain the entire activity, but start with Activity 11.1 question only - </a:t>
            </a:r>
            <a:r>
              <a:rPr lang="en-US" sz="1200" kern="1200" dirty="0">
                <a:solidFill>
                  <a:schemeClr val="tx1"/>
                </a:solidFill>
                <a:effectLst/>
                <a:latin typeface="+mn-lt"/>
                <a:ea typeface="+mn-ea"/>
                <a:cs typeface="+mn-cs"/>
              </a:rPr>
              <a:t>Our work environment can be a major source of stress. What do you see as the biggest stressors in your work?</a:t>
            </a:r>
            <a:r>
              <a:rPr lang="en-CA" dirty="0">
                <a:effectLst/>
              </a:rPr>
              <a:t> </a:t>
            </a:r>
            <a:endParaRPr lang="en-US" dirty="0"/>
          </a:p>
          <a:p>
            <a:endParaRPr lang="en-US" dirty="0"/>
          </a:p>
        </p:txBody>
      </p:sp>
      <p:sp>
        <p:nvSpPr>
          <p:cNvPr id="4" name="Slide Number Placeholder 3"/>
          <p:cNvSpPr>
            <a:spLocks noGrp="1"/>
          </p:cNvSpPr>
          <p:nvPr>
            <p:ph type="sldNum" sz="quarter" idx="5"/>
          </p:nvPr>
        </p:nvSpPr>
        <p:spPr/>
        <p:txBody>
          <a:bodyPr/>
          <a:lstStyle/>
          <a:p>
            <a:fld id="{D19EEC45-586B-8E41-B7AC-8C46875B245D}" type="slidenum">
              <a:rPr lang="en-US" smtClean="0"/>
              <a:t>3</a:t>
            </a:fld>
            <a:endParaRPr lang="en-US"/>
          </a:p>
        </p:txBody>
      </p:sp>
    </p:spTree>
    <p:extLst>
      <p:ext uri="{BB962C8B-B14F-4D97-AF65-F5344CB8AC3E}">
        <p14:creationId xmlns:p14="http://schemas.microsoft.com/office/powerpoint/2010/main" val="2008511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baseline="0" dirty="0">
                <a:solidFill>
                  <a:srgbClr val="A6A6A6"/>
                </a:solidFill>
                <a:latin typeface="DIN Next LT Pro" panose="020B0503020203050203" pitchFamily="34" charset="0"/>
              </a:rPr>
              <a:t>Stress is a normal and natural response designed to protect, maintain and enhance life. We may find stress to be a positive if how we manage stress is adaptive and healthy, and we have the feeling that we can control stressors. </a:t>
            </a:r>
            <a:r>
              <a:rPr lang="en-US" dirty="0">
                <a:solidFill>
                  <a:srgbClr val="003C5A"/>
                </a:solidFill>
                <a:latin typeface="DIN Next LT Pro" panose="020B0503020203050203" pitchFamily="34" charset="0"/>
              </a:rPr>
              <a:t>It motivates us to get up in the morning, accomplish tasks, and seek out the new projects and relationships which we enjoy.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baseline="0" dirty="0">
              <a:solidFill>
                <a:srgbClr val="A6A6A6"/>
              </a:solidFill>
              <a:latin typeface="DIN Next LT Pro" panose="020B050302020305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baseline="0" dirty="0">
                <a:solidFill>
                  <a:srgbClr val="A6A6A6"/>
                </a:solidFill>
                <a:latin typeface="DIN Next LT Pro" panose="020B0503020203050203" pitchFamily="34" charset="0"/>
              </a:rPr>
              <a:t>Stress that we cannot manage or control well is experienced more negatively.</a:t>
            </a:r>
          </a:p>
          <a:p>
            <a:endParaRPr lang="es-CO"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p:txBody>
      </p:sp>
      <p:sp>
        <p:nvSpPr>
          <p:cNvPr id="4" name="Slide Number Placeholder 3"/>
          <p:cNvSpPr>
            <a:spLocks noGrp="1"/>
          </p:cNvSpPr>
          <p:nvPr>
            <p:ph type="sldNum" sz="quarter" idx="5"/>
          </p:nvPr>
        </p:nvSpPr>
        <p:spPr/>
        <p:txBody>
          <a:bodyPr/>
          <a:lstStyle/>
          <a:p>
            <a:fld id="{D19EEC45-586B-8E41-B7AC-8C46875B245D}" type="slidenum">
              <a:rPr lang="en-US" smtClean="0"/>
              <a:t>4</a:t>
            </a:fld>
            <a:endParaRPr lang="en-US"/>
          </a:p>
        </p:txBody>
      </p:sp>
    </p:spTree>
    <p:extLst>
      <p:ext uri="{BB962C8B-B14F-4D97-AF65-F5344CB8AC3E}">
        <p14:creationId xmlns:p14="http://schemas.microsoft.com/office/powerpoint/2010/main" val="1259040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dirty="0">
                <a:solidFill>
                  <a:schemeClr val="dk1"/>
                </a:solidFill>
              </a:rPr>
              <a:t>Cumulative stress is the result of prolonged, accumulated, unrelieved exposure to stressors. It is the </a:t>
            </a:r>
            <a:r>
              <a:rPr lang="en-US" sz="1050" b="0" dirty="0">
                <a:solidFill>
                  <a:schemeClr val="tx1"/>
                </a:solidFill>
              </a:rPr>
              <a:t>,</a:t>
            </a:r>
            <a:r>
              <a:rPr lang="en-US" sz="1050" b="0" dirty="0" err="1">
                <a:solidFill>
                  <a:schemeClr val="tx1"/>
                </a:solidFill>
              </a:rPr>
              <a:t>ost</a:t>
            </a:r>
            <a:r>
              <a:rPr lang="en-US" sz="1050" b="0" dirty="0">
                <a:solidFill>
                  <a:schemeClr val="tx1"/>
                </a:solidFill>
              </a:rPr>
              <a:t> common form of stress experienced by humanitarian workers. When not recognized and managed, cumulative stress leads to burnout.</a:t>
            </a:r>
            <a:endParaRPr lang="en-US" sz="1050" b="0" dirty="0"/>
          </a:p>
          <a:p>
            <a:endParaRPr lang="en-US" sz="105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050" b="0" dirty="0"/>
          </a:p>
        </p:txBody>
      </p:sp>
      <p:sp>
        <p:nvSpPr>
          <p:cNvPr id="4" name="Slide Number Placeholder 3"/>
          <p:cNvSpPr>
            <a:spLocks noGrp="1"/>
          </p:cNvSpPr>
          <p:nvPr>
            <p:ph type="sldNum" sz="quarter" idx="5"/>
          </p:nvPr>
        </p:nvSpPr>
        <p:spPr/>
        <p:txBody>
          <a:bodyPr/>
          <a:lstStyle/>
          <a:p>
            <a:fld id="{D19EEC45-586B-8E41-B7AC-8C46875B245D}" type="slidenum">
              <a:rPr lang="en-US" smtClean="0"/>
              <a:t>5</a:t>
            </a:fld>
            <a:endParaRPr lang="en-US"/>
          </a:p>
        </p:txBody>
      </p:sp>
    </p:spTree>
    <p:extLst>
      <p:ext uri="{BB962C8B-B14F-4D97-AF65-F5344CB8AC3E}">
        <p14:creationId xmlns:p14="http://schemas.microsoft.com/office/powerpoint/2010/main" val="29031999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Critical incident stress is caused by extraordinary events which provoke high level of stress. These events may be sudden and disruptive; it involves an actual or perceived threat or loss; it causes a sense of vulnerability; and it disrupts our sense of being in control and perception of world as safe and predictable.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While not everyone will experience the stress the same way, critical incident stress is commonly understood as a response to an event in which nearly everyone involved has a stress reaction.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When we think of “trauma,” we typically are thinking of events that would cause a critical stress reaction. </a:t>
            </a:r>
          </a:p>
          <a:p>
            <a:endParaRPr lang="en-US" dirty="0"/>
          </a:p>
          <a:p>
            <a:endParaRPr lang="en-US" dirty="0"/>
          </a:p>
        </p:txBody>
      </p:sp>
      <p:sp>
        <p:nvSpPr>
          <p:cNvPr id="4" name="Slide Number Placeholder 3"/>
          <p:cNvSpPr>
            <a:spLocks noGrp="1"/>
          </p:cNvSpPr>
          <p:nvPr>
            <p:ph type="sldNum" sz="quarter" idx="5"/>
          </p:nvPr>
        </p:nvSpPr>
        <p:spPr/>
        <p:txBody>
          <a:bodyPr/>
          <a:lstStyle/>
          <a:p>
            <a:fld id="{D19EEC45-586B-8E41-B7AC-8C46875B245D}" type="slidenum">
              <a:rPr lang="en-US" smtClean="0"/>
              <a:t>6</a:t>
            </a:fld>
            <a:endParaRPr lang="en-US"/>
          </a:p>
        </p:txBody>
      </p:sp>
    </p:spTree>
    <p:extLst>
      <p:ext uri="{BB962C8B-B14F-4D97-AF65-F5344CB8AC3E}">
        <p14:creationId xmlns:p14="http://schemas.microsoft.com/office/powerpoint/2010/main" val="30469926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Activity 11. Self care for care providers, Question 11.2: impacts of work - </a:t>
            </a:r>
            <a:r>
              <a:rPr lang="en-US" sz="1200" kern="1200" dirty="0">
                <a:solidFill>
                  <a:schemeClr val="tx1"/>
                </a:solidFill>
                <a:effectLst/>
                <a:latin typeface="+mn-lt"/>
                <a:ea typeface="+mn-ea"/>
                <a:cs typeface="+mn-cs"/>
              </a:rPr>
              <a:t>How do you find this work – supporting survivors of sexual violence and intimate partner violence – impacts your emotional well-being, mental health and relationships? What do you notice about yourself when you feel overwhelmed, exhausted, drained or burnt-out related to work?</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D19EEC45-586B-8E41-B7AC-8C46875B245D}" type="slidenum">
              <a:rPr lang="en-US" smtClean="0"/>
              <a:t>7</a:t>
            </a:fld>
            <a:endParaRPr lang="en-US"/>
          </a:p>
        </p:txBody>
      </p:sp>
    </p:spTree>
    <p:extLst>
      <p:ext uri="{BB962C8B-B14F-4D97-AF65-F5344CB8AC3E}">
        <p14:creationId xmlns:p14="http://schemas.microsoft.com/office/powerpoint/2010/main" val="26131016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Burnout is a type of cumulative stress reaction that occurs over time after prolonged exposure to occupational stressors. When we are regularly exposed to demanding situations with inadequate support, over time we may no longer have the resources to be able to deal with the stress. This can result in burnout. </a:t>
            </a:r>
            <a:endParaRPr lang="en-US" dirty="0"/>
          </a:p>
          <a:p>
            <a:endParaRPr lang="en-US" dirty="0"/>
          </a:p>
        </p:txBody>
      </p:sp>
      <p:sp>
        <p:nvSpPr>
          <p:cNvPr id="4" name="Slide Number Placeholder 3"/>
          <p:cNvSpPr>
            <a:spLocks noGrp="1"/>
          </p:cNvSpPr>
          <p:nvPr>
            <p:ph type="sldNum" sz="quarter" idx="5"/>
          </p:nvPr>
        </p:nvSpPr>
        <p:spPr/>
        <p:txBody>
          <a:bodyPr/>
          <a:lstStyle/>
          <a:p>
            <a:fld id="{D19EEC45-586B-8E41-B7AC-8C46875B245D}" type="slidenum">
              <a:rPr lang="en-US" smtClean="0"/>
              <a:t>8</a:t>
            </a:fld>
            <a:endParaRPr lang="en-US"/>
          </a:p>
        </p:txBody>
      </p:sp>
    </p:spTree>
    <p:extLst>
      <p:ext uri="{BB962C8B-B14F-4D97-AF65-F5344CB8AC3E}">
        <p14:creationId xmlns:p14="http://schemas.microsoft.com/office/powerpoint/2010/main" val="538322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050" kern="1200" dirty="0">
                <a:solidFill>
                  <a:schemeClr val="tx1"/>
                </a:solidFill>
                <a:effectLst/>
                <a:latin typeface="+mn-lt"/>
                <a:ea typeface="+mn-ea"/>
                <a:cs typeface="+mn-cs"/>
              </a:rPr>
              <a:t>You may have strong reactions or emotions when listening to or talking about violence with women.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050" kern="1200" dirty="0">
                <a:solidFill>
                  <a:schemeClr val="tx1"/>
                </a:solidFill>
                <a:effectLst/>
                <a:latin typeface="+mn-lt"/>
                <a:ea typeface="+mn-ea"/>
                <a:cs typeface="+mn-cs"/>
              </a:rPr>
              <a:t>This is especially true if you have experienced violence yourself.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050" kern="1200" dirty="0">
                <a:solidFill>
                  <a:schemeClr val="tx1"/>
                </a:solidFill>
                <a:effectLst/>
                <a:latin typeface="+mn-lt"/>
                <a:ea typeface="+mn-ea"/>
                <a:cs typeface="+mn-cs"/>
              </a:rPr>
              <a:t>Health-care providers can develop stress- related conditions, such as burnout, compassion fatigue or vicarious trauma. </a:t>
            </a:r>
            <a:endParaRPr lang="en-CA" sz="105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CO" sz="105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050" b="0" dirty="0"/>
          </a:p>
        </p:txBody>
      </p:sp>
      <p:sp>
        <p:nvSpPr>
          <p:cNvPr id="4" name="Slide Number Placeholder 3"/>
          <p:cNvSpPr>
            <a:spLocks noGrp="1"/>
          </p:cNvSpPr>
          <p:nvPr>
            <p:ph type="sldNum" sz="quarter" idx="5"/>
          </p:nvPr>
        </p:nvSpPr>
        <p:spPr/>
        <p:txBody>
          <a:bodyPr/>
          <a:lstStyle/>
          <a:p>
            <a:fld id="{D19EEC45-586B-8E41-B7AC-8C46875B245D}" type="slidenum">
              <a:rPr lang="en-US" smtClean="0"/>
              <a:t>9</a:t>
            </a:fld>
            <a:endParaRPr lang="en-US"/>
          </a:p>
        </p:txBody>
      </p:sp>
    </p:spTree>
    <p:extLst>
      <p:ext uri="{BB962C8B-B14F-4D97-AF65-F5344CB8AC3E}">
        <p14:creationId xmlns:p14="http://schemas.microsoft.com/office/powerpoint/2010/main" val="1265198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Bef>
                <a:spcPts val="600"/>
              </a:spcBef>
              <a:spcAft>
                <a:spcPts val="600"/>
              </a:spcAft>
            </a:pPr>
            <a:r>
              <a:rPr lang="en-US" dirty="0">
                <a:solidFill>
                  <a:srgbClr val="003C5A"/>
                </a:solidFill>
                <a:latin typeface="DIN Next LT Pro" panose="020B0503020203050203" pitchFamily="34" charset="0"/>
              </a:rPr>
              <a:t>Examples:</a:t>
            </a:r>
          </a:p>
          <a:p>
            <a:r>
              <a:rPr lang="en-CA" sz="1200" b="0" kern="1200" dirty="0">
                <a:solidFill>
                  <a:schemeClr val="tx1"/>
                </a:solidFill>
                <a:effectLst/>
                <a:latin typeface="+mn-lt"/>
                <a:ea typeface="+mn-ea"/>
                <a:cs typeface="+mn-cs"/>
              </a:rPr>
              <a:t>Fatigue, guilt, powerlessness, despair, loss of compassion and empathy, cynicism, resentment, aggression, anger </a:t>
            </a:r>
          </a:p>
          <a:p>
            <a:pPr marL="0" marR="0" lvl="0" indent="0" algn="l" defTabSz="914400" rtl="0" eaLnBrk="1" fontAlgn="auto" latinLnBrk="0" hangingPunct="1">
              <a:lnSpc>
                <a:spcPct val="100000"/>
              </a:lnSpc>
              <a:spcBef>
                <a:spcPts val="600"/>
              </a:spcBef>
              <a:spcAft>
                <a:spcPts val="600"/>
              </a:spcAft>
              <a:buClrTx/>
              <a:buSzTx/>
              <a:buFontTx/>
              <a:buNone/>
              <a:tabLst/>
              <a:defRPr/>
            </a:pPr>
            <a:r>
              <a:rPr lang="en-CA" sz="1200" b="0" kern="1200" dirty="0">
                <a:solidFill>
                  <a:schemeClr val="tx1"/>
                </a:solidFill>
                <a:effectLst/>
                <a:latin typeface="+mn-lt"/>
                <a:ea typeface="+mn-ea"/>
                <a:cs typeface="+mn-cs"/>
              </a:rPr>
              <a:t>Feeling overwhelmed, diminished sense of enjoyment, lack of time or energy for oneself, hypervigilance, sleep disturbances, nightmares</a:t>
            </a:r>
            <a:endParaRPr lang="en-US" dirty="0">
              <a:solidFill>
                <a:srgbClr val="003C5A"/>
              </a:solidFill>
              <a:latin typeface="DIN Next LT Pro" panose="020B0503020203050203" pitchFamily="34" charset="0"/>
            </a:endParaRPr>
          </a:p>
          <a:p>
            <a:pPr lvl="0">
              <a:spcBef>
                <a:spcPts val="600"/>
              </a:spcBef>
              <a:spcAft>
                <a:spcPts val="600"/>
              </a:spcAft>
            </a:pPr>
            <a:r>
              <a:rPr lang="en-US" dirty="0">
                <a:solidFill>
                  <a:srgbClr val="003C5A"/>
                </a:solidFill>
                <a:latin typeface="DIN Next LT Pro" panose="020B0503020203050203" pitchFamily="34" charset="0"/>
              </a:rPr>
              <a:t>Intrusive thoughts of patients, families. nightmares, recurring images, or vivid mental replaying of client’s trauma.</a:t>
            </a:r>
          </a:p>
          <a:p>
            <a:pPr lvl="0">
              <a:spcBef>
                <a:spcPts val="600"/>
              </a:spcBef>
              <a:spcAft>
                <a:spcPts val="600"/>
              </a:spcAft>
            </a:pPr>
            <a:r>
              <a:rPr lang="en-US" dirty="0">
                <a:solidFill>
                  <a:srgbClr val="003C5A"/>
                </a:solidFill>
                <a:latin typeface="DIN Next LT Pro" panose="020B0503020203050203" pitchFamily="34" charset="0"/>
              </a:rPr>
              <a:t>Feeling very emotional during or after working with a survivor or having no expression of emotions, no matter what you experience (flat affect).</a:t>
            </a:r>
          </a:p>
          <a:p>
            <a:pPr lvl="0">
              <a:spcBef>
                <a:spcPts val="600"/>
              </a:spcBef>
              <a:spcAft>
                <a:spcPts val="600"/>
              </a:spcAft>
            </a:pPr>
            <a:r>
              <a:rPr lang="en-US" dirty="0">
                <a:solidFill>
                  <a:srgbClr val="003C5A"/>
                </a:solidFill>
                <a:latin typeface="DIN Next LT Pro" panose="020B0503020203050203" pitchFamily="34" charset="0"/>
              </a:rPr>
              <a:t>Taking your work “home” with you. </a:t>
            </a:r>
            <a:r>
              <a:rPr lang="en-US" b="0" i="0" u="none" strike="noStrike" baseline="0" dirty="0">
                <a:solidFill>
                  <a:srgbClr val="1F3763"/>
                </a:solidFill>
                <a:latin typeface="DIN Next LT Pro" panose="020B0503020203050203" pitchFamily="34" charset="0"/>
              </a:rPr>
              <a:t>Even when you are not at work, when you are home or with your own family, you are unable to stop thinking about work.</a:t>
            </a:r>
          </a:p>
          <a:p>
            <a:r>
              <a:rPr lang="en-CA" sz="1200" b="0" kern="1200" dirty="0">
                <a:solidFill>
                  <a:schemeClr val="tx1"/>
                </a:solidFill>
                <a:effectLst/>
                <a:latin typeface="+mn-lt"/>
                <a:ea typeface="+mn-ea"/>
                <a:cs typeface="+mn-cs"/>
              </a:rPr>
              <a:t>Negative impacts on personal lives • Social withdrawal or isolation from family and friends</a:t>
            </a:r>
            <a:br>
              <a:rPr lang="en-CA" sz="1200" b="0" kern="1200" dirty="0">
                <a:solidFill>
                  <a:schemeClr val="tx1"/>
                </a:solidFill>
                <a:effectLst/>
                <a:latin typeface="+mn-lt"/>
                <a:ea typeface="+mn-ea"/>
                <a:cs typeface="+mn-cs"/>
              </a:rPr>
            </a:br>
            <a:r>
              <a:rPr lang="en-CA" sz="1200" b="0" kern="1200" dirty="0">
                <a:solidFill>
                  <a:schemeClr val="tx1"/>
                </a:solidFill>
                <a:effectLst/>
                <a:latin typeface="+mn-lt"/>
                <a:ea typeface="+mn-ea"/>
                <a:cs typeface="+mn-cs"/>
              </a:rPr>
              <a:t>Absenteeism or repeated, prolonged or unexplained sick leaves from work </a:t>
            </a:r>
          </a:p>
          <a:p>
            <a:endParaRPr lang="en-CA" sz="1200" b="0" kern="1200" dirty="0">
              <a:solidFill>
                <a:schemeClr val="tx1"/>
              </a:solidFill>
              <a:effectLst/>
              <a:latin typeface="+mn-lt"/>
              <a:ea typeface="+mn-ea"/>
              <a:cs typeface="+mn-cs"/>
            </a:endParaRPr>
          </a:p>
          <a:p>
            <a:pPr marL="174708" indent="-174708">
              <a:buFont typeface="Arial" panose="020B0604020202020204" pitchFamily="34" charset="0"/>
              <a:buChar char="•"/>
            </a:pPr>
            <a:endParaRPr lang="en-US" dirty="0"/>
          </a:p>
          <a:p>
            <a:pPr lvl="0">
              <a:spcBef>
                <a:spcPts val="600"/>
              </a:spcBef>
              <a:spcAft>
                <a:spcPts val="600"/>
              </a:spcAft>
            </a:pPr>
            <a:endParaRPr lang="en-US" b="0" i="0" u="none" strike="noStrike" baseline="0" dirty="0">
              <a:solidFill>
                <a:srgbClr val="1F3763"/>
              </a:solidFill>
              <a:latin typeface="DIN Next LT Pro" panose="020B0503020203050203" pitchFamily="34" charset="0"/>
            </a:endParaRPr>
          </a:p>
          <a:p>
            <a:pPr lvl="0">
              <a:spcBef>
                <a:spcPts val="600"/>
              </a:spcBef>
              <a:spcAft>
                <a:spcPts val="600"/>
              </a:spcAft>
            </a:pPr>
            <a:endParaRPr lang="en-US" b="0" i="0" u="none" strike="noStrike" baseline="0" dirty="0">
              <a:solidFill>
                <a:srgbClr val="1F3763"/>
              </a:solidFill>
              <a:latin typeface="DIN Next LT Pro" panose="020B0503020203050203" pitchFamily="34"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p:txBody>
      </p:sp>
      <p:sp>
        <p:nvSpPr>
          <p:cNvPr id="4" name="Slide Number Placeholder 3"/>
          <p:cNvSpPr>
            <a:spLocks noGrp="1"/>
          </p:cNvSpPr>
          <p:nvPr>
            <p:ph type="sldNum" sz="quarter" idx="5"/>
          </p:nvPr>
        </p:nvSpPr>
        <p:spPr/>
        <p:txBody>
          <a:bodyPr/>
          <a:lstStyle/>
          <a:p>
            <a:fld id="{D19EEC45-586B-8E41-B7AC-8C46875B245D}" type="slidenum">
              <a:rPr lang="en-US" smtClean="0"/>
              <a:t>10</a:t>
            </a:fld>
            <a:endParaRPr lang="en-US"/>
          </a:p>
        </p:txBody>
      </p:sp>
    </p:spTree>
    <p:extLst>
      <p:ext uri="{BB962C8B-B14F-4D97-AF65-F5344CB8AC3E}">
        <p14:creationId xmlns:p14="http://schemas.microsoft.com/office/powerpoint/2010/main" val="2738016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382E5-4A6B-ED44-B7D0-EF1F543317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545AE2-94A9-624D-9903-D9F8AD1D5B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8B70F88-1620-1F4D-92D7-A71DB50E2F03}"/>
              </a:ext>
            </a:extLst>
          </p:cNvPr>
          <p:cNvSpPr>
            <a:spLocks noGrp="1"/>
          </p:cNvSpPr>
          <p:nvPr>
            <p:ph type="dt" sz="half" idx="10"/>
          </p:nvPr>
        </p:nvSpPr>
        <p:spPr/>
        <p:txBody>
          <a:bodyPr/>
          <a:lstStyle/>
          <a:p>
            <a:fld id="{BF80BC3C-9FB3-4C4E-89C2-CF7DF3F3770E}" type="datetimeFigureOut">
              <a:rPr lang="en-US" smtClean="0"/>
              <a:t>11/1/21</a:t>
            </a:fld>
            <a:endParaRPr lang="en-US"/>
          </a:p>
        </p:txBody>
      </p:sp>
      <p:sp>
        <p:nvSpPr>
          <p:cNvPr id="5" name="Footer Placeholder 4">
            <a:extLst>
              <a:ext uri="{FF2B5EF4-FFF2-40B4-BE49-F238E27FC236}">
                <a16:creationId xmlns:a16="http://schemas.microsoft.com/office/drawing/2014/main" id="{33147E41-521C-A840-B9E1-FE64B5A16B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8C81A4-A9C3-4346-8134-DFAFF943C8CD}"/>
              </a:ext>
            </a:extLst>
          </p:cNvPr>
          <p:cNvSpPr>
            <a:spLocks noGrp="1"/>
          </p:cNvSpPr>
          <p:nvPr>
            <p:ph type="sldNum" sz="quarter" idx="12"/>
          </p:nvPr>
        </p:nvSpPr>
        <p:spPr/>
        <p:txBody>
          <a:bodyPr/>
          <a:lstStyle/>
          <a:p>
            <a:fld id="{2FC6B589-2F3A-E846-BDD2-DC802DC2C8E4}" type="slidenum">
              <a:rPr lang="en-US" smtClean="0"/>
              <a:t>‹#›</a:t>
            </a:fld>
            <a:endParaRPr lang="en-US"/>
          </a:p>
        </p:txBody>
      </p:sp>
    </p:spTree>
    <p:extLst>
      <p:ext uri="{BB962C8B-B14F-4D97-AF65-F5344CB8AC3E}">
        <p14:creationId xmlns:p14="http://schemas.microsoft.com/office/powerpoint/2010/main" val="3008028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8F821-C7CD-2C48-9B4A-25AD0151317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A63CD0-F7C5-0942-A531-F5050C5643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D122FE-E9B4-5149-AF50-99D8FCD48ABA}"/>
              </a:ext>
            </a:extLst>
          </p:cNvPr>
          <p:cNvSpPr>
            <a:spLocks noGrp="1"/>
          </p:cNvSpPr>
          <p:nvPr>
            <p:ph type="dt" sz="half" idx="10"/>
          </p:nvPr>
        </p:nvSpPr>
        <p:spPr/>
        <p:txBody>
          <a:bodyPr/>
          <a:lstStyle/>
          <a:p>
            <a:fld id="{BF80BC3C-9FB3-4C4E-89C2-CF7DF3F3770E}" type="datetimeFigureOut">
              <a:rPr lang="en-US" smtClean="0"/>
              <a:t>11/1/21</a:t>
            </a:fld>
            <a:endParaRPr lang="en-US"/>
          </a:p>
        </p:txBody>
      </p:sp>
      <p:sp>
        <p:nvSpPr>
          <p:cNvPr id="5" name="Footer Placeholder 4">
            <a:extLst>
              <a:ext uri="{FF2B5EF4-FFF2-40B4-BE49-F238E27FC236}">
                <a16:creationId xmlns:a16="http://schemas.microsoft.com/office/drawing/2014/main" id="{1CF92B46-E300-AE4D-8091-BC8C189B7B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E81BF0-ADE3-9D4A-937A-7149E5C784D6}"/>
              </a:ext>
            </a:extLst>
          </p:cNvPr>
          <p:cNvSpPr>
            <a:spLocks noGrp="1"/>
          </p:cNvSpPr>
          <p:nvPr>
            <p:ph type="sldNum" sz="quarter" idx="12"/>
          </p:nvPr>
        </p:nvSpPr>
        <p:spPr/>
        <p:txBody>
          <a:bodyPr/>
          <a:lstStyle/>
          <a:p>
            <a:fld id="{2FC6B589-2F3A-E846-BDD2-DC802DC2C8E4}" type="slidenum">
              <a:rPr lang="en-US" smtClean="0"/>
              <a:t>‹#›</a:t>
            </a:fld>
            <a:endParaRPr lang="en-US"/>
          </a:p>
        </p:txBody>
      </p:sp>
    </p:spTree>
    <p:extLst>
      <p:ext uri="{BB962C8B-B14F-4D97-AF65-F5344CB8AC3E}">
        <p14:creationId xmlns:p14="http://schemas.microsoft.com/office/powerpoint/2010/main" val="2294377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AE73FA-8AEE-D24B-B7CF-627A5AFAE75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5B6D89B-3DEE-5D4C-986D-84094E73586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C69FEC-2B22-D846-8C60-15499027D62B}"/>
              </a:ext>
            </a:extLst>
          </p:cNvPr>
          <p:cNvSpPr>
            <a:spLocks noGrp="1"/>
          </p:cNvSpPr>
          <p:nvPr>
            <p:ph type="dt" sz="half" idx="10"/>
          </p:nvPr>
        </p:nvSpPr>
        <p:spPr/>
        <p:txBody>
          <a:bodyPr/>
          <a:lstStyle/>
          <a:p>
            <a:fld id="{BF80BC3C-9FB3-4C4E-89C2-CF7DF3F3770E}" type="datetimeFigureOut">
              <a:rPr lang="en-US" smtClean="0"/>
              <a:t>11/1/21</a:t>
            </a:fld>
            <a:endParaRPr lang="en-US"/>
          </a:p>
        </p:txBody>
      </p:sp>
      <p:sp>
        <p:nvSpPr>
          <p:cNvPr id="5" name="Footer Placeholder 4">
            <a:extLst>
              <a:ext uri="{FF2B5EF4-FFF2-40B4-BE49-F238E27FC236}">
                <a16:creationId xmlns:a16="http://schemas.microsoft.com/office/drawing/2014/main" id="{4914EC46-0CD2-D041-B507-938DCC3229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99154F-E461-714E-92A2-76345703C88D}"/>
              </a:ext>
            </a:extLst>
          </p:cNvPr>
          <p:cNvSpPr>
            <a:spLocks noGrp="1"/>
          </p:cNvSpPr>
          <p:nvPr>
            <p:ph type="sldNum" sz="quarter" idx="12"/>
          </p:nvPr>
        </p:nvSpPr>
        <p:spPr/>
        <p:txBody>
          <a:bodyPr/>
          <a:lstStyle/>
          <a:p>
            <a:fld id="{2FC6B589-2F3A-E846-BDD2-DC802DC2C8E4}" type="slidenum">
              <a:rPr lang="en-US" smtClean="0"/>
              <a:t>‹#›</a:t>
            </a:fld>
            <a:endParaRPr lang="en-US"/>
          </a:p>
        </p:txBody>
      </p:sp>
    </p:spTree>
    <p:extLst>
      <p:ext uri="{BB962C8B-B14F-4D97-AF65-F5344CB8AC3E}">
        <p14:creationId xmlns:p14="http://schemas.microsoft.com/office/powerpoint/2010/main" val="1324510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F1567-6744-0143-99BA-5905198A31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632E26-8156-8D46-804E-55D765EA8D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F20517-D3EE-6E4C-84D9-2F213AB59A79}"/>
              </a:ext>
            </a:extLst>
          </p:cNvPr>
          <p:cNvSpPr>
            <a:spLocks noGrp="1"/>
          </p:cNvSpPr>
          <p:nvPr>
            <p:ph type="dt" sz="half" idx="10"/>
          </p:nvPr>
        </p:nvSpPr>
        <p:spPr/>
        <p:txBody>
          <a:bodyPr/>
          <a:lstStyle/>
          <a:p>
            <a:fld id="{BF80BC3C-9FB3-4C4E-89C2-CF7DF3F3770E}" type="datetimeFigureOut">
              <a:rPr lang="en-US" smtClean="0"/>
              <a:t>11/1/21</a:t>
            </a:fld>
            <a:endParaRPr lang="en-US"/>
          </a:p>
        </p:txBody>
      </p:sp>
      <p:sp>
        <p:nvSpPr>
          <p:cNvPr id="5" name="Footer Placeholder 4">
            <a:extLst>
              <a:ext uri="{FF2B5EF4-FFF2-40B4-BE49-F238E27FC236}">
                <a16:creationId xmlns:a16="http://schemas.microsoft.com/office/drawing/2014/main" id="{638D3071-1C30-2245-90E8-D1D8936A0C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363220-3A0C-3E48-A429-753466CD5319}"/>
              </a:ext>
            </a:extLst>
          </p:cNvPr>
          <p:cNvSpPr>
            <a:spLocks noGrp="1"/>
          </p:cNvSpPr>
          <p:nvPr>
            <p:ph type="sldNum" sz="quarter" idx="12"/>
          </p:nvPr>
        </p:nvSpPr>
        <p:spPr/>
        <p:txBody>
          <a:bodyPr/>
          <a:lstStyle/>
          <a:p>
            <a:fld id="{2FC6B589-2F3A-E846-BDD2-DC802DC2C8E4}" type="slidenum">
              <a:rPr lang="en-US" smtClean="0"/>
              <a:t>‹#›</a:t>
            </a:fld>
            <a:endParaRPr lang="en-US"/>
          </a:p>
        </p:txBody>
      </p:sp>
    </p:spTree>
    <p:extLst>
      <p:ext uri="{BB962C8B-B14F-4D97-AF65-F5344CB8AC3E}">
        <p14:creationId xmlns:p14="http://schemas.microsoft.com/office/powerpoint/2010/main" val="1470563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9C7DE-DF81-A84D-9BF8-D2CBAEBC06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A785A24-3641-4047-B71B-AAE7653B49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317E0D-FEA7-1844-8A8F-0FCE59D9B3E3}"/>
              </a:ext>
            </a:extLst>
          </p:cNvPr>
          <p:cNvSpPr>
            <a:spLocks noGrp="1"/>
          </p:cNvSpPr>
          <p:nvPr>
            <p:ph type="dt" sz="half" idx="10"/>
          </p:nvPr>
        </p:nvSpPr>
        <p:spPr/>
        <p:txBody>
          <a:bodyPr/>
          <a:lstStyle/>
          <a:p>
            <a:fld id="{BF80BC3C-9FB3-4C4E-89C2-CF7DF3F3770E}" type="datetimeFigureOut">
              <a:rPr lang="en-US" smtClean="0"/>
              <a:t>11/1/21</a:t>
            </a:fld>
            <a:endParaRPr lang="en-US"/>
          </a:p>
        </p:txBody>
      </p:sp>
      <p:sp>
        <p:nvSpPr>
          <p:cNvPr id="5" name="Footer Placeholder 4">
            <a:extLst>
              <a:ext uri="{FF2B5EF4-FFF2-40B4-BE49-F238E27FC236}">
                <a16:creationId xmlns:a16="http://schemas.microsoft.com/office/drawing/2014/main" id="{72FEA7B1-7AD7-D442-B6F3-1D9EC30130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074425-6C7E-F949-BB2E-B4CB5212EC63}"/>
              </a:ext>
            </a:extLst>
          </p:cNvPr>
          <p:cNvSpPr>
            <a:spLocks noGrp="1"/>
          </p:cNvSpPr>
          <p:nvPr>
            <p:ph type="sldNum" sz="quarter" idx="12"/>
          </p:nvPr>
        </p:nvSpPr>
        <p:spPr/>
        <p:txBody>
          <a:bodyPr/>
          <a:lstStyle/>
          <a:p>
            <a:fld id="{2FC6B589-2F3A-E846-BDD2-DC802DC2C8E4}" type="slidenum">
              <a:rPr lang="en-US" smtClean="0"/>
              <a:t>‹#›</a:t>
            </a:fld>
            <a:endParaRPr lang="en-US"/>
          </a:p>
        </p:txBody>
      </p:sp>
    </p:spTree>
    <p:extLst>
      <p:ext uri="{BB962C8B-B14F-4D97-AF65-F5344CB8AC3E}">
        <p14:creationId xmlns:p14="http://schemas.microsoft.com/office/powerpoint/2010/main" val="13472754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F3930-70C7-0B4A-B164-687D87C11A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D59232-63D4-5645-9635-33E39BBDAC0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2B2556-DEA6-6E45-9621-EEF8D15F332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FC5BA4-0173-024E-8743-C11CB56E559D}"/>
              </a:ext>
            </a:extLst>
          </p:cNvPr>
          <p:cNvSpPr>
            <a:spLocks noGrp="1"/>
          </p:cNvSpPr>
          <p:nvPr>
            <p:ph type="dt" sz="half" idx="10"/>
          </p:nvPr>
        </p:nvSpPr>
        <p:spPr/>
        <p:txBody>
          <a:bodyPr/>
          <a:lstStyle/>
          <a:p>
            <a:fld id="{BF80BC3C-9FB3-4C4E-89C2-CF7DF3F3770E}" type="datetimeFigureOut">
              <a:rPr lang="en-US" smtClean="0"/>
              <a:t>11/1/21</a:t>
            </a:fld>
            <a:endParaRPr lang="en-US"/>
          </a:p>
        </p:txBody>
      </p:sp>
      <p:sp>
        <p:nvSpPr>
          <p:cNvPr id="6" name="Footer Placeholder 5">
            <a:extLst>
              <a:ext uri="{FF2B5EF4-FFF2-40B4-BE49-F238E27FC236}">
                <a16:creationId xmlns:a16="http://schemas.microsoft.com/office/drawing/2014/main" id="{5E87A636-9C03-5446-B1E9-275D0E841B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38F6FD-7EEE-E24D-AF2D-24AE24D651A6}"/>
              </a:ext>
            </a:extLst>
          </p:cNvPr>
          <p:cNvSpPr>
            <a:spLocks noGrp="1"/>
          </p:cNvSpPr>
          <p:nvPr>
            <p:ph type="sldNum" sz="quarter" idx="12"/>
          </p:nvPr>
        </p:nvSpPr>
        <p:spPr/>
        <p:txBody>
          <a:bodyPr/>
          <a:lstStyle/>
          <a:p>
            <a:fld id="{2FC6B589-2F3A-E846-BDD2-DC802DC2C8E4}" type="slidenum">
              <a:rPr lang="en-US" smtClean="0"/>
              <a:t>‹#›</a:t>
            </a:fld>
            <a:endParaRPr lang="en-US"/>
          </a:p>
        </p:txBody>
      </p:sp>
    </p:spTree>
    <p:extLst>
      <p:ext uri="{BB962C8B-B14F-4D97-AF65-F5344CB8AC3E}">
        <p14:creationId xmlns:p14="http://schemas.microsoft.com/office/powerpoint/2010/main" val="747340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C97B6-98B1-D34E-AE2A-37157271B53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FBD0EE1-09F8-B841-8489-9D397792D1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45BB1D-EC54-BB48-ACE4-4B60B1D808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C94F6F-FBD6-DA48-B265-12E000306D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68C89C-05FE-9A4C-B9A7-CDD97F89537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8C310EE-21FC-164C-ABA8-D1D7803788DC}"/>
              </a:ext>
            </a:extLst>
          </p:cNvPr>
          <p:cNvSpPr>
            <a:spLocks noGrp="1"/>
          </p:cNvSpPr>
          <p:nvPr>
            <p:ph type="dt" sz="half" idx="10"/>
          </p:nvPr>
        </p:nvSpPr>
        <p:spPr/>
        <p:txBody>
          <a:bodyPr/>
          <a:lstStyle/>
          <a:p>
            <a:fld id="{BF80BC3C-9FB3-4C4E-89C2-CF7DF3F3770E}" type="datetimeFigureOut">
              <a:rPr lang="en-US" smtClean="0"/>
              <a:t>11/1/21</a:t>
            </a:fld>
            <a:endParaRPr lang="en-US"/>
          </a:p>
        </p:txBody>
      </p:sp>
      <p:sp>
        <p:nvSpPr>
          <p:cNvPr id="8" name="Footer Placeholder 7">
            <a:extLst>
              <a:ext uri="{FF2B5EF4-FFF2-40B4-BE49-F238E27FC236}">
                <a16:creationId xmlns:a16="http://schemas.microsoft.com/office/drawing/2014/main" id="{C188F2CF-369E-8147-A43D-34E99C858F1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9881780-4FBF-7140-8D72-E53939FD1431}"/>
              </a:ext>
            </a:extLst>
          </p:cNvPr>
          <p:cNvSpPr>
            <a:spLocks noGrp="1"/>
          </p:cNvSpPr>
          <p:nvPr>
            <p:ph type="sldNum" sz="quarter" idx="12"/>
          </p:nvPr>
        </p:nvSpPr>
        <p:spPr/>
        <p:txBody>
          <a:bodyPr/>
          <a:lstStyle/>
          <a:p>
            <a:fld id="{2FC6B589-2F3A-E846-BDD2-DC802DC2C8E4}" type="slidenum">
              <a:rPr lang="en-US" smtClean="0"/>
              <a:t>‹#›</a:t>
            </a:fld>
            <a:endParaRPr lang="en-US"/>
          </a:p>
        </p:txBody>
      </p:sp>
    </p:spTree>
    <p:extLst>
      <p:ext uri="{BB962C8B-B14F-4D97-AF65-F5344CB8AC3E}">
        <p14:creationId xmlns:p14="http://schemas.microsoft.com/office/powerpoint/2010/main" val="3588798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02E1C-050B-ED40-8FA6-D385B024F6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AEF7B9A-0B66-7342-AA08-B5AA33F17B3E}"/>
              </a:ext>
            </a:extLst>
          </p:cNvPr>
          <p:cNvSpPr>
            <a:spLocks noGrp="1"/>
          </p:cNvSpPr>
          <p:nvPr>
            <p:ph type="dt" sz="half" idx="10"/>
          </p:nvPr>
        </p:nvSpPr>
        <p:spPr/>
        <p:txBody>
          <a:bodyPr/>
          <a:lstStyle/>
          <a:p>
            <a:fld id="{BF80BC3C-9FB3-4C4E-89C2-CF7DF3F3770E}" type="datetimeFigureOut">
              <a:rPr lang="en-US" smtClean="0"/>
              <a:t>11/1/21</a:t>
            </a:fld>
            <a:endParaRPr lang="en-US"/>
          </a:p>
        </p:txBody>
      </p:sp>
      <p:sp>
        <p:nvSpPr>
          <p:cNvPr id="4" name="Footer Placeholder 3">
            <a:extLst>
              <a:ext uri="{FF2B5EF4-FFF2-40B4-BE49-F238E27FC236}">
                <a16:creationId xmlns:a16="http://schemas.microsoft.com/office/drawing/2014/main" id="{7C979D74-512B-7543-B07E-BB6AC86D04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941084-7D99-D245-A3E5-78AF4D6FD003}"/>
              </a:ext>
            </a:extLst>
          </p:cNvPr>
          <p:cNvSpPr>
            <a:spLocks noGrp="1"/>
          </p:cNvSpPr>
          <p:nvPr>
            <p:ph type="sldNum" sz="quarter" idx="12"/>
          </p:nvPr>
        </p:nvSpPr>
        <p:spPr/>
        <p:txBody>
          <a:bodyPr/>
          <a:lstStyle/>
          <a:p>
            <a:fld id="{2FC6B589-2F3A-E846-BDD2-DC802DC2C8E4}" type="slidenum">
              <a:rPr lang="en-US" smtClean="0"/>
              <a:t>‹#›</a:t>
            </a:fld>
            <a:endParaRPr lang="en-US"/>
          </a:p>
        </p:txBody>
      </p:sp>
    </p:spTree>
    <p:extLst>
      <p:ext uri="{BB962C8B-B14F-4D97-AF65-F5344CB8AC3E}">
        <p14:creationId xmlns:p14="http://schemas.microsoft.com/office/powerpoint/2010/main" val="659524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3E0339-A4F4-7F48-8F6F-138F0C01D117}"/>
              </a:ext>
            </a:extLst>
          </p:cNvPr>
          <p:cNvSpPr>
            <a:spLocks noGrp="1"/>
          </p:cNvSpPr>
          <p:nvPr>
            <p:ph type="dt" sz="half" idx="10"/>
          </p:nvPr>
        </p:nvSpPr>
        <p:spPr/>
        <p:txBody>
          <a:bodyPr/>
          <a:lstStyle/>
          <a:p>
            <a:fld id="{BF80BC3C-9FB3-4C4E-89C2-CF7DF3F3770E}" type="datetimeFigureOut">
              <a:rPr lang="en-US" smtClean="0"/>
              <a:t>11/1/21</a:t>
            </a:fld>
            <a:endParaRPr lang="en-US"/>
          </a:p>
        </p:txBody>
      </p:sp>
      <p:sp>
        <p:nvSpPr>
          <p:cNvPr id="3" name="Footer Placeholder 2">
            <a:extLst>
              <a:ext uri="{FF2B5EF4-FFF2-40B4-BE49-F238E27FC236}">
                <a16:creationId xmlns:a16="http://schemas.microsoft.com/office/drawing/2014/main" id="{5EE64C0F-D778-E34D-81E2-6528546E267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E94355-BC44-124E-ADB1-FCC746F33A7E}"/>
              </a:ext>
            </a:extLst>
          </p:cNvPr>
          <p:cNvSpPr>
            <a:spLocks noGrp="1"/>
          </p:cNvSpPr>
          <p:nvPr>
            <p:ph type="sldNum" sz="quarter" idx="12"/>
          </p:nvPr>
        </p:nvSpPr>
        <p:spPr/>
        <p:txBody>
          <a:bodyPr/>
          <a:lstStyle/>
          <a:p>
            <a:fld id="{2FC6B589-2F3A-E846-BDD2-DC802DC2C8E4}" type="slidenum">
              <a:rPr lang="en-US" smtClean="0"/>
              <a:t>‹#›</a:t>
            </a:fld>
            <a:endParaRPr lang="en-US"/>
          </a:p>
        </p:txBody>
      </p:sp>
    </p:spTree>
    <p:extLst>
      <p:ext uri="{BB962C8B-B14F-4D97-AF65-F5344CB8AC3E}">
        <p14:creationId xmlns:p14="http://schemas.microsoft.com/office/powerpoint/2010/main" val="1580518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8096F-4C76-8F4D-8E11-ABB8DA0ED3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595676F-B529-DF47-A865-97A95AAEA9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408A033-D28F-1142-960E-A53FFC3338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5F0FB6-077E-0249-8878-53854992D7A1}"/>
              </a:ext>
            </a:extLst>
          </p:cNvPr>
          <p:cNvSpPr>
            <a:spLocks noGrp="1"/>
          </p:cNvSpPr>
          <p:nvPr>
            <p:ph type="dt" sz="half" idx="10"/>
          </p:nvPr>
        </p:nvSpPr>
        <p:spPr/>
        <p:txBody>
          <a:bodyPr/>
          <a:lstStyle/>
          <a:p>
            <a:fld id="{BF80BC3C-9FB3-4C4E-89C2-CF7DF3F3770E}" type="datetimeFigureOut">
              <a:rPr lang="en-US" smtClean="0"/>
              <a:t>11/1/21</a:t>
            </a:fld>
            <a:endParaRPr lang="en-US"/>
          </a:p>
        </p:txBody>
      </p:sp>
      <p:sp>
        <p:nvSpPr>
          <p:cNvPr id="6" name="Footer Placeholder 5">
            <a:extLst>
              <a:ext uri="{FF2B5EF4-FFF2-40B4-BE49-F238E27FC236}">
                <a16:creationId xmlns:a16="http://schemas.microsoft.com/office/drawing/2014/main" id="{097B1ED7-8A2E-A740-8B08-FD99AB277D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E2E162-4454-0B41-8C45-6B6DCAB9B272}"/>
              </a:ext>
            </a:extLst>
          </p:cNvPr>
          <p:cNvSpPr>
            <a:spLocks noGrp="1"/>
          </p:cNvSpPr>
          <p:nvPr>
            <p:ph type="sldNum" sz="quarter" idx="12"/>
          </p:nvPr>
        </p:nvSpPr>
        <p:spPr/>
        <p:txBody>
          <a:bodyPr/>
          <a:lstStyle/>
          <a:p>
            <a:fld id="{2FC6B589-2F3A-E846-BDD2-DC802DC2C8E4}" type="slidenum">
              <a:rPr lang="en-US" smtClean="0"/>
              <a:t>‹#›</a:t>
            </a:fld>
            <a:endParaRPr lang="en-US"/>
          </a:p>
        </p:txBody>
      </p:sp>
    </p:spTree>
    <p:extLst>
      <p:ext uri="{BB962C8B-B14F-4D97-AF65-F5344CB8AC3E}">
        <p14:creationId xmlns:p14="http://schemas.microsoft.com/office/powerpoint/2010/main" val="1874063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323E5-8858-FF48-A676-62306B2603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E561CAC-8D07-074F-9641-F32ABC1056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FCB249F-7489-734B-90B2-6DF08DA8AE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3A8B3F-0BEF-3643-A5D0-115C7D7F38C0}"/>
              </a:ext>
            </a:extLst>
          </p:cNvPr>
          <p:cNvSpPr>
            <a:spLocks noGrp="1"/>
          </p:cNvSpPr>
          <p:nvPr>
            <p:ph type="dt" sz="half" idx="10"/>
          </p:nvPr>
        </p:nvSpPr>
        <p:spPr/>
        <p:txBody>
          <a:bodyPr/>
          <a:lstStyle/>
          <a:p>
            <a:fld id="{BF80BC3C-9FB3-4C4E-89C2-CF7DF3F3770E}" type="datetimeFigureOut">
              <a:rPr lang="en-US" smtClean="0"/>
              <a:t>11/1/21</a:t>
            </a:fld>
            <a:endParaRPr lang="en-US"/>
          </a:p>
        </p:txBody>
      </p:sp>
      <p:sp>
        <p:nvSpPr>
          <p:cNvPr id="6" name="Footer Placeholder 5">
            <a:extLst>
              <a:ext uri="{FF2B5EF4-FFF2-40B4-BE49-F238E27FC236}">
                <a16:creationId xmlns:a16="http://schemas.microsoft.com/office/drawing/2014/main" id="{F6D8244F-DCE9-0246-9F31-0E947D6642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04B98F-C1CC-3341-B37D-DD2289012EE1}"/>
              </a:ext>
            </a:extLst>
          </p:cNvPr>
          <p:cNvSpPr>
            <a:spLocks noGrp="1"/>
          </p:cNvSpPr>
          <p:nvPr>
            <p:ph type="sldNum" sz="quarter" idx="12"/>
          </p:nvPr>
        </p:nvSpPr>
        <p:spPr/>
        <p:txBody>
          <a:bodyPr/>
          <a:lstStyle/>
          <a:p>
            <a:fld id="{2FC6B589-2F3A-E846-BDD2-DC802DC2C8E4}" type="slidenum">
              <a:rPr lang="en-US" smtClean="0"/>
              <a:t>‹#›</a:t>
            </a:fld>
            <a:endParaRPr lang="en-US"/>
          </a:p>
        </p:txBody>
      </p:sp>
    </p:spTree>
    <p:extLst>
      <p:ext uri="{BB962C8B-B14F-4D97-AF65-F5344CB8AC3E}">
        <p14:creationId xmlns:p14="http://schemas.microsoft.com/office/powerpoint/2010/main" val="1442069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AD88A8-8E9B-7C40-BFB2-2AD032D1B2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68580FF-DA5D-E943-A7B8-DE1913713D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A2B4E5-E66F-5341-BE12-FF321F65CB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80BC3C-9FB3-4C4E-89C2-CF7DF3F3770E}" type="datetimeFigureOut">
              <a:rPr lang="en-US" smtClean="0"/>
              <a:t>11/1/21</a:t>
            </a:fld>
            <a:endParaRPr lang="en-US"/>
          </a:p>
        </p:txBody>
      </p:sp>
      <p:sp>
        <p:nvSpPr>
          <p:cNvPr id="5" name="Footer Placeholder 4">
            <a:extLst>
              <a:ext uri="{FF2B5EF4-FFF2-40B4-BE49-F238E27FC236}">
                <a16:creationId xmlns:a16="http://schemas.microsoft.com/office/drawing/2014/main" id="{423DD5C9-A444-4F44-BB9F-D0BD0CBBB4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7757544-0707-F44F-B24B-02A7DD3C4E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C6B589-2F3A-E846-BDD2-DC802DC2C8E4}" type="slidenum">
              <a:rPr lang="en-US" smtClean="0"/>
              <a:t>‹#›</a:t>
            </a:fld>
            <a:endParaRPr lang="en-US"/>
          </a:p>
        </p:txBody>
      </p:sp>
    </p:spTree>
    <p:extLst>
      <p:ext uri="{BB962C8B-B14F-4D97-AF65-F5344CB8AC3E}">
        <p14:creationId xmlns:p14="http://schemas.microsoft.com/office/powerpoint/2010/main" val="21900052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4.sv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4.sv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4.svg"/></Relationships>
</file>

<file path=ppt/slides/_rels/slide1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sv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4.sv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4.sv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4.sv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4.sv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4.svg"/></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sv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B2304BF-F9F9-5C49-9F10-9201311D3F62}"/>
              </a:ext>
            </a:extLst>
          </p:cNvPr>
          <p:cNvSpPr/>
          <p:nvPr/>
        </p:nvSpPr>
        <p:spPr>
          <a:xfrm>
            <a:off x="0" y="3429000"/>
            <a:ext cx="4038600" cy="3429000"/>
          </a:xfrm>
          <a:prstGeom prst="rect">
            <a:avLst/>
          </a:prstGeom>
          <a:solidFill>
            <a:srgbClr val="F8D8A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F122786-6FDA-594A-BF2A-CB65A930F12D}"/>
              </a:ext>
            </a:extLst>
          </p:cNvPr>
          <p:cNvSpPr/>
          <p:nvPr/>
        </p:nvSpPr>
        <p:spPr>
          <a:xfrm>
            <a:off x="0" y="0"/>
            <a:ext cx="4038600" cy="3429000"/>
          </a:xfrm>
          <a:prstGeom prst="rect">
            <a:avLst/>
          </a:prstGeom>
          <a:solidFill>
            <a:srgbClr val="62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92241D4-CDCB-1143-A47D-75C2C351A806}"/>
              </a:ext>
            </a:extLst>
          </p:cNvPr>
          <p:cNvSpPr/>
          <p:nvPr/>
        </p:nvSpPr>
        <p:spPr>
          <a:xfrm>
            <a:off x="4038600" y="3429000"/>
            <a:ext cx="4076700" cy="3429000"/>
          </a:xfrm>
          <a:prstGeom prst="rect">
            <a:avLst/>
          </a:prstGeom>
          <a:solidFill>
            <a:srgbClr val="F8D8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9FE47ED-B79F-CF4C-86B0-383F065345D3}"/>
              </a:ext>
            </a:extLst>
          </p:cNvPr>
          <p:cNvSpPr/>
          <p:nvPr/>
        </p:nvSpPr>
        <p:spPr>
          <a:xfrm>
            <a:off x="8115300" y="3429000"/>
            <a:ext cx="4076700" cy="3429000"/>
          </a:xfrm>
          <a:prstGeom prst="rect">
            <a:avLst/>
          </a:prstGeom>
          <a:solidFill>
            <a:srgbClr val="7DCD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239EAE57-73EC-EF4C-8323-79356E41467E}"/>
              </a:ext>
            </a:extLst>
          </p:cNvPr>
          <p:cNvPicPr>
            <a:picLocks noChangeAspect="1"/>
          </p:cNvPicPr>
          <p:nvPr/>
        </p:nvPicPr>
        <p:blipFill rotWithShape="1">
          <a:blip r:embed="rId2"/>
          <a:srcRect l="26912" t="29242" r="25151" b="42300"/>
          <a:stretch/>
        </p:blipFill>
        <p:spPr>
          <a:xfrm>
            <a:off x="232756" y="798022"/>
            <a:ext cx="3366655" cy="1413163"/>
          </a:xfrm>
          <a:prstGeom prst="rect">
            <a:avLst/>
          </a:prstGeom>
        </p:spPr>
      </p:pic>
      <p:sp>
        <p:nvSpPr>
          <p:cNvPr id="19" name="TextBox 18">
            <a:extLst>
              <a:ext uri="{FF2B5EF4-FFF2-40B4-BE49-F238E27FC236}">
                <a16:creationId xmlns:a16="http://schemas.microsoft.com/office/drawing/2014/main" id="{7261EDF3-5091-8B4A-87B4-4CC870DA2058}"/>
              </a:ext>
            </a:extLst>
          </p:cNvPr>
          <p:cNvSpPr txBox="1"/>
          <p:nvPr/>
        </p:nvSpPr>
        <p:spPr>
          <a:xfrm>
            <a:off x="4271356" y="1546470"/>
            <a:ext cx="6915150" cy="830997"/>
          </a:xfrm>
          <a:prstGeom prst="rect">
            <a:avLst/>
          </a:prstGeom>
          <a:noFill/>
        </p:spPr>
        <p:txBody>
          <a:bodyPr wrap="square" rtlCol="0">
            <a:spAutoFit/>
          </a:bodyPr>
          <a:lstStyle/>
          <a:p>
            <a:r>
              <a:rPr lang="en-US" sz="2400" b="1" dirty="0">
                <a:latin typeface="DIN Next LT Pro Bold" panose="020B0503020203050203" pitchFamily="34" charset="77"/>
              </a:rPr>
              <a:t>11. SELF-CARE FOR PROVIDERS</a:t>
            </a:r>
          </a:p>
          <a:p>
            <a:endParaRPr lang="en-US" sz="2400" b="1" dirty="0">
              <a:latin typeface="DIN Next LT Pro Bold" panose="020B0503020203050203" pitchFamily="34" charset="77"/>
            </a:endParaRPr>
          </a:p>
        </p:txBody>
      </p:sp>
      <p:sp>
        <p:nvSpPr>
          <p:cNvPr id="10" name="Rectangle 9">
            <a:extLst>
              <a:ext uri="{FF2B5EF4-FFF2-40B4-BE49-F238E27FC236}">
                <a16:creationId xmlns:a16="http://schemas.microsoft.com/office/drawing/2014/main" id="{CE893DEE-BEB1-9E4B-B8E1-4D7AB2312708}"/>
              </a:ext>
            </a:extLst>
          </p:cNvPr>
          <p:cNvSpPr/>
          <p:nvPr/>
        </p:nvSpPr>
        <p:spPr>
          <a:xfrm>
            <a:off x="4347843" y="1986201"/>
            <a:ext cx="1690687" cy="45862"/>
          </a:xfrm>
          <a:prstGeom prst="rect">
            <a:avLst/>
          </a:prstGeom>
          <a:solidFill>
            <a:srgbClr val="480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D87BC95-1B98-1C48-9600-1ACE8C64D723}"/>
              </a:ext>
            </a:extLst>
          </p:cNvPr>
          <p:cNvPicPr>
            <a:picLocks noChangeAspect="1"/>
          </p:cNvPicPr>
          <p:nvPr/>
        </p:nvPicPr>
        <p:blipFill>
          <a:blip r:embed="rId3"/>
          <a:stretch>
            <a:fillRect/>
          </a:stretch>
        </p:blipFill>
        <p:spPr>
          <a:xfrm>
            <a:off x="0" y="3429000"/>
            <a:ext cx="4038600" cy="3429000"/>
          </a:xfrm>
          <a:prstGeom prst="rect">
            <a:avLst/>
          </a:prstGeom>
        </p:spPr>
      </p:pic>
    </p:spTree>
    <p:extLst>
      <p:ext uri="{BB962C8B-B14F-4D97-AF65-F5344CB8AC3E}">
        <p14:creationId xmlns:p14="http://schemas.microsoft.com/office/powerpoint/2010/main" val="10969267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7287B64-84EF-5144-8360-635EF6E3F4B8}"/>
              </a:ext>
            </a:extLst>
          </p:cNvPr>
          <p:cNvSpPr/>
          <p:nvPr/>
        </p:nvSpPr>
        <p:spPr>
          <a:xfrm>
            <a:off x="0" y="0"/>
            <a:ext cx="12192000" cy="1219201"/>
          </a:xfrm>
          <a:prstGeom prst="rect">
            <a:avLst/>
          </a:prstGeom>
          <a:solidFill>
            <a:srgbClr val="F8D8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FD93912-4F79-9C4D-BECD-737B499D3223}"/>
              </a:ext>
            </a:extLst>
          </p:cNvPr>
          <p:cNvPicPr>
            <a:picLocks noChangeAspect="1"/>
          </p:cNvPicPr>
          <p:nvPr/>
        </p:nvPicPr>
        <p:blipFill>
          <a:blip r:embed="rId3">
            <a:alphaModFix amt="50000"/>
          </a:blip>
          <a:stretch>
            <a:fillRect/>
          </a:stretch>
        </p:blipFill>
        <p:spPr>
          <a:xfrm>
            <a:off x="0" y="0"/>
            <a:ext cx="12161520" cy="1216152"/>
          </a:xfrm>
          <a:prstGeom prst="rect">
            <a:avLst/>
          </a:prstGeom>
        </p:spPr>
      </p:pic>
      <p:sp>
        <p:nvSpPr>
          <p:cNvPr id="23" name="TextBox 22">
            <a:extLst>
              <a:ext uri="{FF2B5EF4-FFF2-40B4-BE49-F238E27FC236}">
                <a16:creationId xmlns:a16="http://schemas.microsoft.com/office/drawing/2014/main" id="{33CCC775-E4CD-E04B-B7A8-A5AF45C6972C}"/>
              </a:ext>
            </a:extLst>
          </p:cNvPr>
          <p:cNvSpPr txBox="1"/>
          <p:nvPr/>
        </p:nvSpPr>
        <p:spPr>
          <a:xfrm>
            <a:off x="363410" y="678995"/>
            <a:ext cx="8303511" cy="369332"/>
          </a:xfrm>
          <a:prstGeom prst="rect">
            <a:avLst/>
          </a:prstGeom>
          <a:noFill/>
        </p:spPr>
        <p:txBody>
          <a:bodyPr wrap="square" rtlCol="0">
            <a:spAutoFit/>
          </a:bodyPr>
          <a:lstStyle/>
          <a:p>
            <a:r>
              <a:rPr lang="en-US" b="1" dirty="0">
                <a:latin typeface="DIN Next LT Pro Bold" panose="020B0503020203050203" pitchFamily="34" charset="77"/>
              </a:rPr>
              <a:t>SIGNS OF SECONDARY TRAUMATIZATION	</a:t>
            </a:r>
          </a:p>
        </p:txBody>
      </p:sp>
      <p:sp>
        <p:nvSpPr>
          <p:cNvPr id="17" name="TextBox 16">
            <a:extLst>
              <a:ext uri="{FF2B5EF4-FFF2-40B4-BE49-F238E27FC236}">
                <a16:creationId xmlns:a16="http://schemas.microsoft.com/office/drawing/2014/main" id="{991562A9-A944-C745-B1EB-B3568D281A88}"/>
              </a:ext>
            </a:extLst>
          </p:cNvPr>
          <p:cNvSpPr txBox="1"/>
          <p:nvPr/>
        </p:nvSpPr>
        <p:spPr>
          <a:xfrm>
            <a:off x="363410" y="1720840"/>
            <a:ext cx="4568808" cy="2862322"/>
          </a:xfrm>
          <a:prstGeom prst="rect">
            <a:avLst/>
          </a:prstGeom>
          <a:noFill/>
        </p:spPr>
        <p:txBody>
          <a:bodyPr wrap="square" rtlCol="0">
            <a:spAutoFit/>
          </a:bodyPr>
          <a:lstStyle/>
          <a:p>
            <a:pPr marL="176213" indent="-176213">
              <a:buBlip>
                <a:blip r:embed="rId4">
                  <a:extLst>
                    <a:ext uri="{96DAC541-7B7A-43D3-8B79-37D633B846F1}">
                      <asvg:svgBlip xmlns:asvg="http://schemas.microsoft.com/office/drawing/2016/SVG/main" r:embed="rId5"/>
                    </a:ext>
                  </a:extLst>
                </a:blip>
              </a:buBlip>
            </a:pPr>
            <a:r>
              <a:rPr lang="en-US" dirty="0">
                <a:latin typeface="DIN Next LT Pro Light" panose="020B0303020203050203" pitchFamily="34" charset="77"/>
                <a:cs typeface="Calibri" panose="020F0502020204030204" pitchFamily="34" charset="0"/>
              </a:rPr>
              <a:t>There are many different signs of stress, and they manifest in many different ways depending on the characteristic of the person and the stressor.</a:t>
            </a:r>
          </a:p>
          <a:p>
            <a:pPr marL="176213" indent="-176213">
              <a:buBlip>
                <a:blip r:embed="rId4">
                  <a:extLst>
                    <a:ext uri="{96DAC541-7B7A-43D3-8B79-37D633B846F1}">
                      <asvg:svgBlip xmlns:asvg="http://schemas.microsoft.com/office/drawing/2016/SVG/main" r:embed="rId5"/>
                    </a:ext>
                  </a:extLst>
                </a:blip>
              </a:buBlip>
            </a:pPr>
            <a:endParaRPr lang="en-US" dirty="0">
              <a:latin typeface="DIN Next LT Pro Light" panose="020B0303020203050203" pitchFamily="34" charset="77"/>
              <a:cs typeface="Calibri" panose="020F0502020204030204" pitchFamily="34" charset="0"/>
            </a:endParaRPr>
          </a:p>
          <a:p>
            <a:pPr marL="176213" indent="-176213">
              <a:buBlip>
                <a:blip r:embed="rId4">
                  <a:extLst>
                    <a:ext uri="{96DAC541-7B7A-43D3-8B79-37D633B846F1}">
                      <asvg:svgBlip xmlns:asvg="http://schemas.microsoft.com/office/drawing/2016/SVG/main" r:embed="rId5"/>
                    </a:ext>
                  </a:extLst>
                </a:blip>
              </a:buBlip>
            </a:pPr>
            <a:r>
              <a:rPr lang="en-US" dirty="0">
                <a:latin typeface="DIN Next LT Pro Light" panose="020B0303020203050203" pitchFamily="34" charset="77"/>
                <a:cs typeface="Calibri" panose="020F0502020204030204" pitchFamily="34" charset="0"/>
              </a:rPr>
              <a:t>May be physical, cognitive, emotional, behavioral, or spiritual/philosophical.</a:t>
            </a:r>
          </a:p>
          <a:p>
            <a:pPr marL="176213" indent="-176213">
              <a:buBlip>
                <a:blip r:embed="rId4">
                  <a:extLst>
                    <a:ext uri="{96DAC541-7B7A-43D3-8B79-37D633B846F1}">
                      <asvg:svgBlip xmlns:asvg="http://schemas.microsoft.com/office/drawing/2016/SVG/main" r:embed="rId5"/>
                    </a:ext>
                  </a:extLst>
                </a:blip>
              </a:buBlip>
            </a:pPr>
            <a:endParaRPr lang="en-US" dirty="0">
              <a:latin typeface="DIN Next LT Pro Light" panose="020B0303020203050203" pitchFamily="34" charset="77"/>
              <a:cs typeface="Calibri" panose="020F0502020204030204" pitchFamily="34" charset="0"/>
            </a:endParaRPr>
          </a:p>
          <a:p>
            <a:pPr marL="176213" indent="-176213">
              <a:buBlip>
                <a:blip r:embed="rId4">
                  <a:extLst>
                    <a:ext uri="{96DAC541-7B7A-43D3-8B79-37D633B846F1}">
                      <asvg:svgBlip xmlns:asvg="http://schemas.microsoft.com/office/drawing/2016/SVG/main" r:embed="rId5"/>
                    </a:ext>
                  </a:extLst>
                </a:blip>
              </a:buBlip>
            </a:pPr>
            <a:r>
              <a:rPr lang="en-US" dirty="0">
                <a:latin typeface="DIN Next LT Pro Light" panose="020B0303020203050203" pitchFamily="34" charset="77"/>
                <a:cs typeface="Calibri" panose="020F0502020204030204" pitchFamily="34" charset="0"/>
              </a:rPr>
              <a:t>May be immediate, or may be delayed.</a:t>
            </a:r>
          </a:p>
          <a:p>
            <a:pPr marL="176213" indent="-176213">
              <a:buBlip>
                <a:blip r:embed="rId4">
                  <a:extLst>
                    <a:ext uri="{96DAC541-7B7A-43D3-8B79-37D633B846F1}">
                      <asvg:svgBlip xmlns:asvg="http://schemas.microsoft.com/office/drawing/2016/SVG/main" r:embed="rId5"/>
                    </a:ext>
                  </a:extLst>
                </a:blip>
              </a:buBlip>
            </a:pPr>
            <a:endParaRPr lang="en-US" dirty="0">
              <a:latin typeface="DIN Next LT Pro Light" panose="020B0303020203050203" pitchFamily="34" charset="77"/>
              <a:cs typeface="Calibri" panose="020F0502020204030204" pitchFamily="34" charset="0"/>
            </a:endParaRPr>
          </a:p>
        </p:txBody>
      </p:sp>
      <p:pic>
        <p:nvPicPr>
          <p:cNvPr id="3" name="Picture 2" descr="Diagram&#10;&#10;Description automatically generated">
            <a:extLst>
              <a:ext uri="{FF2B5EF4-FFF2-40B4-BE49-F238E27FC236}">
                <a16:creationId xmlns:a16="http://schemas.microsoft.com/office/drawing/2014/main" id="{6BF98D5B-195F-634A-B1DE-E22ECF83BFF4}"/>
              </a:ext>
            </a:extLst>
          </p:cNvPr>
          <p:cNvPicPr>
            <a:picLocks noChangeAspect="1"/>
          </p:cNvPicPr>
          <p:nvPr/>
        </p:nvPicPr>
        <p:blipFill>
          <a:blip r:embed="rId6"/>
          <a:stretch>
            <a:fillRect/>
          </a:stretch>
        </p:blipFill>
        <p:spPr>
          <a:xfrm>
            <a:off x="6456689" y="1459848"/>
            <a:ext cx="4973311" cy="4805939"/>
          </a:xfrm>
          <a:prstGeom prst="rect">
            <a:avLst/>
          </a:prstGeom>
        </p:spPr>
      </p:pic>
    </p:spTree>
    <p:extLst>
      <p:ext uri="{BB962C8B-B14F-4D97-AF65-F5344CB8AC3E}">
        <p14:creationId xmlns:p14="http://schemas.microsoft.com/office/powerpoint/2010/main" val="3028232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EDF841E-A35F-5940-B725-0DCDFBC9E2A0}"/>
              </a:ext>
            </a:extLst>
          </p:cNvPr>
          <p:cNvSpPr/>
          <p:nvPr/>
        </p:nvSpPr>
        <p:spPr>
          <a:xfrm>
            <a:off x="0" y="0"/>
            <a:ext cx="4038600" cy="6858000"/>
          </a:xfrm>
          <a:prstGeom prst="rect">
            <a:avLst/>
          </a:prstGeom>
          <a:solidFill>
            <a:srgbClr val="A3DAD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9A52E8E-0C28-F742-80C4-D755F975DE37}"/>
              </a:ext>
            </a:extLst>
          </p:cNvPr>
          <p:cNvSpPr/>
          <p:nvPr/>
        </p:nvSpPr>
        <p:spPr>
          <a:xfrm>
            <a:off x="4038600" y="1023"/>
            <a:ext cx="8153400" cy="4478511"/>
          </a:xfrm>
          <a:prstGeom prst="rect">
            <a:avLst/>
          </a:prstGeom>
          <a:solidFill>
            <a:srgbClr val="A3DAD8">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16" name="Picture 15">
            <a:extLst>
              <a:ext uri="{FF2B5EF4-FFF2-40B4-BE49-F238E27FC236}">
                <a16:creationId xmlns:a16="http://schemas.microsoft.com/office/drawing/2014/main" id="{BC9CC5BA-EE9F-6E40-8DE3-FE5FC98AD256}"/>
              </a:ext>
            </a:extLst>
          </p:cNvPr>
          <p:cNvPicPr>
            <a:picLocks noChangeAspect="1"/>
          </p:cNvPicPr>
          <p:nvPr/>
        </p:nvPicPr>
        <p:blipFill>
          <a:blip r:embed="rId3"/>
          <a:stretch>
            <a:fillRect/>
          </a:stretch>
        </p:blipFill>
        <p:spPr>
          <a:xfrm>
            <a:off x="4343400" y="1078853"/>
            <a:ext cx="382968" cy="417783"/>
          </a:xfrm>
          <a:prstGeom prst="rect">
            <a:avLst/>
          </a:prstGeom>
        </p:spPr>
      </p:pic>
      <p:sp>
        <p:nvSpPr>
          <p:cNvPr id="17" name="Rectangle 16">
            <a:extLst>
              <a:ext uri="{FF2B5EF4-FFF2-40B4-BE49-F238E27FC236}">
                <a16:creationId xmlns:a16="http://schemas.microsoft.com/office/drawing/2014/main" id="{BE531B88-8C59-654C-8885-E8864BF67308}"/>
              </a:ext>
            </a:extLst>
          </p:cNvPr>
          <p:cNvSpPr/>
          <p:nvPr/>
        </p:nvSpPr>
        <p:spPr>
          <a:xfrm>
            <a:off x="4038600" y="4479536"/>
            <a:ext cx="8153400" cy="2378464"/>
          </a:xfrm>
          <a:prstGeom prst="rect">
            <a:avLst/>
          </a:prstGeom>
          <a:solidFill>
            <a:srgbClr val="7DCD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8" name="Rectangle 17">
            <a:extLst>
              <a:ext uri="{FF2B5EF4-FFF2-40B4-BE49-F238E27FC236}">
                <a16:creationId xmlns:a16="http://schemas.microsoft.com/office/drawing/2014/main" id="{29DB7F9D-9423-3F4D-A311-F3C27B04F18B}"/>
              </a:ext>
            </a:extLst>
          </p:cNvPr>
          <p:cNvSpPr/>
          <p:nvPr/>
        </p:nvSpPr>
        <p:spPr>
          <a:xfrm>
            <a:off x="4038600" y="4479537"/>
            <a:ext cx="4076700" cy="2377440"/>
          </a:xfrm>
          <a:prstGeom prst="rect">
            <a:avLst/>
          </a:prstGeom>
          <a:solidFill>
            <a:srgbClr val="A3DAD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7B8547F3-B601-E74A-9AF7-64496AF32E7F}"/>
              </a:ext>
            </a:extLst>
          </p:cNvPr>
          <p:cNvPicPr>
            <a:picLocks noChangeAspect="1"/>
          </p:cNvPicPr>
          <p:nvPr/>
        </p:nvPicPr>
        <p:blipFill>
          <a:blip r:embed="rId4">
            <a:alphaModFix amt="50000"/>
          </a:blip>
          <a:stretch>
            <a:fillRect/>
          </a:stretch>
        </p:blipFill>
        <p:spPr>
          <a:xfrm>
            <a:off x="-1" y="0"/>
            <a:ext cx="4051123" cy="6879265"/>
          </a:xfrm>
          <a:prstGeom prst="rect">
            <a:avLst/>
          </a:prstGeom>
        </p:spPr>
      </p:pic>
      <p:sp>
        <p:nvSpPr>
          <p:cNvPr id="10" name="TextBox 9">
            <a:extLst>
              <a:ext uri="{FF2B5EF4-FFF2-40B4-BE49-F238E27FC236}">
                <a16:creationId xmlns:a16="http://schemas.microsoft.com/office/drawing/2014/main" id="{5D536311-6FAC-7149-AC54-3E5F7173D46D}"/>
              </a:ext>
            </a:extLst>
          </p:cNvPr>
          <p:cNvSpPr txBox="1"/>
          <p:nvPr/>
        </p:nvSpPr>
        <p:spPr>
          <a:xfrm>
            <a:off x="4782835" y="1167102"/>
            <a:ext cx="1514601" cy="369332"/>
          </a:xfrm>
          <a:prstGeom prst="rect">
            <a:avLst/>
          </a:prstGeom>
          <a:noFill/>
        </p:spPr>
        <p:txBody>
          <a:bodyPr wrap="square" rtlCol="0">
            <a:spAutoFit/>
          </a:bodyPr>
          <a:lstStyle/>
          <a:p>
            <a:r>
              <a:rPr lang="en-US" b="1" dirty="0"/>
              <a:t>ACTIVITY </a:t>
            </a:r>
            <a:r>
              <a:rPr lang="en-US" b="1" dirty="0">
                <a:latin typeface="DIN Next LT Pro Bold" panose="020B0503020203050203" pitchFamily="34" charset="77"/>
              </a:rPr>
              <a:t>- </a:t>
            </a:r>
          </a:p>
        </p:txBody>
      </p:sp>
      <p:sp>
        <p:nvSpPr>
          <p:cNvPr id="12" name="TextBox 11">
            <a:extLst>
              <a:ext uri="{FF2B5EF4-FFF2-40B4-BE49-F238E27FC236}">
                <a16:creationId xmlns:a16="http://schemas.microsoft.com/office/drawing/2014/main" id="{BA35A420-53EE-B24D-A187-6A792B76CB31}"/>
              </a:ext>
            </a:extLst>
          </p:cNvPr>
          <p:cNvSpPr txBox="1"/>
          <p:nvPr/>
        </p:nvSpPr>
        <p:spPr>
          <a:xfrm>
            <a:off x="5883058" y="1167102"/>
            <a:ext cx="4168140" cy="369332"/>
          </a:xfrm>
          <a:prstGeom prst="rect">
            <a:avLst/>
          </a:prstGeom>
          <a:noFill/>
        </p:spPr>
        <p:txBody>
          <a:bodyPr wrap="square" rtlCol="0">
            <a:spAutoFit/>
          </a:bodyPr>
          <a:lstStyle/>
          <a:p>
            <a:r>
              <a:rPr lang="en-US" dirty="0">
                <a:latin typeface="DIN Next LT Pro Light" panose="020B0303020203050203" pitchFamily="34" charset="77"/>
              </a:rPr>
              <a:t>SELF CARE FOR CARE PROVIDERS</a:t>
            </a:r>
          </a:p>
        </p:txBody>
      </p:sp>
    </p:spTree>
    <p:extLst>
      <p:ext uri="{BB962C8B-B14F-4D97-AF65-F5344CB8AC3E}">
        <p14:creationId xmlns:p14="http://schemas.microsoft.com/office/powerpoint/2010/main" val="35158164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CFC61C4-6164-984F-A996-8D04D4FE3071}"/>
              </a:ext>
            </a:extLst>
          </p:cNvPr>
          <p:cNvSpPr/>
          <p:nvPr/>
        </p:nvSpPr>
        <p:spPr>
          <a:xfrm>
            <a:off x="0" y="0"/>
            <a:ext cx="12192000" cy="1219201"/>
          </a:xfrm>
          <a:prstGeom prst="rect">
            <a:avLst/>
          </a:prstGeom>
          <a:solidFill>
            <a:srgbClr val="F8D8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AE6E741B-DA8D-FE47-8C4C-A540FCE23E6F}"/>
              </a:ext>
            </a:extLst>
          </p:cNvPr>
          <p:cNvPicPr>
            <a:picLocks noChangeAspect="1"/>
          </p:cNvPicPr>
          <p:nvPr/>
        </p:nvPicPr>
        <p:blipFill>
          <a:blip r:embed="rId3">
            <a:alphaModFix amt="50000"/>
          </a:blip>
          <a:stretch>
            <a:fillRect/>
          </a:stretch>
        </p:blipFill>
        <p:spPr>
          <a:xfrm>
            <a:off x="0" y="0"/>
            <a:ext cx="12161520" cy="1216152"/>
          </a:xfrm>
          <a:prstGeom prst="rect">
            <a:avLst/>
          </a:prstGeom>
        </p:spPr>
      </p:pic>
      <p:sp>
        <p:nvSpPr>
          <p:cNvPr id="32" name="Rectangle 31">
            <a:extLst>
              <a:ext uri="{FF2B5EF4-FFF2-40B4-BE49-F238E27FC236}">
                <a16:creationId xmlns:a16="http://schemas.microsoft.com/office/drawing/2014/main" id="{01254A92-D041-204B-A9DD-E7C79042EE54}"/>
              </a:ext>
            </a:extLst>
          </p:cNvPr>
          <p:cNvSpPr/>
          <p:nvPr/>
        </p:nvSpPr>
        <p:spPr>
          <a:xfrm>
            <a:off x="0" y="1219196"/>
            <a:ext cx="12192000" cy="5624819"/>
          </a:xfrm>
          <a:prstGeom prst="rect">
            <a:avLst/>
          </a:prstGeom>
          <a:solidFill>
            <a:srgbClr val="F2ECF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9881EBD-127A-1942-8F48-6C19EC938B59}"/>
              </a:ext>
            </a:extLst>
          </p:cNvPr>
          <p:cNvSpPr txBox="1"/>
          <p:nvPr/>
        </p:nvSpPr>
        <p:spPr>
          <a:xfrm>
            <a:off x="363411" y="678995"/>
            <a:ext cx="2854362" cy="369332"/>
          </a:xfrm>
          <a:prstGeom prst="rect">
            <a:avLst/>
          </a:prstGeom>
          <a:noFill/>
        </p:spPr>
        <p:txBody>
          <a:bodyPr wrap="square" rtlCol="0">
            <a:spAutoFit/>
          </a:bodyPr>
          <a:lstStyle/>
          <a:p>
            <a:r>
              <a:rPr lang="en-US" b="1" dirty="0">
                <a:latin typeface="DIN Next LT Pro Bold" panose="020B0503020203050203" pitchFamily="34" charset="77"/>
              </a:rPr>
              <a:t>SELF-CARE</a:t>
            </a:r>
          </a:p>
        </p:txBody>
      </p:sp>
      <p:sp>
        <p:nvSpPr>
          <p:cNvPr id="9" name="TextBox 8">
            <a:extLst>
              <a:ext uri="{FF2B5EF4-FFF2-40B4-BE49-F238E27FC236}">
                <a16:creationId xmlns:a16="http://schemas.microsoft.com/office/drawing/2014/main" id="{DD7B87C8-52E9-FE47-A4DF-3F65AA83085E}"/>
              </a:ext>
            </a:extLst>
          </p:cNvPr>
          <p:cNvSpPr txBox="1"/>
          <p:nvPr/>
        </p:nvSpPr>
        <p:spPr>
          <a:xfrm>
            <a:off x="423218" y="1556960"/>
            <a:ext cx="4497126" cy="3970318"/>
          </a:xfrm>
          <a:prstGeom prst="rect">
            <a:avLst/>
          </a:prstGeom>
          <a:noFill/>
        </p:spPr>
        <p:txBody>
          <a:bodyPr wrap="square" rtlCol="0">
            <a:spAutoFit/>
          </a:bodyPr>
          <a:lstStyle/>
          <a:p>
            <a:pPr marL="173038" indent="-173038">
              <a:buBlip>
                <a:blip r:embed="rId4">
                  <a:extLst>
                    <a:ext uri="{96DAC541-7B7A-43D3-8B79-37D633B846F1}">
                      <asvg:svgBlip xmlns:asvg="http://schemas.microsoft.com/office/drawing/2016/SVG/main" r:embed="rId5"/>
                    </a:ext>
                  </a:extLst>
                </a:blip>
              </a:buBlip>
            </a:pPr>
            <a:r>
              <a:rPr lang="en-US" dirty="0">
                <a:latin typeface="DIN Next LT Pro Light" panose="020B0303020203050203" pitchFamily="34" charset="77"/>
                <a:cs typeface="Calibri" panose="020F0502020204030204" pitchFamily="34" charset="0"/>
              </a:rPr>
              <a:t>Meet with others, call a friend, spend time with family</a:t>
            </a:r>
          </a:p>
          <a:p>
            <a:pPr marL="173038" indent="-173038">
              <a:buBlip>
                <a:blip r:embed="rId4">
                  <a:extLst>
                    <a:ext uri="{96DAC541-7B7A-43D3-8B79-37D633B846F1}">
                      <asvg:svgBlip xmlns:asvg="http://schemas.microsoft.com/office/drawing/2016/SVG/main" r:embed="rId5"/>
                    </a:ext>
                  </a:extLst>
                </a:blip>
              </a:buBlip>
            </a:pPr>
            <a:r>
              <a:rPr lang="en-US" dirty="0">
                <a:latin typeface="DIN Next LT Pro Light" panose="020B0303020203050203" pitchFamily="34" charset="77"/>
                <a:cs typeface="Calibri" panose="020F0502020204030204" pitchFamily="34" charset="0"/>
              </a:rPr>
              <a:t>Wear a nice dress </a:t>
            </a:r>
          </a:p>
          <a:p>
            <a:pPr marL="173038" indent="-173038">
              <a:buBlip>
                <a:blip r:embed="rId4">
                  <a:extLst>
                    <a:ext uri="{96DAC541-7B7A-43D3-8B79-37D633B846F1}">
                      <asvg:svgBlip xmlns:asvg="http://schemas.microsoft.com/office/drawing/2016/SVG/main" r:embed="rId5"/>
                    </a:ext>
                  </a:extLst>
                </a:blip>
              </a:buBlip>
            </a:pPr>
            <a:r>
              <a:rPr lang="en-US" dirty="0">
                <a:latin typeface="DIN Next LT Pro Light" panose="020B0303020203050203" pitchFamily="34" charset="77"/>
                <a:cs typeface="Calibri" panose="020F0502020204030204" pitchFamily="34" charset="0"/>
              </a:rPr>
              <a:t>Exercise, move, stretch, go for a walk, run, dance, swim, ride a bicycle, play a sport.</a:t>
            </a:r>
          </a:p>
          <a:p>
            <a:pPr marL="173038" indent="-173038">
              <a:buBlip>
                <a:blip r:embed="rId4">
                  <a:extLst>
                    <a:ext uri="{96DAC541-7B7A-43D3-8B79-37D633B846F1}">
                      <asvg:svgBlip xmlns:asvg="http://schemas.microsoft.com/office/drawing/2016/SVG/main" r:embed="rId5"/>
                    </a:ext>
                  </a:extLst>
                </a:blip>
              </a:buBlip>
            </a:pPr>
            <a:r>
              <a:rPr lang="en-US" dirty="0">
                <a:latin typeface="DIN Next LT Pro Light" panose="020B0303020203050203" pitchFamily="34" charset="77"/>
                <a:cs typeface="Calibri" panose="020F0502020204030204" pitchFamily="34" charset="0"/>
              </a:rPr>
              <a:t>Meditate, be open to inspiration, pray, go to church, mosque or place of worship, read a religious or spiritual text.</a:t>
            </a:r>
          </a:p>
          <a:p>
            <a:pPr marL="173038" indent="-173038">
              <a:buBlip>
                <a:blip r:embed="rId4">
                  <a:extLst>
                    <a:ext uri="{96DAC541-7B7A-43D3-8B79-37D633B846F1}">
                      <asvg:svgBlip xmlns:asvg="http://schemas.microsoft.com/office/drawing/2016/SVG/main" r:embed="rId5"/>
                    </a:ext>
                  </a:extLst>
                </a:blip>
              </a:buBlip>
            </a:pPr>
            <a:r>
              <a:rPr lang="en-US" dirty="0">
                <a:latin typeface="DIN Next LT Pro Light" panose="020B0303020203050203" pitchFamily="34" charset="77"/>
                <a:cs typeface="Calibri" panose="020F0502020204030204" pitchFamily="34" charset="0"/>
              </a:rPr>
              <a:t>Taking a bath or shower.</a:t>
            </a:r>
          </a:p>
          <a:p>
            <a:pPr marL="173038" indent="-173038">
              <a:buBlip>
                <a:blip r:embed="rId4">
                  <a:extLst>
                    <a:ext uri="{96DAC541-7B7A-43D3-8B79-37D633B846F1}">
                      <asvg:svgBlip xmlns:asvg="http://schemas.microsoft.com/office/drawing/2016/SVG/main" r:embed="rId5"/>
                    </a:ext>
                  </a:extLst>
                </a:blip>
              </a:buBlip>
            </a:pPr>
            <a:r>
              <a:rPr lang="en-US" dirty="0">
                <a:latin typeface="DIN Next LT Pro Light" panose="020B0303020203050203" pitchFamily="34" charset="77"/>
                <a:cs typeface="Calibri" panose="020F0502020204030204" pitchFamily="34" charset="0"/>
              </a:rPr>
              <a:t>Do something to feel good about yourself. Put on your </a:t>
            </a:r>
            <a:r>
              <a:rPr lang="en-US" dirty="0" err="1">
                <a:latin typeface="DIN Next LT Pro Light" panose="020B0303020203050203" pitchFamily="34" charset="77"/>
                <a:cs typeface="Calibri" panose="020F0502020204030204" pitchFamily="34" charset="0"/>
              </a:rPr>
              <a:t>favourite</a:t>
            </a:r>
            <a:r>
              <a:rPr lang="en-US" dirty="0">
                <a:latin typeface="DIN Next LT Pro Light" panose="020B0303020203050203" pitchFamily="34" charset="77"/>
                <a:cs typeface="Calibri" panose="020F0502020204030204" pitchFamily="34" charset="0"/>
              </a:rPr>
              <a:t> clothes, paint your nails, put on lipstick, do your hair.</a:t>
            </a:r>
          </a:p>
          <a:p>
            <a:pPr marL="173038" indent="-173038">
              <a:buBlip>
                <a:blip r:embed="rId4">
                  <a:extLst>
                    <a:ext uri="{96DAC541-7B7A-43D3-8B79-37D633B846F1}">
                      <asvg:svgBlip xmlns:asvg="http://schemas.microsoft.com/office/drawing/2016/SVG/main" r:embed="rId5"/>
                    </a:ext>
                  </a:extLst>
                </a:blip>
              </a:buBlip>
            </a:pPr>
            <a:r>
              <a:rPr lang="en-US" dirty="0">
                <a:latin typeface="DIN Next LT Pro Light" panose="020B0303020203050203" pitchFamily="34" charset="77"/>
                <a:cs typeface="Calibri" panose="020F0502020204030204" pitchFamily="34" charset="0"/>
              </a:rPr>
              <a:t>Watch sports, television shows or a </a:t>
            </a:r>
            <a:r>
              <a:rPr lang="en-US" dirty="0" err="1">
                <a:latin typeface="DIN Next LT Pro Light" panose="020B0303020203050203" pitchFamily="34" charset="77"/>
                <a:cs typeface="Calibri" panose="020F0502020204030204" pitchFamily="34" charset="0"/>
              </a:rPr>
              <a:t>favourite</a:t>
            </a:r>
            <a:r>
              <a:rPr lang="en-US" dirty="0">
                <a:latin typeface="DIN Next LT Pro Light" panose="020B0303020203050203" pitchFamily="34" charset="77"/>
                <a:cs typeface="Calibri" panose="020F0502020204030204" pitchFamily="34" charset="0"/>
              </a:rPr>
              <a:t> movie.</a:t>
            </a:r>
          </a:p>
        </p:txBody>
      </p:sp>
      <p:sp>
        <p:nvSpPr>
          <p:cNvPr id="12" name="TextBox 11">
            <a:extLst>
              <a:ext uri="{FF2B5EF4-FFF2-40B4-BE49-F238E27FC236}">
                <a16:creationId xmlns:a16="http://schemas.microsoft.com/office/drawing/2014/main" id="{1D7B0C24-ECFB-704C-B65C-851C8A99B4FF}"/>
              </a:ext>
            </a:extLst>
          </p:cNvPr>
          <p:cNvSpPr txBox="1"/>
          <p:nvPr/>
        </p:nvSpPr>
        <p:spPr>
          <a:xfrm>
            <a:off x="6286988" y="1556960"/>
            <a:ext cx="4497127" cy="3416320"/>
          </a:xfrm>
          <a:prstGeom prst="rect">
            <a:avLst/>
          </a:prstGeom>
          <a:noFill/>
        </p:spPr>
        <p:txBody>
          <a:bodyPr wrap="square" rtlCol="0">
            <a:spAutoFit/>
          </a:bodyPr>
          <a:lstStyle/>
          <a:p>
            <a:pPr marL="173038" indent="-173038">
              <a:buBlip>
                <a:blip r:embed="rId4">
                  <a:extLst>
                    <a:ext uri="{96DAC541-7B7A-43D3-8B79-37D633B846F1}">
                      <asvg:svgBlip xmlns:asvg="http://schemas.microsoft.com/office/drawing/2016/SVG/main" r:embed="rId5"/>
                    </a:ext>
                  </a:extLst>
                </a:blip>
              </a:buBlip>
            </a:pPr>
            <a:r>
              <a:rPr lang="en-US" dirty="0">
                <a:latin typeface="DIN Next LT Pro Light" panose="020B0303020203050203" pitchFamily="34" charset="77"/>
                <a:cs typeface="Calibri" panose="020F0502020204030204" pitchFamily="34" charset="0"/>
              </a:rPr>
              <a:t>Get enough sleep</a:t>
            </a:r>
          </a:p>
          <a:p>
            <a:pPr marL="173038" indent="-173038">
              <a:buBlip>
                <a:blip r:embed="rId4">
                  <a:extLst>
                    <a:ext uri="{96DAC541-7B7A-43D3-8B79-37D633B846F1}">
                      <asvg:svgBlip xmlns:asvg="http://schemas.microsoft.com/office/drawing/2016/SVG/main" r:embed="rId5"/>
                    </a:ext>
                  </a:extLst>
                </a:blip>
              </a:buBlip>
            </a:pPr>
            <a:r>
              <a:rPr lang="en-US" dirty="0">
                <a:latin typeface="DIN Next LT Pro Light" panose="020B0303020203050203" pitchFamily="34" charset="77"/>
                <a:cs typeface="Calibri" panose="020F0502020204030204" pitchFamily="34" charset="0"/>
              </a:rPr>
              <a:t>Have a cup of tea </a:t>
            </a:r>
          </a:p>
          <a:p>
            <a:pPr marL="173038" indent="-173038">
              <a:buBlip>
                <a:blip r:embed="rId4">
                  <a:extLst>
                    <a:ext uri="{96DAC541-7B7A-43D3-8B79-37D633B846F1}">
                      <asvg:svgBlip xmlns:asvg="http://schemas.microsoft.com/office/drawing/2016/SVG/main" r:embed="rId5"/>
                    </a:ext>
                  </a:extLst>
                </a:blip>
              </a:buBlip>
            </a:pPr>
            <a:r>
              <a:rPr lang="en-US" dirty="0">
                <a:latin typeface="DIN Next LT Pro Light" panose="020B0303020203050203" pitchFamily="34" charset="77"/>
                <a:cs typeface="Calibri" panose="020F0502020204030204" pitchFamily="34" charset="0"/>
              </a:rPr>
              <a:t>Eat good, healthy, comforting foo</a:t>
            </a:r>
          </a:p>
          <a:p>
            <a:pPr marL="173038" indent="-173038">
              <a:buBlip>
                <a:blip r:embed="rId4">
                  <a:extLst>
                    <a:ext uri="{96DAC541-7B7A-43D3-8B79-37D633B846F1}">
                      <asvg:svgBlip xmlns:asvg="http://schemas.microsoft.com/office/drawing/2016/SVG/main" r:embed="rId5"/>
                    </a:ext>
                  </a:extLst>
                </a:blip>
              </a:buBlip>
            </a:pPr>
            <a:r>
              <a:rPr lang="en-US" dirty="0">
                <a:latin typeface="DIN Next LT Pro Light" panose="020B0303020203050203" pitchFamily="34" charset="77"/>
                <a:cs typeface="Calibri" panose="020F0502020204030204" pitchFamily="34" charset="0"/>
              </a:rPr>
              <a:t>Play an instrument, make music, sing, listen to music.</a:t>
            </a:r>
          </a:p>
          <a:p>
            <a:pPr marL="173038" indent="-173038">
              <a:buBlip>
                <a:blip r:embed="rId4">
                  <a:extLst>
                    <a:ext uri="{96DAC541-7B7A-43D3-8B79-37D633B846F1}">
                      <asvg:svgBlip xmlns:asvg="http://schemas.microsoft.com/office/drawing/2016/SVG/main" r:embed="rId5"/>
                    </a:ext>
                  </a:extLst>
                </a:blip>
              </a:buBlip>
            </a:pPr>
            <a:r>
              <a:rPr lang="en-US" dirty="0">
                <a:latin typeface="DIN Next LT Pro Light" panose="020B0303020203050203" pitchFamily="34" charset="77"/>
                <a:cs typeface="Calibri" panose="020F0502020204030204" pitchFamily="34" charset="0"/>
              </a:rPr>
              <a:t>Journal or write.</a:t>
            </a:r>
          </a:p>
          <a:p>
            <a:pPr marL="173038" indent="-173038">
              <a:buBlip>
                <a:blip r:embed="rId4">
                  <a:extLst>
                    <a:ext uri="{96DAC541-7B7A-43D3-8B79-37D633B846F1}">
                      <asvg:svgBlip xmlns:asvg="http://schemas.microsoft.com/office/drawing/2016/SVG/main" r:embed="rId5"/>
                    </a:ext>
                  </a:extLst>
                </a:blip>
              </a:buBlip>
            </a:pPr>
            <a:r>
              <a:rPr lang="en-US" dirty="0">
                <a:latin typeface="DIN Next LT Pro Light" panose="020B0303020203050203" pitchFamily="34" charset="77"/>
                <a:cs typeface="Calibri" panose="020F0502020204030204" pitchFamily="34" charset="0"/>
              </a:rPr>
              <a:t>Paint, draw or do other creative activities.</a:t>
            </a:r>
          </a:p>
          <a:p>
            <a:pPr marL="173038" indent="-173038">
              <a:buBlip>
                <a:blip r:embed="rId4">
                  <a:extLst>
                    <a:ext uri="{96DAC541-7B7A-43D3-8B79-37D633B846F1}">
                      <asvg:svgBlip xmlns:asvg="http://schemas.microsoft.com/office/drawing/2016/SVG/main" r:embed="rId5"/>
                    </a:ext>
                  </a:extLst>
                </a:blip>
              </a:buBlip>
            </a:pPr>
            <a:r>
              <a:rPr lang="en-US" dirty="0">
                <a:latin typeface="DIN Next LT Pro Light" panose="020B0303020203050203" pitchFamily="34" charset="77"/>
                <a:cs typeface="Calibri" panose="020F0502020204030204" pitchFamily="34" charset="0"/>
              </a:rPr>
              <a:t>Knit, crochet, sew, make something.</a:t>
            </a:r>
          </a:p>
          <a:p>
            <a:pPr marL="173038" indent="-173038">
              <a:buBlip>
                <a:blip r:embed="rId4">
                  <a:extLst>
                    <a:ext uri="{96DAC541-7B7A-43D3-8B79-37D633B846F1}">
                      <asvg:svgBlip xmlns:asvg="http://schemas.microsoft.com/office/drawing/2016/SVG/main" r:embed="rId5"/>
                    </a:ext>
                  </a:extLst>
                </a:blip>
              </a:buBlip>
            </a:pPr>
            <a:r>
              <a:rPr lang="en-US" dirty="0">
                <a:latin typeface="DIN Next LT Pro Light" panose="020B0303020203050203" pitchFamily="34" charset="77"/>
                <a:cs typeface="Calibri" panose="020F0502020204030204" pitchFamily="34" charset="0"/>
              </a:rPr>
              <a:t>Get fresh air, open a window</a:t>
            </a:r>
          </a:p>
          <a:p>
            <a:pPr marL="173038" indent="-173038">
              <a:buBlip>
                <a:blip r:embed="rId4">
                  <a:extLst>
                    <a:ext uri="{96DAC541-7B7A-43D3-8B79-37D633B846F1}">
                      <asvg:svgBlip xmlns:asvg="http://schemas.microsoft.com/office/drawing/2016/SVG/main" r:embed="rId5"/>
                    </a:ext>
                  </a:extLst>
                </a:blip>
              </a:buBlip>
            </a:pPr>
            <a:r>
              <a:rPr lang="en-US" dirty="0">
                <a:latin typeface="DIN Next LT Pro Light" panose="020B0303020203050203" pitchFamily="34" charset="77"/>
                <a:cs typeface="Calibri" panose="020F0502020204030204" pitchFamily="34" charset="0"/>
              </a:rPr>
              <a:t>Go outside, get sunlight, garden, embrace and enjoy nature.</a:t>
            </a:r>
          </a:p>
          <a:p>
            <a:pPr marL="173038" indent="-173038">
              <a:buBlip>
                <a:blip r:embed="rId4">
                  <a:extLst>
                    <a:ext uri="{96DAC541-7B7A-43D3-8B79-37D633B846F1}">
                      <asvg:svgBlip xmlns:asvg="http://schemas.microsoft.com/office/drawing/2016/SVG/main" r:embed="rId5"/>
                    </a:ext>
                  </a:extLst>
                </a:blip>
              </a:buBlip>
            </a:pPr>
            <a:r>
              <a:rPr lang="en-US" dirty="0">
                <a:latin typeface="DIN Next LT Pro Light" panose="020B0303020203050203" pitchFamily="34" charset="77"/>
                <a:cs typeface="Calibri" panose="020F0502020204030204" pitchFamily="34" charset="0"/>
              </a:rPr>
              <a:t>Read a good book.</a:t>
            </a:r>
          </a:p>
        </p:txBody>
      </p:sp>
    </p:spTree>
    <p:extLst>
      <p:ext uri="{BB962C8B-B14F-4D97-AF65-F5344CB8AC3E}">
        <p14:creationId xmlns:p14="http://schemas.microsoft.com/office/powerpoint/2010/main" val="13358411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A0CFB764-F72E-9744-B82D-DCB68BD066DF}"/>
              </a:ext>
            </a:extLst>
          </p:cNvPr>
          <p:cNvSpPr/>
          <p:nvPr/>
        </p:nvSpPr>
        <p:spPr>
          <a:xfrm>
            <a:off x="4038600" y="4479537"/>
            <a:ext cx="4076700" cy="2378462"/>
          </a:xfrm>
          <a:prstGeom prst="rect">
            <a:avLst/>
          </a:prstGeom>
          <a:solidFill>
            <a:srgbClr val="B9A0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03D080-744D-7348-92C6-82140F92F3A3}"/>
              </a:ext>
            </a:extLst>
          </p:cNvPr>
          <p:cNvSpPr/>
          <p:nvPr/>
        </p:nvSpPr>
        <p:spPr>
          <a:xfrm>
            <a:off x="-1" y="0"/>
            <a:ext cx="4030756" cy="4479536"/>
          </a:xfrm>
          <a:prstGeom prst="rect">
            <a:avLst/>
          </a:prstGeom>
          <a:solidFill>
            <a:srgbClr val="F2EC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359996E-3126-6041-A6BB-DB6A081DBE86}"/>
              </a:ext>
            </a:extLst>
          </p:cNvPr>
          <p:cNvSpPr txBox="1"/>
          <p:nvPr/>
        </p:nvSpPr>
        <p:spPr>
          <a:xfrm>
            <a:off x="363411" y="678995"/>
            <a:ext cx="2584505" cy="369332"/>
          </a:xfrm>
          <a:prstGeom prst="rect">
            <a:avLst/>
          </a:prstGeom>
          <a:noFill/>
        </p:spPr>
        <p:txBody>
          <a:bodyPr wrap="square" rtlCol="0">
            <a:spAutoFit/>
          </a:bodyPr>
          <a:lstStyle/>
          <a:p>
            <a:r>
              <a:rPr lang="en-US" b="1" dirty="0">
                <a:latin typeface="DIN Next LT Pro Bold" panose="020B0503020203050203" pitchFamily="34" charset="77"/>
              </a:rPr>
              <a:t>SELF-CARE</a:t>
            </a:r>
          </a:p>
        </p:txBody>
      </p:sp>
      <p:sp>
        <p:nvSpPr>
          <p:cNvPr id="16" name="Rectangle 15">
            <a:extLst>
              <a:ext uri="{FF2B5EF4-FFF2-40B4-BE49-F238E27FC236}">
                <a16:creationId xmlns:a16="http://schemas.microsoft.com/office/drawing/2014/main" id="{7DFFCFD0-68AC-D548-AD0D-744FCDA20978}"/>
              </a:ext>
            </a:extLst>
          </p:cNvPr>
          <p:cNvSpPr/>
          <p:nvPr/>
        </p:nvSpPr>
        <p:spPr>
          <a:xfrm>
            <a:off x="8115300" y="4479537"/>
            <a:ext cx="4076700" cy="2378462"/>
          </a:xfrm>
          <a:prstGeom prst="rect">
            <a:avLst/>
          </a:prstGeom>
          <a:solidFill>
            <a:srgbClr val="F8D8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DB16A56-2A4C-E44C-B054-FC5E76030306}"/>
              </a:ext>
            </a:extLst>
          </p:cNvPr>
          <p:cNvSpPr txBox="1"/>
          <p:nvPr/>
        </p:nvSpPr>
        <p:spPr>
          <a:xfrm>
            <a:off x="4327006" y="678995"/>
            <a:ext cx="6515165" cy="3693319"/>
          </a:xfrm>
          <a:prstGeom prst="rect">
            <a:avLst/>
          </a:prstGeom>
          <a:noFill/>
        </p:spPr>
        <p:txBody>
          <a:bodyPr wrap="square" rtlCol="0">
            <a:spAutoFit/>
          </a:bodyPr>
          <a:lstStyle/>
          <a:p>
            <a:pPr marL="174625" indent="-163513">
              <a:buBlip>
                <a:blip r:embed="rId3">
                  <a:extLst>
                    <a:ext uri="{96DAC541-7B7A-43D3-8B79-37D633B846F1}">
                      <asvg:svgBlip xmlns:asvg="http://schemas.microsoft.com/office/drawing/2016/SVG/main" r:embed="rId4"/>
                    </a:ext>
                  </a:extLst>
                </a:blip>
              </a:buBlip>
            </a:pPr>
            <a:r>
              <a:rPr lang="en-US" dirty="0">
                <a:latin typeface="DIN Next LT Pro Medium" panose="020B0503020203050203" pitchFamily="34" charset="77"/>
                <a:cs typeface="Calibri" panose="020F0502020204030204" pitchFamily="34" charset="0"/>
              </a:rPr>
              <a:t>A – AWARENESS – </a:t>
            </a:r>
            <a:r>
              <a:rPr lang="en-US" dirty="0">
                <a:latin typeface="DIN Next LT Pro Light" panose="020B0303020203050203" pitchFamily="34" charset="77"/>
                <a:cs typeface="Calibri" panose="020F0502020204030204" pitchFamily="34" charset="0"/>
              </a:rPr>
              <a:t>Be aware of your needs, limits, emotions and resources. Practice self-acceptance. Look for early signs of secondary stress, focus on self-care to prevent further problems. Develop the habit of “checking yourself.” </a:t>
            </a:r>
          </a:p>
          <a:p>
            <a:pPr marL="174625" indent="-163513">
              <a:buBlip>
                <a:blip r:embed="rId3">
                  <a:extLst>
                    <a:ext uri="{96DAC541-7B7A-43D3-8B79-37D633B846F1}">
                      <asvg:svgBlip xmlns:asvg="http://schemas.microsoft.com/office/drawing/2016/SVG/main" r:embed="rId4"/>
                    </a:ext>
                  </a:extLst>
                </a:blip>
              </a:buBlip>
            </a:pPr>
            <a:endParaRPr lang="en-US" dirty="0">
              <a:latin typeface="DIN Next LT Pro Light" panose="020B0303020203050203" pitchFamily="34" charset="77"/>
              <a:cs typeface="Calibri" panose="020F0502020204030204" pitchFamily="34" charset="0"/>
            </a:endParaRPr>
          </a:p>
          <a:p>
            <a:pPr marL="174625" indent="-163513">
              <a:buBlip>
                <a:blip r:embed="rId3">
                  <a:extLst>
                    <a:ext uri="{96DAC541-7B7A-43D3-8B79-37D633B846F1}">
                      <asvg:svgBlip xmlns:asvg="http://schemas.microsoft.com/office/drawing/2016/SVG/main" r:embed="rId4"/>
                    </a:ext>
                  </a:extLst>
                </a:blip>
              </a:buBlip>
            </a:pPr>
            <a:r>
              <a:rPr lang="en-US" dirty="0">
                <a:latin typeface="DIN Next LT Pro Medium" panose="020B0503020203050203" pitchFamily="34" charset="77"/>
                <a:cs typeface="Calibri" panose="020F0502020204030204" pitchFamily="34" charset="0"/>
              </a:rPr>
              <a:t>B – BALANCE – </a:t>
            </a:r>
            <a:r>
              <a:rPr lang="en-US" dirty="0">
                <a:latin typeface="DIN Next LT Pro Light" panose="020B0303020203050203" pitchFamily="34" charset="77"/>
                <a:cs typeface="Calibri" panose="020F0502020204030204" pitchFamily="34" charset="0"/>
              </a:rPr>
              <a:t>Maintain a healthy balance. Balance work, family life, rest and leisure. Remind yourself that you deserve to have a meaningful and enjoyable life outside of work. </a:t>
            </a:r>
          </a:p>
          <a:p>
            <a:pPr marL="174625" indent="-163513">
              <a:buBlip>
                <a:blip r:embed="rId3">
                  <a:extLst>
                    <a:ext uri="{96DAC541-7B7A-43D3-8B79-37D633B846F1}">
                      <asvg:svgBlip xmlns:asvg="http://schemas.microsoft.com/office/drawing/2016/SVG/main" r:embed="rId4"/>
                    </a:ext>
                  </a:extLst>
                </a:blip>
              </a:buBlip>
            </a:pPr>
            <a:endParaRPr lang="en-US" dirty="0">
              <a:latin typeface="DIN Next LT Pro Light" panose="020B0303020203050203" pitchFamily="34" charset="77"/>
              <a:cs typeface="Calibri" panose="020F0502020204030204" pitchFamily="34" charset="0"/>
            </a:endParaRPr>
          </a:p>
          <a:p>
            <a:pPr marL="174625" indent="-163513">
              <a:buBlip>
                <a:blip r:embed="rId3">
                  <a:extLst>
                    <a:ext uri="{96DAC541-7B7A-43D3-8B79-37D633B846F1}">
                      <asvg:svgBlip xmlns:asvg="http://schemas.microsoft.com/office/drawing/2016/SVG/main" r:embed="rId4"/>
                    </a:ext>
                  </a:extLst>
                </a:blip>
              </a:buBlip>
            </a:pPr>
            <a:r>
              <a:rPr lang="en-US" dirty="0">
                <a:latin typeface="DIN Next LT Pro Medium" panose="020B0503020203050203" pitchFamily="34" charset="77"/>
                <a:cs typeface="Calibri" panose="020F0502020204030204" pitchFamily="34" charset="0"/>
              </a:rPr>
              <a:t>C – CONNECTION – </a:t>
            </a:r>
            <a:r>
              <a:rPr lang="en-US" dirty="0">
                <a:latin typeface="DIN Next LT Pro Light" panose="020B0303020203050203" pitchFamily="34" charset="77"/>
                <a:cs typeface="Calibri" panose="020F0502020204030204" pitchFamily="34" charset="0"/>
              </a:rPr>
              <a:t>Maintain supportive relationships. Establish positive relationships with co-workers, friends and family for support and avoid isolation. </a:t>
            </a:r>
          </a:p>
          <a:p>
            <a:pPr marL="174625" indent="-163513">
              <a:buBlip>
                <a:blip r:embed="rId3">
                  <a:extLst>
                    <a:ext uri="{96DAC541-7B7A-43D3-8B79-37D633B846F1}">
                      <asvg:svgBlip xmlns:asvg="http://schemas.microsoft.com/office/drawing/2016/SVG/main" r:embed="rId4"/>
                    </a:ext>
                  </a:extLst>
                </a:blip>
              </a:buBlip>
            </a:pPr>
            <a:endParaRPr lang="en-US" dirty="0">
              <a:latin typeface="DIN Next LT Pro Light" panose="020B0303020203050203" pitchFamily="34" charset="77"/>
              <a:cs typeface="Calibri" panose="020F0502020204030204" pitchFamily="34" charset="0"/>
            </a:endParaRPr>
          </a:p>
        </p:txBody>
      </p:sp>
      <p:pic>
        <p:nvPicPr>
          <p:cNvPr id="12" name="Picture 11">
            <a:extLst>
              <a:ext uri="{FF2B5EF4-FFF2-40B4-BE49-F238E27FC236}">
                <a16:creationId xmlns:a16="http://schemas.microsoft.com/office/drawing/2014/main" id="{85FE945A-851A-6344-ADBA-FC56AB221B0F}"/>
              </a:ext>
            </a:extLst>
          </p:cNvPr>
          <p:cNvPicPr>
            <a:picLocks noChangeAspect="1"/>
          </p:cNvPicPr>
          <p:nvPr/>
        </p:nvPicPr>
        <p:blipFill>
          <a:blip r:embed="rId5"/>
          <a:stretch>
            <a:fillRect/>
          </a:stretch>
        </p:blipFill>
        <p:spPr>
          <a:xfrm>
            <a:off x="8118270" y="4479536"/>
            <a:ext cx="4082818" cy="2378464"/>
          </a:xfrm>
          <a:prstGeom prst="rect">
            <a:avLst/>
          </a:prstGeom>
        </p:spPr>
      </p:pic>
      <p:sp>
        <p:nvSpPr>
          <p:cNvPr id="10" name="Rectangle 9">
            <a:extLst>
              <a:ext uri="{FF2B5EF4-FFF2-40B4-BE49-F238E27FC236}">
                <a16:creationId xmlns:a16="http://schemas.microsoft.com/office/drawing/2014/main" id="{D0425BD8-DA7B-0345-BE02-3934536EE8F2}"/>
              </a:ext>
            </a:extLst>
          </p:cNvPr>
          <p:cNvSpPr/>
          <p:nvPr/>
        </p:nvSpPr>
        <p:spPr>
          <a:xfrm>
            <a:off x="-47188" y="4479535"/>
            <a:ext cx="4076700" cy="2378464"/>
          </a:xfrm>
          <a:prstGeom prst="rect">
            <a:avLst/>
          </a:prstGeom>
          <a:solidFill>
            <a:srgbClr val="DED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05676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BC05EAC-E95F-584C-982D-6807271F5441}"/>
              </a:ext>
            </a:extLst>
          </p:cNvPr>
          <p:cNvSpPr/>
          <p:nvPr/>
        </p:nvSpPr>
        <p:spPr>
          <a:xfrm>
            <a:off x="0" y="0"/>
            <a:ext cx="4038600" cy="6858000"/>
          </a:xfrm>
          <a:prstGeom prst="rect">
            <a:avLst/>
          </a:prstGeom>
          <a:solidFill>
            <a:srgbClr val="A3DAD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575AEB7-D56A-BD4E-8089-E1D4A185970E}"/>
              </a:ext>
            </a:extLst>
          </p:cNvPr>
          <p:cNvSpPr/>
          <p:nvPr/>
        </p:nvSpPr>
        <p:spPr>
          <a:xfrm>
            <a:off x="4038600" y="1023"/>
            <a:ext cx="8153400" cy="4478511"/>
          </a:xfrm>
          <a:prstGeom prst="rect">
            <a:avLst/>
          </a:prstGeom>
          <a:solidFill>
            <a:srgbClr val="A3DAD8">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16" name="Picture 15">
            <a:extLst>
              <a:ext uri="{FF2B5EF4-FFF2-40B4-BE49-F238E27FC236}">
                <a16:creationId xmlns:a16="http://schemas.microsoft.com/office/drawing/2014/main" id="{AEE6B814-9A27-E54A-A6D7-EE240601BA78}"/>
              </a:ext>
            </a:extLst>
          </p:cNvPr>
          <p:cNvPicPr>
            <a:picLocks noChangeAspect="1"/>
          </p:cNvPicPr>
          <p:nvPr/>
        </p:nvPicPr>
        <p:blipFill>
          <a:blip r:embed="rId3"/>
          <a:stretch>
            <a:fillRect/>
          </a:stretch>
        </p:blipFill>
        <p:spPr>
          <a:xfrm>
            <a:off x="4343400" y="1078853"/>
            <a:ext cx="382968" cy="417783"/>
          </a:xfrm>
          <a:prstGeom prst="rect">
            <a:avLst/>
          </a:prstGeom>
        </p:spPr>
      </p:pic>
      <p:sp>
        <p:nvSpPr>
          <p:cNvPr id="17" name="Rectangle 16">
            <a:extLst>
              <a:ext uri="{FF2B5EF4-FFF2-40B4-BE49-F238E27FC236}">
                <a16:creationId xmlns:a16="http://schemas.microsoft.com/office/drawing/2014/main" id="{EF31B91C-4E8D-C543-AE2C-94B63A9490D7}"/>
              </a:ext>
            </a:extLst>
          </p:cNvPr>
          <p:cNvSpPr/>
          <p:nvPr/>
        </p:nvSpPr>
        <p:spPr>
          <a:xfrm>
            <a:off x="4038600" y="4479536"/>
            <a:ext cx="8153400" cy="2378464"/>
          </a:xfrm>
          <a:prstGeom prst="rect">
            <a:avLst/>
          </a:prstGeom>
          <a:solidFill>
            <a:srgbClr val="7DCD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8" name="Rectangle 17">
            <a:extLst>
              <a:ext uri="{FF2B5EF4-FFF2-40B4-BE49-F238E27FC236}">
                <a16:creationId xmlns:a16="http://schemas.microsoft.com/office/drawing/2014/main" id="{B9100C97-628F-344D-9034-06C13E15350F}"/>
              </a:ext>
            </a:extLst>
          </p:cNvPr>
          <p:cNvSpPr/>
          <p:nvPr/>
        </p:nvSpPr>
        <p:spPr>
          <a:xfrm>
            <a:off x="4038600" y="4479537"/>
            <a:ext cx="4076700" cy="2377440"/>
          </a:xfrm>
          <a:prstGeom prst="rect">
            <a:avLst/>
          </a:prstGeom>
          <a:solidFill>
            <a:srgbClr val="A3DAD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523E4333-5976-9F41-91A4-AB5C5506C792}"/>
              </a:ext>
            </a:extLst>
          </p:cNvPr>
          <p:cNvPicPr>
            <a:picLocks noChangeAspect="1"/>
          </p:cNvPicPr>
          <p:nvPr/>
        </p:nvPicPr>
        <p:blipFill>
          <a:blip r:embed="rId4">
            <a:alphaModFix amt="50000"/>
          </a:blip>
          <a:stretch>
            <a:fillRect/>
          </a:stretch>
        </p:blipFill>
        <p:spPr>
          <a:xfrm>
            <a:off x="-1" y="0"/>
            <a:ext cx="4051123" cy="6879265"/>
          </a:xfrm>
          <a:prstGeom prst="rect">
            <a:avLst/>
          </a:prstGeom>
        </p:spPr>
      </p:pic>
      <p:sp>
        <p:nvSpPr>
          <p:cNvPr id="10" name="TextBox 9">
            <a:extLst>
              <a:ext uri="{FF2B5EF4-FFF2-40B4-BE49-F238E27FC236}">
                <a16:creationId xmlns:a16="http://schemas.microsoft.com/office/drawing/2014/main" id="{5D536311-6FAC-7149-AC54-3E5F7173D46D}"/>
              </a:ext>
            </a:extLst>
          </p:cNvPr>
          <p:cNvSpPr txBox="1"/>
          <p:nvPr/>
        </p:nvSpPr>
        <p:spPr>
          <a:xfrm>
            <a:off x="4782835" y="1167102"/>
            <a:ext cx="1514601" cy="369332"/>
          </a:xfrm>
          <a:prstGeom prst="rect">
            <a:avLst/>
          </a:prstGeom>
          <a:noFill/>
        </p:spPr>
        <p:txBody>
          <a:bodyPr wrap="square" rtlCol="0">
            <a:spAutoFit/>
          </a:bodyPr>
          <a:lstStyle/>
          <a:p>
            <a:r>
              <a:rPr lang="en-US" b="1" dirty="0"/>
              <a:t>ACTIVITY </a:t>
            </a:r>
            <a:r>
              <a:rPr lang="en-US" b="1" dirty="0">
                <a:latin typeface="DIN Next LT Pro Bold" panose="020B0503020203050203" pitchFamily="34" charset="77"/>
              </a:rPr>
              <a:t>- </a:t>
            </a:r>
          </a:p>
        </p:txBody>
      </p:sp>
      <p:sp>
        <p:nvSpPr>
          <p:cNvPr id="12" name="TextBox 11">
            <a:extLst>
              <a:ext uri="{FF2B5EF4-FFF2-40B4-BE49-F238E27FC236}">
                <a16:creationId xmlns:a16="http://schemas.microsoft.com/office/drawing/2014/main" id="{BA35A420-53EE-B24D-A187-6A792B76CB31}"/>
              </a:ext>
            </a:extLst>
          </p:cNvPr>
          <p:cNvSpPr txBox="1"/>
          <p:nvPr/>
        </p:nvSpPr>
        <p:spPr>
          <a:xfrm>
            <a:off x="5883058" y="1167102"/>
            <a:ext cx="4901056" cy="369332"/>
          </a:xfrm>
          <a:prstGeom prst="rect">
            <a:avLst/>
          </a:prstGeom>
          <a:noFill/>
        </p:spPr>
        <p:txBody>
          <a:bodyPr wrap="square" rtlCol="0">
            <a:spAutoFit/>
          </a:bodyPr>
          <a:lstStyle/>
          <a:p>
            <a:r>
              <a:rPr lang="en-US" dirty="0">
                <a:latin typeface="DIN Next LT Pro Light" panose="020B0303020203050203" pitchFamily="34" charset="77"/>
              </a:rPr>
              <a:t>SELF CARE FOR CARE PROVIDERS</a:t>
            </a:r>
          </a:p>
        </p:txBody>
      </p:sp>
    </p:spTree>
    <p:extLst>
      <p:ext uri="{BB962C8B-B14F-4D97-AF65-F5344CB8AC3E}">
        <p14:creationId xmlns:p14="http://schemas.microsoft.com/office/powerpoint/2010/main" val="9934927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ECAFD3E-1E3F-F541-AE79-BE312DB74563}"/>
              </a:ext>
            </a:extLst>
          </p:cNvPr>
          <p:cNvSpPr/>
          <p:nvPr/>
        </p:nvSpPr>
        <p:spPr>
          <a:xfrm>
            <a:off x="0" y="4479538"/>
            <a:ext cx="4038600" cy="2378462"/>
          </a:xfrm>
          <a:prstGeom prst="rect">
            <a:avLst/>
          </a:prstGeom>
          <a:solidFill>
            <a:srgbClr val="F8D8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92241D4-CDCB-1143-A47D-75C2C351A806}"/>
              </a:ext>
            </a:extLst>
          </p:cNvPr>
          <p:cNvSpPr/>
          <p:nvPr/>
        </p:nvSpPr>
        <p:spPr>
          <a:xfrm>
            <a:off x="4038600" y="4479537"/>
            <a:ext cx="4076700" cy="2378462"/>
          </a:xfrm>
          <a:prstGeom prst="rect">
            <a:avLst/>
          </a:prstGeom>
          <a:solidFill>
            <a:srgbClr val="B9A0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9FE47ED-B79F-CF4C-86B0-383F065345D3}"/>
              </a:ext>
            </a:extLst>
          </p:cNvPr>
          <p:cNvSpPr/>
          <p:nvPr/>
        </p:nvSpPr>
        <p:spPr>
          <a:xfrm>
            <a:off x="8115300" y="4479536"/>
            <a:ext cx="4076700" cy="2378464"/>
          </a:xfrm>
          <a:prstGeom prst="rect">
            <a:avLst/>
          </a:prstGeom>
          <a:solidFill>
            <a:srgbClr val="DED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03D080-744D-7348-92C6-82140F92F3A3}"/>
              </a:ext>
            </a:extLst>
          </p:cNvPr>
          <p:cNvSpPr/>
          <p:nvPr/>
        </p:nvSpPr>
        <p:spPr>
          <a:xfrm>
            <a:off x="7844" y="1"/>
            <a:ext cx="4030756" cy="4479536"/>
          </a:xfrm>
          <a:prstGeom prst="rect">
            <a:avLst/>
          </a:prstGeom>
          <a:solidFill>
            <a:srgbClr val="F2EC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262257F-A9A6-A847-B068-A7628534033E}"/>
              </a:ext>
            </a:extLst>
          </p:cNvPr>
          <p:cNvSpPr txBox="1"/>
          <p:nvPr/>
        </p:nvSpPr>
        <p:spPr>
          <a:xfrm>
            <a:off x="363411" y="678995"/>
            <a:ext cx="2948749" cy="369332"/>
          </a:xfrm>
          <a:prstGeom prst="rect">
            <a:avLst/>
          </a:prstGeom>
          <a:noFill/>
        </p:spPr>
        <p:txBody>
          <a:bodyPr wrap="square" rtlCol="0">
            <a:spAutoFit/>
          </a:bodyPr>
          <a:lstStyle/>
          <a:p>
            <a:r>
              <a:rPr lang="en-US" b="1" dirty="0">
                <a:latin typeface="DIN Next LT Pro Bold" panose="020B0503020203050203" pitchFamily="34" charset="77"/>
              </a:rPr>
              <a:t>TEAM CARE &amp; SUPPORT	</a:t>
            </a:r>
          </a:p>
        </p:txBody>
      </p:sp>
      <p:sp>
        <p:nvSpPr>
          <p:cNvPr id="15" name="TextBox 14">
            <a:extLst>
              <a:ext uri="{FF2B5EF4-FFF2-40B4-BE49-F238E27FC236}">
                <a16:creationId xmlns:a16="http://schemas.microsoft.com/office/drawing/2014/main" id="{4E90BA06-4DAA-B849-AA45-4310226E8242}"/>
              </a:ext>
            </a:extLst>
          </p:cNvPr>
          <p:cNvSpPr txBox="1"/>
          <p:nvPr/>
        </p:nvSpPr>
        <p:spPr>
          <a:xfrm>
            <a:off x="4327005" y="678995"/>
            <a:ext cx="6515166" cy="3139321"/>
          </a:xfrm>
          <a:prstGeom prst="rect">
            <a:avLst/>
          </a:prstGeom>
          <a:noFill/>
        </p:spPr>
        <p:txBody>
          <a:bodyPr wrap="square" rtlCol="0">
            <a:spAutoFit/>
          </a:bodyPr>
          <a:lstStyle/>
          <a:p>
            <a:pPr marL="174625" indent="-163513">
              <a:buBlip>
                <a:blip r:embed="rId3">
                  <a:extLst>
                    <a:ext uri="{96DAC541-7B7A-43D3-8B79-37D633B846F1}">
                      <asvg:svgBlip xmlns:asvg="http://schemas.microsoft.com/office/drawing/2016/SVG/main" r:embed="rId4"/>
                    </a:ext>
                  </a:extLst>
                </a:blip>
              </a:buBlip>
            </a:pPr>
            <a:r>
              <a:rPr lang="en-US" dirty="0">
                <a:latin typeface="DIN Next LT Pro Light" panose="020B0303020203050203" pitchFamily="34" charset="77"/>
                <a:cs typeface="Calibri" panose="020F0502020204030204" pitchFamily="34" charset="0"/>
              </a:rPr>
              <a:t>Regular recreational and team support activities, rotating responsibility for planning activities. </a:t>
            </a:r>
          </a:p>
          <a:p>
            <a:pPr marL="174625" indent="-163513">
              <a:buBlip>
                <a:blip r:embed="rId3">
                  <a:extLst>
                    <a:ext uri="{96DAC541-7B7A-43D3-8B79-37D633B846F1}">
                      <asvg:svgBlip xmlns:asvg="http://schemas.microsoft.com/office/drawing/2016/SVG/main" r:embed="rId4"/>
                    </a:ext>
                  </a:extLst>
                </a:blip>
              </a:buBlip>
            </a:pPr>
            <a:endParaRPr lang="en-US" dirty="0">
              <a:latin typeface="DIN Next LT Pro Light" panose="020B0303020203050203" pitchFamily="34" charset="77"/>
              <a:cs typeface="Calibri" panose="020F0502020204030204" pitchFamily="34" charset="0"/>
            </a:endParaRPr>
          </a:p>
          <a:p>
            <a:pPr marL="174625" indent="-163513">
              <a:buBlip>
                <a:blip r:embed="rId3">
                  <a:extLst>
                    <a:ext uri="{96DAC541-7B7A-43D3-8B79-37D633B846F1}">
                      <asvg:svgBlip xmlns:asvg="http://schemas.microsoft.com/office/drawing/2016/SVG/main" r:embed="rId4"/>
                    </a:ext>
                  </a:extLst>
                </a:blip>
              </a:buBlip>
            </a:pPr>
            <a:r>
              <a:rPr lang="en-US" dirty="0">
                <a:latin typeface="DIN Next LT Pro Light" panose="020B0303020203050203" pitchFamily="34" charset="77"/>
                <a:cs typeface="Calibri" panose="020F0502020204030204" pitchFamily="34" charset="0"/>
              </a:rPr>
              <a:t>Regular staff discussions on the impact of working with survivors, stress management, self-care and coping strategies </a:t>
            </a:r>
          </a:p>
          <a:p>
            <a:pPr marL="174625" indent="-163513">
              <a:buBlip>
                <a:blip r:embed="rId3">
                  <a:extLst>
                    <a:ext uri="{96DAC541-7B7A-43D3-8B79-37D633B846F1}">
                      <asvg:svgBlip xmlns:asvg="http://schemas.microsoft.com/office/drawing/2016/SVG/main" r:embed="rId4"/>
                    </a:ext>
                  </a:extLst>
                </a:blip>
              </a:buBlip>
            </a:pPr>
            <a:endParaRPr lang="en-US" dirty="0">
              <a:latin typeface="DIN Next LT Pro Light" panose="020B0303020203050203" pitchFamily="34" charset="77"/>
              <a:cs typeface="Calibri" panose="020F0502020204030204" pitchFamily="34" charset="0"/>
            </a:endParaRPr>
          </a:p>
          <a:p>
            <a:pPr marL="174625" indent="-163513">
              <a:buBlip>
                <a:blip r:embed="rId3">
                  <a:extLst>
                    <a:ext uri="{96DAC541-7B7A-43D3-8B79-37D633B846F1}">
                      <asvg:svgBlip xmlns:asvg="http://schemas.microsoft.com/office/drawing/2016/SVG/main" r:embed="rId4"/>
                    </a:ext>
                  </a:extLst>
                </a:blip>
              </a:buBlip>
            </a:pPr>
            <a:r>
              <a:rPr lang="en-US" dirty="0">
                <a:latin typeface="DIN Next LT Pro Light" panose="020B0303020203050203" pitchFamily="34" charset="77"/>
                <a:cs typeface="Calibri" panose="020F0502020204030204" pitchFamily="34" charset="0"/>
              </a:rPr>
              <a:t>Create a workplace culture of teamwork, support, trust and safety to share </a:t>
            </a:r>
          </a:p>
          <a:p>
            <a:pPr marL="174625" indent="-163513">
              <a:buBlip>
                <a:blip r:embed="rId3">
                  <a:extLst>
                    <a:ext uri="{96DAC541-7B7A-43D3-8B79-37D633B846F1}">
                      <asvg:svgBlip xmlns:asvg="http://schemas.microsoft.com/office/drawing/2016/SVG/main" r:embed="rId4"/>
                    </a:ext>
                  </a:extLst>
                </a:blip>
              </a:buBlip>
            </a:pPr>
            <a:endParaRPr lang="en-US" dirty="0">
              <a:latin typeface="DIN Next LT Pro Light" panose="020B0303020203050203" pitchFamily="34" charset="77"/>
              <a:cs typeface="Calibri" panose="020F0502020204030204" pitchFamily="34" charset="0"/>
            </a:endParaRPr>
          </a:p>
          <a:p>
            <a:pPr marL="174625" indent="-163513">
              <a:buBlip>
                <a:blip r:embed="rId3">
                  <a:extLst>
                    <a:ext uri="{96DAC541-7B7A-43D3-8B79-37D633B846F1}">
                      <asvg:svgBlip xmlns:asvg="http://schemas.microsoft.com/office/drawing/2016/SVG/main" r:embed="rId4"/>
                    </a:ext>
                  </a:extLst>
                </a:blip>
              </a:buBlip>
            </a:pPr>
            <a:r>
              <a:rPr lang="en-US" dirty="0">
                <a:latin typeface="DIN Next LT Pro Light" panose="020B0303020203050203" pitchFamily="34" charset="77"/>
                <a:cs typeface="Calibri" panose="020F0502020204030204" pitchFamily="34" charset="0"/>
              </a:rPr>
              <a:t>Provide opportunities for peer support </a:t>
            </a:r>
          </a:p>
          <a:p>
            <a:pPr marL="11112"/>
            <a:endParaRPr lang="en-US" dirty="0">
              <a:latin typeface="DIN Next LT Pro Light" panose="020B0303020203050203" pitchFamily="34" charset="77"/>
              <a:cs typeface="Calibri" panose="020F0502020204030204" pitchFamily="34" charset="0"/>
            </a:endParaRPr>
          </a:p>
        </p:txBody>
      </p:sp>
      <p:pic>
        <p:nvPicPr>
          <p:cNvPr id="10" name="Picture 9">
            <a:extLst>
              <a:ext uri="{FF2B5EF4-FFF2-40B4-BE49-F238E27FC236}">
                <a16:creationId xmlns:a16="http://schemas.microsoft.com/office/drawing/2014/main" id="{8E57A6F2-3EAF-414E-B365-1621458255FF}"/>
              </a:ext>
            </a:extLst>
          </p:cNvPr>
          <p:cNvPicPr>
            <a:picLocks noChangeAspect="1"/>
          </p:cNvPicPr>
          <p:nvPr/>
        </p:nvPicPr>
        <p:blipFill>
          <a:blip r:embed="rId5"/>
          <a:stretch>
            <a:fillRect/>
          </a:stretch>
        </p:blipFill>
        <p:spPr>
          <a:xfrm>
            <a:off x="0" y="4483100"/>
            <a:ext cx="4038600" cy="2374900"/>
          </a:xfrm>
          <a:prstGeom prst="rect">
            <a:avLst/>
          </a:prstGeom>
        </p:spPr>
      </p:pic>
    </p:spTree>
    <p:extLst>
      <p:ext uri="{BB962C8B-B14F-4D97-AF65-F5344CB8AC3E}">
        <p14:creationId xmlns:p14="http://schemas.microsoft.com/office/powerpoint/2010/main" val="31639423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458E858-FCD5-4449-963E-8715A885484C}"/>
              </a:ext>
            </a:extLst>
          </p:cNvPr>
          <p:cNvSpPr/>
          <p:nvPr/>
        </p:nvSpPr>
        <p:spPr>
          <a:xfrm>
            <a:off x="4046445" y="0"/>
            <a:ext cx="8145330" cy="4479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895F5D9-8219-9D4D-B05D-43D7C265EC3D}"/>
              </a:ext>
            </a:extLst>
          </p:cNvPr>
          <p:cNvSpPr/>
          <p:nvPr/>
        </p:nvSpPr>
        <p:spPr>
          <a:xfrm>
            <a:off x="-1" y="0"/>
            <a:ext cx="4030756" cy="4479536"/>
          </a:xfrm>
          <a:prstGeom prst="rect">
            <a:avLst/>
          </a:prstGeom>
          <a:solidFill>
            <a:srgbClr val="F2EC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CD1B421-81BF-0C4B-BDCD-6B908C211ED0}"/>
              </a:ext>
            </a:extLst>
          </p:cNvPr>
          <p:cNvSpPr txBox="1"/>
          <p:nvPr/>
        </p:nvSpPr>
        <p:spPr>
          <a:xfrm>
            <a:off x="363411" y="678995"/>
            <a:ext cx="2948749" cy="369332"/>
          </a:xfrm>
          <a:prstGeom prst="rect">
            <a:avLst/>
          </a:prstGeom>
          <a:noFill/>
        </p:spPr>
        <p:txBody>
          <a:bodyPr wrap="square" rtlCol="0">
            <a:spAutoFit/>
          </a:bodyPr>
          <a:lstStyle/>
          <a:p>
            <a:r>
              <a:rPr lang="en-US" b="1" dirty="0">
                <a:latin typeface="DIN Next LT Pro Bold" panose="020B0503020203050203" pitchFamily="34" charset="77"/>
              </a:rPr>
              <a:t>TEAM CARE AND SUPPORT</a:t>
            </a:r>
          </a:p>
        </p:txBody>
      </p:sp>
      <p:sp>
        <p:nvSpPr>
          <p:cNvPr id="23" name="TextBox 22">
            <a:extLst>
              <a:ext uri="{FF2B5EF4-FFF2-40B4-BE49-F238E27FC236}">
                <a16:creationId xmlns:a16="http://schemas.microsoft.com/office/drawing/2014/main" id="{0AFB136C-E16B-2942-87C3-687389AD2D05}"/>
              </a:ext>
            </a:extLst>
          </p:cNvPr>
          <p:cNvSpPr txBox="1"/>
          <p:nvPr/>
        </p:nvSpPr>
        <p:spPr>
          <a:xfrm>
            <a:off x="4327005" y="678995"/>
            <a:ext cx="7313452" cy="2031325"/>
          </a:xfrm>
          <a:prstGeom prst="rect">
            <a:avLst/>
          </a:prstGeom>
          <a:noFill/>
        </p:spPr>
        <p:txBody>
          <a:bodyPr wrap="square" rtlCol="0">
            <a:spAutoFit/>
          </a:bodyPr>
          <a:lstStyle/>
          <a:p>
            <a:pPr marL="174625" indent="-163513">
              <a:buBlip>
                <a:blip r:embed="rId3">
                  <a:extLst>
                    <a:ext uri="{96DAC541-7B7A-43D3-8B79-37D633B846F1}">
                      <asvg:svgBlip xmlns:asvg="http://schemas.microsoft.com/office/drawing/2016/SVG/main" r:embed="rId4"/>
                    </a:ext>
                  </a:extLst>
                </a:blip>
              </a:buBlip>
            </a:pPr>
            <a:r>
              <a:rPr lang="en-US" dirty="0">
                <a:latin typeface="DIN Next LT Pro Light" panose="020B0303020203050203" pitchFamily="34" charset="77"/>
                <a:cs typeface="Calibri" panose="020F0502020204030204" pitchFamily="34" charset="0"/>
              </a:rPr>
              <a:t>Provide information about where to receive formal support </a:t>
            </a:r>
          </a:p>
          <a:p>
            <a:pPr marL="174625" indent="-163513">
              <a:buBlip>
                <a:blip r:embed="rId3">
                  <a:extLst>
                    <a:ext uri="{96DAC541-7B7A-43D3-8B79-37D633B846F1}">
                      <asvg:svgBlip xmlns:asvg="http://schemas.microsoft.com/office/drawing/2016/SVG/main" r:embed="rId4"/>
                    </a:ext>
                  </a:extLst>
                </a:blip>
              </a:buBlip>
            </a:pPr>
            <a:endParaRPr lang="en-US" dirty="0">
              <a:latin typeface="DIN Next LT Pro Light" panose="020B0303020203050203" pitchFamily="34" charset="77"/>
              <a:cs typeface="Calibri" panose="020F0502020204030204" pitchFamily="34" charset="0"/>
            </a:endParaRPr>
          </a:p>
          <a:p>
            <a:pPr marL="174625" indent="-163513">
              <a:buBlip>
                <a:blip r:embed="rId3">
                  <a:extLst>
                    <a:ext uri="{96DAC541-7B7A-43D3-8B79-37D633B846F1}">
                      <asvg:svgBlip xmlns:asvg="http://schemas.microsoft.com/office/drawing/2016/SVG/main" r:embed="rId4"/>
                    </a:ext>
                  </a:extLst>
                </a:blip>
              </a:buBlip>
            </a:pPr>
            <a:r>
              <a:rPr lang="en-US" dirty="0">
                <a:latin typeface="DIN Next LT Pro Light" panose="020B0303020203050203" pitchFamily="34" charset="77"/>
                <a:cs typeface="Calibri" panose="020F0502020204030204" pitchFamily="34" charset="0"/>
              </a:rPr>
              <a:t>Encourage rotation of roles and responsibilities </a:t>
            </a:r>
          </a:p>
          <a:p>
            <a:pPr marL="174625" indent="-163513">
              <a:buBlip>
                <a:blip r:embed="rId3">
                  <a:extLst>
                    <a:ext uri="{96DAC541-7B7A-43D3-8B79-37D633B846F1}">
                      <asvg:svgBlip xmlns:asvg="http://schemas.microsoft.com/office/drawing/2016/SVG/main" r:embed="rId4"/>
                    </a:ext>
                  </a:extLst>
                </a:blip>
              </a:buBlip>
            </a:pPr>
            <a:endParaRPr lang="en-US" dirty="0">
              <a:latin typeface="DIN Next LT Pro Light" panose="020B0303020203050203" pitchFamily="34" charset="77"/>
              <a:cs typeface="Calibri" panose="020F0502020204030204" pitchFamily="34" charset="0"/>
            </a:endParaRPr>
          </a:p>
          <a:p>
            <a:pPr marL="174625" indent="-163513">
              <a:buBlip>
                <a:blip r:embed="rId3">
                  <a:extLst>
                    <a:ext uri="{96DAC541-7B7A-43D3-8B79-37D633B846F1}">
                      <asvg:svgBlip xmlns:asvg="http://schemas.microsoft.com/office/drawing/2016/SVG/main" r:embed="rId4"/>
                    </a:ext>
                  </a:extLst>
                </a:blip>
              </a:buBlip>
            </a:pPr>
            <a:r>
              <a:rPr lang="en-US" dirty="0">
                <a:latin typeface="DIN Next LT Pro Light" panose="020B0303020203050203" pitchFamily="34" charset="77"/>
                <a:cs typeface="Calibri" panose="020F0502020204030204" pitchFamily="34" charset="0"/>
              </a:rPr>
              <a:t>Monitor and manage workload fairly </a:t>
            </a:r>
          </a:p>
          <a:p>
            <a:pPr marL="174625" indent="-163513">
              <a:buBlip>
                <a:blip r:embed="rId3">
                  <a:extLst>
                    <a:ext uri="{96DAC541-7B7A-43D3-8B79-37D633B846F1}">
                      <asvg:svgBlip xmlns:asvg="http://schemas.microsoft.com/office/drawing/2016/SVG/main" r:embed="rId4"/>
                    </a:ext>
                  </a:extLst>
                </a:blip>
              </a:buBlip>
            </a:pPr>
            <a:endParaRPr lang="en-US" dirty="0">
              <a:latin typeface="DIN Next LT Pro Light" panose="020B0303020203050203" pitchFamily="34" charset="77"/>
              <a:cs typeface="Calibri" panose="020F0502020204030204" pitchFamily="34" charset="0"/>
            </a:endParaRPr>
          </a:p>
          <a:p>
            <a:pPr marL="174625" indent="-163513">
              <a:buBlip>
                <a:blip r:embed="rId3">
                  <a:extLst>
                    <a:ext uri="{96DAC541-7B7A-43D3-8B79-37D633B846F1}">
                      <asvg:svgBlip xmlns:asvg="http://schemas.microsoft.com/office/drawing/2016/SVG/main" r:embed="rId4"/>
                    </a:ext>
                  </a:extLst>
                </a:blip>
              </a:buBlip>
            </a:pPr>
            <a:r>
              <a:rPr lang="en-US" dirty="0">
                <a:latin typeface="DIN Next LT Pro Light" panose="020B0303020203050203" pitchFamily="34" charset="77"/>
                <a:cs typeface="Calibri" panose="020F0502020204030204" pitchFamily="34" charset="0"/>
              </a:rPr>
              <a:t>Provide clinical support and supervision </a:t>
            </a:r>
          </a:p>
        </p:txBody>
      </p:sp>
      <p:sp>
        <p:nvSpPr>
          <p:cNvPr id="12" name="Rectangle 11">
            <a:extLst>
              <a:ext uri="{FF2B5EF4-FFF2-40B4-BE49-F238E27FC236}">
                <a16:creationId xmlns:a16="http://schemas.microsoft.com/office/drawing/2014/main" id="{24902BC2-E5FE-5341-AC24-0EF548078D81}"/>
              </a:ext>
            </a:extLst>
          </p:cNvPr>
          <p:cNvSpPr/>
          <p:nvPr/>
        </p:nvSpPr>
        <p:spPr>
          <a:xfrm>
            <a:off x="4023473" y="4479537"/>
            <a:ext cx="4091827" cy="2378462"/>
          </a:xfrm>
          <a:prstGeom prst="rect">
            <a:avLst/>
          </a:prstGeom>
          <a:solidFill>
            <a:srgbClr val="F8D8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E8D828F-BC78-A34C-A9E6-05726FAE3644}"/>
              </a:ext>
            </a:extLst>
          </p:cNvPr>
          <p:cNvSpPr/>
          <p:nvPr/>
        </p:nvSpPr>
        <p:spPr>
          <a:xfrm>
            <a:off x="-53227" y="4479537"/>
            <a:ext cx="4076700" cy="2378462"/>
          </a:xfrm>
          <a:prstGeom prst="rect">
            <a:avLst/>
          </a:prstGeom>
          <a:solidFill>
            <a:srgbClr val="B9A0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053E02A-27CE-BD42-8711-B15936C93AB2}"/>
              </a:ext>
            </a:extLst>
          </p:cNvPr>
          <p:cNvSpPr/>
          <p:nvPr/>
        </p:nvSpPr>
        <p:spPr>
          <a:xfrm>
            <a:off x="8115300" y="4479536"/>
            <a:ext cx="4076700" cy="2378464"/>
          </a:xfrm>
          <a:prstGeom prst="rect">
            <a:avLst/>
          </a:prstGeom>
          <a:solidFill>
            <a:srgbClr val="DED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view of the earth from space&#10;&#10;Description automatically generated with medium confidence">
            <a:extLst>
              <a:ext uri="{FF2B5EF4-FFF2-40B4-BE49-F238E27FC236}">
                <a16:creationId xmlns:a16="http://schemas.microsoft.com/office/drawing/2014/main" id="{09FAD81F-88C5-D941-B248-155100967702}"/>
              </a:ext>
            </a:extLst>
          </p:cNvPr>
          <p:cNvPicPr>
            <a:picLocks noChangeAspect="1"/>
          </p:cNvPicPr>
          <p:nvPr/>
        </p:nvPicPr>
        <p:blipFill>
          <a:blip r:embed="rId5"/>
          <a:stretch>
            <a:fillRect/>
          </a:stretch>
        </p:blipFill>
        <p:spPr>
          <a:xfrm>
            <a:off x="4023023" y="4500800"/>
            <a:ext cx="4091827" cy="2374900"/>
          </a:xfrm>
          <a:prstGeom prst="rect">
            <a:avLst/>
          </a:prstGeom>
        </p:spPr>
      </p:pic>
    </p:spTree>
    <p:extLst>
      <p:ext uri="{BB962C8B-B14F-4D97-AF65-F5344CB8AC3E}">
        <p14:creationId xmlns:p14="http://schemas.microsoft.com/office/powerpoint/2010/main" val="15919813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4D46C48-1455-4845-9413-02FD4293BD46}"/>
              </a:ext>
            </a:extLst>
          </p:cNvPr>
          <p:cNvSpPr/>
          <p:nvPr/>
        </p:nvSpPr>
        <p:spPr>
          <a:xfrm>
            <a:off x="-1" y="5638800"/>
            <a:ext cx="4038599" cy="1219200"/>
          </a:xfrm>
          <a:prstGeom prst="rect">
            <a:avLst/>
          </a:prstGeom>
          <a:solidFill>
            <a:srgbClr val="F8D8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5F122786-6FDA-594A-BF2A-CB65A930F12D}"/>
              </a:ext>
            </a:extLst>
          </p:cNvPr>
          <p:cNvSpPr/>
          <p:nvPr/>
        </p:nvSpPr>
        <p:spPr>
          <a:xfrm>
            <a:off x="0" y="0"/>
            <a:ext cx="4038600" cy="5638800"/>
          </a:xfrm>
          <a:prstGeom prst="rect">
            <a:avLst/>
          </a:prstGeom>
          <a:solidFill>
            <a:srgbClr val="62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E92241D4-CDCB-1143-A47D-75C2C351A806}"/>
              </a:ext>
            </a:extLst>
          </p:cNvPr>
          <p:cNvSpPr/>
          <p:nvPr/>
        </p:nvSpPr>
        <p:spPr>
          <a:xfrm>
            <a:off x="4038600" y="5638800"/>
            <a:ext cx="4076700" cy="1219200"/>
          </a:xfrm>
          <a:prstGeom prst="rect">
            <a:avLst/>
          </a:prstGeom>
          <a:solidFill>
            <a:srgbClr val="FDF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9FE47ED-B79F-CF4C-86B0-383F065345D3}"/>
              </a:ext>
            </a:extLst>
          </p:cNvPr>
          <p:cNvSpPr/>
          <p:nvPr/>
        </p:nvSpPr>
        <p:spPr>
          <a:xfrm>
            <a:off x="8115300" y="5638800"/>
            <a:ext cx="4076700" cy="1219200"/>
          </a:xfrm>
          <a:prstGeom prst="rect">
            <a:avLst/>
          </a:prstGeom>
          <a:solidFill>
            <a:srgbClr val="A3D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7261EDF3-5091-8B4A-87B4-4CC870DA2058}"/>
              </a:ext>
            </a:extLst>
          </p:cNvPr>
          <p:cNvSpPr txBox="1"/>
          <p:nvPr/>
        </p:nvSpPr>
        <p:spPr>
          <a:xfrm>
            <a:off x="390525" y="1066800"/>
            <a:ext cx="6915150" cy="461665"/>
          </a:xfrm>
          <a:prstGeom prst="rect">
            <a:avLst/>
          </a:prstGeom>
          <a:noFill/>
        </p:spPr>
        <p:txBody>
          <a:bodyPr wrap="square" rtlCol="0">
            <a:spAutoFit/>
          </a:bodyPr>
          <a:lstStyle/>
          <a:p>
            <a:r>
              <a:rPr lang="en-US" sz="2400" b="1" dirty="0">
                <a:solidFill>
                  <a:schemeClr val="bg1"/>
                </a:solidFill>
                <a:latin typeface="DIN Next LT Pro Bold" panose="020B0503020203050203" pitchFamily="34" charset="77"/>
              </a:rPr>
              <a:t>KEY MESSAGES</a:t>
            </a:r>
          </a:p>
        </p:txBody>
      </p:sp>
      <p:sp>
        <p:nvSpPr>
          <p:cNvPr id="8" name="TextBox 7">
            <a:extLst>
              <a:ext uri="{FF2B5EF4-FFF2-40B4-BE49-F238E27FC236}">
                <a16:creationId xmlns:a16="http://schemas.microsoft.com/office/drawing/2014/main" id="{6242947C-87DE-8547-83F2-BE6242EB1C09}"/>
              </a:ext>
            </a:extLst>
          </p:cNvPr>
          <p:cNvSpPr txBox="1"/>
          <p:nvPr/>
        </p:nvSpPr>
        <p:spPr>
          <a:xfrm>
            <a:off x="4271355" y="1066800"/>
            <a:ext cx="7055406" cy="3170099"/>
          </a:xfrm>
          <a:prstGeom prst="rect">
            <a:avLst/>
          </a:prstGeom>
          <a:noFill/>
        </p:spPr>
        <p:txBody>
          <a:bodyPr wrap="square" rtlCol="0">
            <a:spAutoFit/>
          </a:bodyPr>
          <a:lstStyle/>
          <a:p>
            <a:pPr marL="342900" indent="-342900">
              <a:buBlip>
                <a:blip r:embed="rId3">
                  <a:extLst>
                    <a:ext uri="{96DAC541-7B7A-43D3-8B79-37D633B846F1}">
                      <asvg:svgBlip xmlns:asvg="http://schemas.microsoft.com/office/drawing/2016/SVG/main" r:embed="rId4"/>
                    </a:ext>
                  </a:extLst>
                </a:blip>
              </a:buBlip>
            </a:pPr>
            <a:r>
              <a:rPr lang="en-US" sz="2000" dirty="0">
                <a:latin typeface="DIN Next LT Pro Light" panose="020B0303020203050203" pitchFamily="34" charset="77"/>
              </a:rPr>
              <a:t>Health care providers may be at risk of burnout or secondary trauma</a:t>
            </a:r>
          </a:p>
          <a:p>
            <a:pPr marL="342900" indent="-342900">
              <a:buBlip>
                <a:blip r:embed="rId3">
                  <a:extLst>
                    <a:ext uri="{96DAC541-7B7A-43D3-8B79-37D633B846F1}">
                      <asvg:svgBlip xmlns:asvg="http://schemas.microsoft.com/office/drawing/2016/SVG/main" r:embed="rId4"/>
                    </a:ext>
                  </a:extLst>
                </a:blip>
              </a:buBlip>
            </a:pPr>
            <a:endParaRPr lang="en-US" sz="2000" dirty="0">
              <a:latin typeface="DIN Next LT Pro Light" panose="020B0303020203050203" pitchFamily="34" charset="77"/>
            </a:endParaRPr>
          </a:p>
          <a:p>
            <a:pPr marL="342900" indent="-342900">
              <a:buBlip>
                <a:blip r:embed="rId3">
                  <a:extLst>
                    <a:ext uri="{96DAC541-7B7A-43D3-8B79-37D633B846F1}">
                      <asvg:svgBlip xmlns:asvg="http://schemas.microsoft.com/office/drawing/2016/SVG/main" r:embed="rId4"/>
                    </a:ext>
                  </a:extLst>
                </a:blip>
              </a:buBlip>
            </a:pPr>
            <a:r>
              <a:rPr lang="en-US" sz="2000" dirty="0">
                <a:latin typeface="DIN Next LT Pro Light" panose="020B0303020203050203" pitchFamily="34" charset="77"/>
              </a:rPr>
              <a:t>Health care providers should be aware of the potential signs of burnout and secondary trauma</a:t>
            </a:r>
          </a:p>
          <a:p>
            <a:pPr marL="342900" indent="-342900">
              <a:buBlip>
                <a:blip r:embed="rId3">
                  <a:extLst>
                    <a:ext uri="{96DAC541-7B7A-43D3-8B79-37D633B846F1}">
                      <asvg:svgBlip xmlns:asvg="http://schemas.microsoft.com/office/drawing/2016/SVG/main" r:embed="rId4"/>
                    </a:ext>
                  </a:extLst>
                </a:blip>
              </a:buBlip>
            </a:pPr>
            <a:endParaRPr lang="en-US" sz="2000" dirty="0">
              <a:latin typeface="DIN Next LT Pro Light" panose="020B0303020203050203" pitchFamily="34" charset="77"/>
            </a:endParaRPr>
          </a:p>
          <a:p>
            <a:pPr marL="342900" indent="-342900">
              <a:buBlip>
                <a:blip r:embed="rId3">
                  <a:extLst>
                    <a:ext uri="{96DAC541-7B7A-43D3-8B79-37D633B846F1}">
                      <asvg:svgBlip xmlns:asvg="http://schemas.microsoft.com/office/drawing/2016/SVG/main" r:embed="rId4"/>
                    </a:ext>
                  </a:extLst>
                </a:blip>
              </a:buBlip>
            </a:pPr>
            <a:r>
              <a:rPr lang="en-US" sz="2000" dirty="0">
                <a:latin typeface="DIN Next LT Pro Light" panose="020B0303020203050203" pitchFamily="34" charset="77"/>
              </a:rPr>
              <a:t>Self-care is an important way to prevent or manage burnout or secondary trauma</a:t>
            </a:r>
          </a:p>
          <a:p>
            <a:pPr marL="342900" indent="-342900">
              <a:buBlip>
                <a:blip r:embed="rId3">
                  <a:extLst>
                    <a:ext uri="{96DAC541-7B7A-43D3-8B79-37D633B846F1}">
                      <asvg:svgBlip xmlns:asvg="http://schemas.microsoft.com/office/drawing/2016/SVG/main" r:embed="rId4"/>
                    </a:ext>
                  </a:extLst>
                </a:blip>
              </a:buBlip>
            </a:pPr>
            <a:endParaRPr lang="en-US" sz="2000" dirty="0">
              <a:latin typeface="DIN Next LT Pro Light" panose="020B0303020203050203" pitchFamily="34" charset="77"/>
            </a:endParaRPr>
          </a:p>
          <a:p>
            <a:pPr marL="342900" indent="-342900">
              <a:buBlip>
                <a:blip r:embed="rId3">
                  <a:extLst>
                    <a:ext uri="{96DAC541-7B7A-43D3-8B79-37D633B846F1}">
                      <asvg:svgBlip xmlns:asvg="http://schemas.microsoft.com/office/drawing/2016/SVG/main" r:embed="rId4"/>
                    </a:ext>
                  </a:extLst>
                </a:blip>
              </a:buBlip>
            </a:pPr>
            <a:r>
              <a:rPr lang="en-US" sz="2000">
                <a:latin typeface="DIN Next LT Pro Light" panose="020B0303020203050203" pitchFamily="34" charset="77"/>
              </a:rPr>
              <a:t>Workplaces should support staff through staff care</a:t>
            </a:r>
          </a:p>
        </p:txBody>
      </p:sp>
      <p:pic>
        <p:nvPicPr>
          <p:cNvPr id="5" name="Picture 4" descr="A picture containing person&#10;&#10;Description automatically generated">
            <a:extLst>
              <a:ext uri="{FF2B5EF4-FFF2-40B4-BE49-F238E27FC236}">
                <a16:creationId xmlns:a16="http://schemas.microsoft.com/office/drawing/2014/main" id="{F9D498B0-A424-C948-AFAD-F332BB16CD29}"/>
              </a:ext>
            </a:extLst>
          </p:cNvPr>
          <p:cNvPicPr>
            <a:picLocks noChangeAspect="1"/>
          </p:cNvPicPr>
          <p:nvPr/>
        </p:nvPicPr>
        <p:blipFill>
          <a:blip r:embed="rId5"/>
          <a:stretch>
            <a:fillRect/>
          </a:stretch>
        </p:blipFill>
        <p:spPr>
          <a:xfrm>
            <a:off x="-26527" y="5638800"/>
            <a:ext cx="4076700" cy="1219200"/>
          </a:xfrm>
          <a:prstGeom prst="rect">
            <a:avLst/>
          </a:prstGeom>
        </p:spPr>
      </p:pic>
    </p:spTree>
    <p:extLst>
      <p:ext uri="{BB962C8B-B14F-4D97-AF65-F5344CB8AC3E}">
        <p14:creationId xmlns:p14="http://schemas.microsoft.com/office/powerpoint/2010/main" val="15555920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ECAFD3E-1E3F-F541-AE79-BE312DB74563}"/>
              </a:ext>
            </a:extLst>
          </p:cNvPr>
          <p:cNvSpPr/>
          <p:nvPr/>
        </p:nvSpPr>
        <p:spPr>
          <a:xfrm>
            <a:off x="0" y="4479538"/>
            <a:ext cx="4038600" cy="2378462"/>
          </a:xfrm>
          <a:prstGeom prst="rect">
            <a:avLst/>
          </a:prstGeom>
          <a:solidFill>
            <a:srgbClr val="F8D8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92241D4-CDCB-1143-A47D-75C2C351A806}"/>
              </a:ext>
            </a:extLst>
          </p:cNvPr>
          <p:cNvSpPr/>
          <p:nvPr/>
        </p:nvSpPr>
        <p:spPr>
          <a:xfrm>
            <a:off x="4038600" y="4479537"/>
            <a:ext cx="4076700" cy="2378462"/>
          </a:xfrm>
          <a:prstGeom prst="rect">
            <a:avLst/>
          </a:prstGeom>
          <a:solidFill>
            <a:srgbClr val="B9A0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9FE47ED-B79F-CF4C-86B0-383F065345D3}"/>
              </a:ext>
            </a:extLst>
          </p:cNvPr>
          <p:cNvSpPr/>
          <p:nvPr/>
        </p:nvSpPr>
        <p:spPr>
          <a:xfrm>
            <a:off x="8115300" y="4479536"/>
            <a:ext cx="4076700" cy="2378464"/>
          </a:xfrm>
          <a:prstGeom prst="rect">
            <a:avLst/>
          </a:prstGeom>
          <a:solidFill>
            <a:srgbClr val="DED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D536311-6FAC-7149-AC54-3E5F7173D46D}"/>
              </a:ext>
            </a:extLst>
          </p:cNvPr>
          <p:cNvSpPr txBox="1"/>
          <p:nvPr/>
        </p:nvSpPr>
        <p:spPr>
          <a:xfrm>
            <a:off x="4267200" y="678995"/>
            <a:ext cx="1478089" cy="369332"/>
          </a:xfrm>
          <a:prstGeom prst="rect">
            <a:avLst/>
          </a:prstGeom>
          <a:noFill/>
        </p:spPr>
        <p:txBody>
          <a:bodyPr wrap="square" rtlCol="0">
            <a:spAutoFit/>
          </a:bodyPr>
          <a:lstStyle/>
          <a:p>
            <a:r>
              <a:rPr lang="en-US" b="1" dirty="0">
                <a:latin typeface="DIN Next LT Pro Bold" panose="020B0503020203050203" pitchFamily="34" charset="77"/>
              </a:rPr>
              <a:t>OBJECTIVES  </a:t>
            </a:r>
          </a:p>
        </p:txBody>
      </p:sp>
      <p:sp>
        <p:nvSpPr>
          <p:cNvPr id="12" name="TextBox 11">
            <a:extLst>
              <a:ext uri="{FF2B5EF4-FFF2-40B4-BE49-F238E27FC236}">
                <a16:creationId xmlns:a16="http://schemas.microsoft.com/office/drawing/2014/main" id="{BA35A420-53EE-B24D-A187-6A792B76CB31}"/>
              </a:ext>
            </a:extLst>
          </p:cNvPr>
          <p:cNvSpPr txBox="1"/>
          <p:nvPr/>
        </p:nvSpPr>
        <p:spPr>
          <a:xfrm>
            <a:off x="4267200" y="953869"/>
            <a:ext cx="6606998" cy="2585323"/>
          </a:xfrm>
          <a:prstGeom prst="rect">
            <a:avLst/>
          </a:prstGeom>
          <a:noFill/>
        </p:spPr>
        <p:txBody>
          <a:bodyPr wrap="square" rtlCol="0">
            <a:spAutoFit/>
          </a:bodyPr>
          <a:lstStyle/>
          <a:p>
            <a:pPr marL="174625" indent="-163513">
              <a:buBlip>
                <a:blip r:embed="rId3">
                  <a:extLst>
                    <a:ext uri="{96DAC541-7B7A-43D3-8B79-37D633B846F1}">
                      <asvg:svgBlip xmlns:asvg="http://schemas.microsoft.com/office/drawing/2016/SVG/main" r:embed="rId4"/>
                    </a:ext>
                  </a:extLst>
                </a:blip>
              </a:buBlip>
            </a:pPr>
            <a:r>
              <a:rPr lang="en-US" dirty="0">
                <a:latin typeface="DIN Next LT Pro Light" panose="020B0303020203050203" pitchFamily="34" charset="77"/>
              </a:rPr>
              <a:t>Build an understanding of the various types of traumatic stress and how they impact you.</a:t>
            </a:r>
          </a:p>
          <a:p>
            <a:pPr marL="174625" indent="-163513">
              <a:buBlip>
                <a:blip r:embed="rId3">
                  <a:extLst>
                    <a:ext uri="{96DAC541-7B7A-43D3-8B79-37D633B846F1}">
                      <asvg:svgBlip xmlns:asvg="http://schemas.microsoft.com/office/drawing/2016/SVG/main" r:embed="rId4"/>
                    </a:ext>
                  </a:extLst>
                </a:blip>
              </a:buBlip>
            </a:pPr>
            <a:r>
              <a:rPr lang="en-US" dirty="0">
                <a:latin typeface="DIN Next LT Pro Light" panose="020B0303020203050203" pitchFamily="34" charset="77"/>
              </a:rPr>
              <a:t>Gain awareness of the signs of burnout and vicarious trauma.</a:t>
            </a:r>
          </a:p>
          <a:p>
            <a:pPr marL="174625" indent="-163513">
              <a:buBlip>
                <a:blip r:embed="rId3">
                  <a:extLst>
                    <a:ext uri="{96DAC541-7B7A-43D3-8B79-37D633B846F1}">
                      <asvg:svgBlip xmlns:asvg="http://schemas.microsoft.com/office/drawing/2016/SVG/main" r:embed="rId4"/>
                    </a:ext>
                  </a:extLst>
                </a:blip>
              </a:buBlip>
            </a:pPr>
            <a:r>
              <a:rPr lang="en-US" dirty="0">
                <a:latin typeface="DIN Next LT Pro Light" panose="020B0303020203050203" pitchFamily="34" charset="77"/>
              </a:rPr>
              <a:t>Demonstrate knowledge of how to access resources, support for ourselves and practice self-care</a:t>
            </a:r>
          </a:p>
          <a:p>
            <a:pPr marL="174625" indent="-163513">
              <a:buBlip>
                <a:blip r:embed="rId3">
                  <a:extLst>
                    <a:ext uri="{96DAC541-7B7A-43D3-8B79-37D633B846F1}">
                      <asvg:svgBlip xmlns:asvg="http://schemas.microsoft.com/office/drawing/2016/SVG/main" r:embed="rId4"/>
                    </a:ext>
                  </a:extLst>
                </a:blip>
              </a:buBlip>
            </a:pPr>
            <a:r>
              <a:rPr lang="en-US" dirty="0">
                <a:latin typeface="DIN Next LT Pro Light" panose="020B0303020203050203" pitchFamily="34" charset="77"/>
              </a:rPr>
              <a:t>Understand how to utilize tools and methods for staff care and managing stress. </a:t>
            </a:r>
          </a:p>
          <a:p>
            <a:pPr marL="174625" indent="-163513">
              <a:buBlip>
                <a:blip r:embed="rId3">
                  <a:extLst>
                    <a:ext uri="{96DAC541-7B7A-43D3-8B79-37D633B846F1}">
                      <asvg:svgBlip xmlns:asvg="http://schemas.microsoft.com/office/drawing/2016/SVG/main" r:embed="rId4"/>
                    </a:ext>
                  </a:extLst>
                </a:blip>
              </a:buBlip>
            </a:pPr>
            <a:endParaRPr lang="en-US" dirty="0">
              <a:latin typeface="DIN Next LT Pro Light" panose="020B0303020203050203" pitchFamily="34" charset="77"/>
            </a:endParaRPr>
          </a:p>
          <a:p>
            <a:pPr marL="174625" indent="-163513">
              <a:buBlip>
                <a:blip r:embed="rId3">
                  <a:extLst>
                    <a:ext uri="{96DAC541-7B7A-43D3-8B79-37D633B846F1}">
                      <asvg:svgBlip xmlns:asvg="http://schemas.microsoft.com/office/drawing/2016/SVG/main" r:embed="rId4"/>
                    </a:ext>
                  </a:extLst>
                </a:blip>
              </a:buBlip>
            </a:pPr>
            <a:endParaRPr lang="en-US" dirty="0">
              <a:latin typeface="DIN Next LT Pro Light" panose="020B0303020203050203" pitchFamily="34" charset="77"/>
            </a:endParaRPr>
          </a:p>
        </p:txBody>
      </p:sp>
      <p:sp>
        <p:nvSpPr>
          <p:cNvPr id="9" name="Rectangle 8">
            <a:extLst>
              <a:ext uri="{FF2B5EF4-FFF2-40B4-BE49-F238E27FC236}">
                <a16:creationId xmlns:a16="http://schemas.microsoft.com/office/drawing/2014/main" id="{E203D080-744D-7348-92C6-82140F92F3A3}"/>
              </a:ext>
            </a:extLst>
          </p:cNvPr>
          <p:cNvSpPr/>
          <p:nvPr/>
        </p:nvSpPr>
        <p:spPr>
          <a:xfrm>
            <a:off x="7844" y="1"/>
            <a:ext cx="4030756" cy="4479536"/>
          </a:xfrm>
          <a:prstGeom prst="rect">
            <a:avLst/>
          </a:prstGeom>
          <a:solidFill>
            <a:srgbClr val="F2EC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DC94282-5760-524F-996B-FA69FF75A7C1}"/>
              </a:ext>
            </a:extLst>
          </p:cNvPr>
          <p:cNvPicPr>
            <a:picLocks noChangeAspect="1"/>
          </p:cNvPicPr>
          <p:nvPr/>
        </p:nvPicPr>
        <p:blipFill>
          <a:blip r:embed="rId5"/>
          <a:stretch>
            <a:fillRect/>
          </a:stretch>
        </p:blipFill>
        <p:spPr>
          <a:xfrm>
            <a:off x="0" y="4483100"/>
            <a:ext cx="4038600" cy="2374900"/>
          </a:xfrm>
          <a:prstGeom prst="rect">
            <a:avLst/>
          </a:prstGeom>
        </p:spPr>
      </p:pic>
    </p:spTree>
    <p:extLst>
      <p:ext uri="{BB962C8B-B14F-4D97-AF65-F5344CB8AC3E}">
        <p14:creationId xmlns:p14="http://schemas.microsoft.com/office/powerpoint/2010/main" val="1290018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B85DCB5-F00F-9A40-9187-5B9655921827}"/>
              </a:ext>
            </a:extLst>
          </p:cNvPr>
          <p:cNvSpPr/>
          <p:nvPr/>
        </p:nvSpPr>
        <p:spPr>
          <a:xfrm>
            <a:off x="0" y="0"/>
            <a:ext cx="4038600" cy="6858000"/>
          </a:xfrm>
          <a:prstGeom prst="rect">
            <a:avLst/>
          </a:prstGeom>
          <a:solidFill>
            <a:srgbClr val="A3DAD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966CD4B-255C-6045-992A-34D20D64B355}"/>
              </a:ext>
            </a:extLst>
          </p:cNvPr>
          <p:cNvSpPr/>
          <p:nvPr/>
        </p:nvSpPr>
        <p:spPr>
          <a:xfrm>
            <a:off x="4038600" y="1023"/>
            <a:ext cx="8153400" cy="4478511"/>
          </a:xfrm>
          <a:prstGeom prst="rect">
            <a:avLst/>
          </a:prstGeom>
          <a:solidFill>
            <a:srgbClr val="A3DAD8">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16" name="Picture 15">
            <a:extLst>
              <a:ext uri="{FF2B5EF4-FFF2-40B4-BE49-F238E27FC236}">
                <a16:creationId xmlns:a16="http://schemas.microsoft.com/office/drawing/2014/main" id="{292E7AF4-3C83-614A-B7CE-148811F9C78D}"/>
              </a:ext>
            </a:extLst>
          </p:cNvPr>
          <p:cNvPicPr>
            <a:picLocks noChangeAspect="1"/>
          </p:cNvPicPr>
          <p:nvPr/>
        </p:nvPicPr>
        <p:blipFill>
          <a:blip r:embed="rId3"/>
          <a:stretch>
            <a:fillRect/>
          </a:stretch>
        </p:blipFill>
        <p:spPr>
          <a:xfrm>
            <a:off x="4343400" y="1078853"/>
            <a:ext cx="382968" cy="417783"/>
          </a:xfrm>
          <a:prstGeom prst="rect">
            <a:avLst/>
          </a:prstGeom>
        </p:spPr>
      </p:pic>
      <p:sp>
        <p:nvSpPr>
          <p:cNvPr id="17" name="Rectangle 16">
            <a:extLst>
              <a:ext uri="{FF2B5EF4-FFF2-40B4-BE49-F238E27FC236}">
                <a16:creationId xmlns:a16="http://schemas.microsoft.com/office/drawing/2014/main" id="{F240218D-C13E-1C42-A763-B1B60F65EB91}"/>
              </a:ext>
            </a:extLst>
          </p:cNvPr>
          <p:cNvSpPr/>
          <p:nvPr/>
        </p:nvSpPr>
        <p:spPr>
          <a:xfrm>
            <a:off x="4038600" y="4479536"/>
            <a:ext cx="8153400" cy="2378464"/>
          </a:xfrm>
          <a:prstGeom prst="rect">
            <a:avLst/>
          </a:prstGeom>
          <a:solidFill>
            <a:srgbClr val="7DCD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8" name="Rectangle 17">
            <a:extLst>
              <a:ext uri="{FF2B5EF4-FFF2-40B4-BE49-F238E27FC236}">
                <a16:creationId xmlns:a16="http://schemas.microsoft.com/office/drawing/2014/main" id="{0415493A-0F89-0640-A735-C67BC2E583E2}"/>
              </a:ext>
            </a:extLst>
          </p:cNvPr>
          <p:cNvSpPr/>
          <p:nvPr/>
        </p:nvSpPr>
        <p:spPr>
          <a:xfrm>
            <a:off x="4038600" y="4479537"/>
            <a:ext cx="4076700" cy="2377440"/>
          </a:xfrm>
          <a:prstGeom prst="rect">
            <a:avLst/>
          </a:prstGeom>
          <a:solidFill>
            <a:srgbClr val="A3DAD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A8AB9F18-FB5E-DA4E-983D-960E6FDE87A2}"/>
              </a:ext>
            </a:extLst>
          </p:cNvPr>
          <p:cNvPicPr>
            <a:picLocks noChangeAspect="1"/>
          </p:cNvPicPr>
          <p:nvPr/>
        </p:nvPicPr>
        <p:blipFill>
          <a:blip r:embed="rId4">
            <a:alphaModFix amt="50000"/>
          </a:blip>
          <a:stretch>
            <a:fillRect/>
          </a:stretch>
        </p:blipFill>
        <p:spPr>
          <a:xfrm>
            <a:off x="-1" y="0"/>
            <a:ext cx="4051123" cy="6879265"/>
          </a:xfrm>
          <a:prstGeom prst="rect">
            <a:avLst/>
          </a:prstGeom>
        </p:spPr>
      </p:pic>
      <p:sp>
        <p:nvSpPr>
          <p:cNvPr id="10" name="TextBox 9">
            <a:extLst>
              <a:ext uri="{FF2B5EF4-FFF2-40B4-BE49-F238E27FC236}">
                <a16:creationId xmlns:a16="http://schemas.microsoft.com/office/drawing/2014/main" id="{5D536311-6FAC-7149-AC54-3E5F7173D46D}"/>
              </a:ext>
            </a:extLst>
          </p:cNvPr>
          <p:cNvSpPr txBox="1"/>
          <p:nvPr/>
        </p:nvSpPr>
        <p:spPr>
          <a:xfrm>
            <a:off x="4782835" y="1167102"/>
            <a:ext cx="1514601" cy="369332"/>
          </a:xfrm>
          <a:prstGeom prst="rect">
            <a:avLst/>
          </a:prstGeom>
          <a:noFill/>
        </p:spPr>
        <p:txBody>
          <a:bodyPr wrap="square" rtlCol="0">
            <a:spAutoFit/>
          </a:bodyPr>
          <a:lstStyle/>
          <a:p>
            <a:r>
              <a:rPr lang="en-US" b="1" dirty="0"/>
              <a:t>ACTIVITY </a:t>
            </a:r>
            <a:r>
              <a:rPr lang="en-US" b="1" dirty="0">
                <a:latin typeface="DIN Next LT Pro Bold" panose="020B0503020203050203" pitchFamily="34" charset="77"/>
              </a:rPr>
              <a:t>- </a:t>
            </a:r>
          </a:p>
        </p:txBody>
      </p:sp>
      <p:sp>
        <p:nvSpPr>
          <p:cNvPr id="12" name="TextBox 11">
            <a:extLst>
              <a:ext uri="{FF2B5EF4-FFF2-40B4-BE49-F238E27FC236}">
                <a16:creationId xmlns:a16="http://schemas.microsoft.com/office/drawing/2014/main" id="{BA35A420-53EE-B24D-A187-6A792B76CB31}"/>
              </a:ext>
            </a:extLst>
          </p:cNvPr>
          <p:cNvSpPr txBox="1"/>
          <p:nvPr/>
        </p:nvSpPr>
        <p:spPr>
          <a:xfrm>
            <a:off x="5883058" y="1167102"/>
            <a:ext cx="4168140" cy="369332"/>
          </a:xfrm>
          <a:prstGeom prst="rect">
            <a:avLst/>
          </a:prstGeom>
          <a:noFill/>
        </p:spPr>
        <p:txBody>
          <a:bodyPr wrap="square" rtlCol="0">
            <a:spAutoFit/>
          </a:bodyPr>
          <a:lstStyle/>
          <a:p>
            <a:r>
              <a:rPr lang="en-US" dirty="0">
                <a:latin typeface="DIN Next LT Pro Light" panose="020B0303020203050203" pitchFamily="34" charset="77"/>
              </a:rPr>
              <a:t>SELF CARE FOR CARE PROVIDERS</a:t>
            </a:r>
          </a:p>
        </p:txBody>
      </p:sp>
    </p:spTree>
    <p:extLst>
      <p:ext uri="{BB962C8B-B14F-4D97-AF65-F5344CB8AC3E}">
        <p14:creationId xmlns:p14="http://schemas.microsoft.com/office/powerpoint/2010/main" val="11980619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D306B65C-D9C6-0143-8838-F61E3AD28899}"/>
              </a:ext>
            </a:extLst>
          </p:cNvPr>
          <p:cNvSpPr/>
          <p:nvPr/>
        </p:nvSpPr>
        <p:spPr>
          <a:xfrm>
            <a:off x="0" y="0"/>
            <a:ext cx="12192000" cy="1219201"/>
          </a:xfrm>
          <a:prstGeom prst="rect">
            <a:avLst/>
          </a:prstGeom>
          <a:solidFill>
            <a:srgbClr val="F8D8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D29A5AB-3603-834F-A964-8F4E58C1F433}"/>
              </a:ext>
            </a:extLst>
          </p:cNvPr>
          <p:cNvPicPr>
            <a:picLocks noChangeAspect="1"/>
          </p:cNvPicPr>
          <p:nvPr/>
        </p:nvPicPr>
        <p:blipFill>
          <a:blip r:embed="rId3">
            <a:alphaModFix amt="50000"/>
          </a:blip>
          <a:stretch>
            <a:fillRect/>
          </a:stretch>
        </p:blipFill>
        <p:spPr>
          <a:xfrm>
            <a:off x="0" y="0"/>
            <a:ext cx="12161520" cy="1216152"/>
          </a:xfrm>
          <a:prstGeom prst="rect">
            <a:avLst/>
          </a:prstGeom>
        </p:spPr>
      </p:pic>
      <p:sp>
        <p:nvSpPr>
          <p:cNvPr id="23" name="TextBox 22">
            <a:extLst>
              <a:ext uri="{FF2B5EF4-FFF2-40B4-BE49-F238E27FC236}">
                <a16:creationId xmlns:a16="http://schemas.microsoft.com/office/drawing/2014/main" id="{33CCC775-E4CD-E04B-B7A8-A5AF45C6972C}"/>
              </a:ext>
            </a:extLst>
          </p:cNvPr>
          <p:cNvSpPr txBox="1"/>
          <p:nvPr/>
        </p:nvSpPr>
        <p:spPr>
          <a:xfrm>
            <a:off x="363410" y="678995"/>
            <a:ext cx="8303511" cy="369332"/>
          </a:xfrm>
          <a:prstGeom prst="rect">
            <a:avLst/>
          </a:prstGeom>
          <a:noFill/>
        </p:spPr>
        <p:txBody>
          <a:bodyPr wrap="square" rtlCol="0">
            <a:spAutoFit/>
          </a:bodyPr>
          <a:lstStyle/>
          <a:p>
            <a:r>
              <a:rPr lang="en-US" b="1" dirty="0">
                <a:latin typeface="DIN Next LT Pro Bold" panose="020B0503020203050203" pitchFamily="34" charset="77"/>
              </a:rPr>
              <a:t>STRESS	</a:t>
            </a:r>
          </a:p>
        </p:txBody>
      </p:sp>
      <p:sp>
        <p:nvSpPr>
          <p:cNvPr id="17" name="TextBox 16">
            <a:extLst>
              <a:ext uri="{FF2B5EF4-FFF2-40B4-BE49-F238E27FC236}">
                <a16:creationId xmlns:a16="http://schemas.microsoft.com/office/drawing/2014/main" id="{991562A9-A944-C745-B1EB-B3568D281A88}"/>
              </a:ext>
            </a:extLst>
          </p:cNvPr>
          <p:cNvSpPr txBox="1"/>
          <p:nvPr/>
        </p:nvSpPr>
        <p:spPr>
          <a:xfrm>
            <a:off x="363410" y="1720840"/>
            <a:ext cx="4568808" cy="2862322"/>
          </a:xfrm>
          <a:prstGeom prst="rect">
            <a:avLst/>
          </a:prstGeom>
          <a:noFill/>
        </p:spPr>
        <p:txBody>
          <a:bodyPr wrap="square" rtlCol="0">
            <a:spAutoFit/>
          </a:bodyPr>
          <a:lstStyle/>
          <a:p>
            <a:pPr marL="176213" indent="-176213">
              <a:buBlip>
                <a:blip r:embed="rId4">
                  <a:extLst>
                    <a:ext uri="{96DAC541-7B7A-43D3-8B79-37D633B846F1}">
                      <asvg:svgBlip xmlns:asvg="http://schemas.microsoft.com/office/drawing/2016/SVG/main" r:embed="rId5"/>
                    </a:ext>
                  </a:extLst>
                </a:blip>
              </a:buBlip>
            </a:pPr>
            <a:r>
              <a:rPr lang="en-US" dirty="0">
                <a:latin typeface="DIN Next LT Pro Light" panose="020B0303020203050203" pitchFamily="34" charset="77"/>
                <a:cs typeface="Calibri" panose="020F0502020204030204" pitchFamily="34" charset="0"/>
              </a:rPr>
              <a:t>An immediate, biological and psychological alarm-reaction, when confronted with something that might be a threat. </a:t>
            </a:r>
          </a:p>
          <a:p>
            <a:pPr marL="176213" indent="-176213">
              <a:buBlip>
                <a:blip r:embed="rId4">
                  <a:extLst>
                    <a:ext uri="{96DAC541-7B7A-43D3-8B79-37D633B846F1}">
                      <asvg:svgBlip xmlns:asvg="http://schemas.microsoft.com/office/drawing/2016/SVG/main" r:embed="rId5"/>
                    </a:ext>
                  </a:extLst>
                </a:blip>
              </a:buBlip>
            </a:pPr>
            <a:endParaRPr lang="en-US" dirty="0">
              <a:latin typeface="DIN Next LT Pro Light" panose="020B0303020203050203" pitchFamily="34" charset="77"/>
              <a:cs typeface="Calibri" panose="020F0502020204030204" pitchFamily="34" charset="0"/>
            </a:endParaRPr>
          </a:p>
          <a:p>
            <a:pPr marL="176213" indent="-176213">
              <a:buBlip>
                <a:blip r:embed="rId4">
                  <a:extLst>
                    <a:ext uri="{96DAC541-7B7A-43D3-8B79-37D633B846F1}">
                      <asvg:svgBlip xmlns:asvg="http://schemas.microsoft.com/office/drawing/2016/SVG/main" r:embed="rId5"/>
                    </a:ext>
                  </a:extLst>
                </a:blip>
              </a:buBlip>
            </a:pPr>
            <a:r>
              <a:rPr lang="en-US" dirty="0">
                <a:latin typeface="DIN Next LT Pro Light" panose="020B0303020203050203" pitchFamily="34" charset="77"/>
                <a:cs typeface="Calibri" panose="020F0502020204030204" pitchFamily="34" charset="0"/>
              </a:rPr>
              <a:t>Caused by changes to our environment and we have to adapt and cope. </a:t>
            </a:r>
          </a:p>
          <a:p>
            <a:pPr marL="176213" indent="-176213">
              <a:buBlip>
                <a:blip r:embed="rId4">
                  <a:extLst>
                    <a:ext uri="{96DAC541-7B7A-43D3-8B79-37D633B846F1}">
                      <asvg:svgBlip xmlns:asvg="http://schemas.microsoft.com/office/drawing/2016/SVG/main" r:embed="rId5"/>
                    </a:ext>
                  </a:extLst>
                </a:blip>
              </a:buBlip>
            </a:pPr>
            <a:endParaRPr lang="en-US" dirty="0">
              <a:latin typeface="DIN Next LT Pro Light" panose="020B0303020203050203" pitchFamily="34" charset="77"/>
              <a:cs typeface="Calibri" panose="020F0502020204030204" pitchFamily="34" charset="0"/>
            </a:endParaRPr>
          </a:p>
          <a:p>
            <a:pPr marL="176213" indent="-176213">
              <a:buBlip>
                <a:blip r:embed="rId4">
                  <a:extLst>
                    <a:ext uri="{96DAC541-7B7A-43D3-8B79-37D633B846F1}">
                      <asvg:svgBlip xmlns:asvg="http://schemas.microsoft.com/office/drawing/2016/SVG/main" r:embed="rId5"/>
                    </a:ext>
                  </a:extLst>
                </a:blip>
              </a:buBlip>
            </a:pPr>
            <a:r>
              <a:rPr lang="en-US" dirty="0">
                <a:latin typeface="DIN Next LT Pro Light" panose="020B0303020203050203" pitchFamily="34" charset="77"/>
                <a:cs typeface="Calibri" panose="020F0502020204030204" pitchFamily="34" charset="0"/>
              </a:rPr>
              <a:t>People react differently to stress, and people have different stress thresholds</a:t>
            </a:r>
          </a:p>
          <a:p>
            <a:pPr marL="176213" indent="-176213">
              <a:buBlip>
                <a:blip r:embed="rId4">
                  <a:extLst>
                    <a:ext uri="{96DAC541-7B7A-43D3-8B79-37D633B846F1}">
                      <asvg:svgBlip xmlns:asvg="http://schemas.microsoft.com/office/drawing/2016/SVG/main" r:embed="rId5"/>
                    </a:ext>
                  </a:extLst>
                </a:blip>
              </a:buBlip>
            </a:pPr>
            <a:endParaRPr lang="en-US" dirty="0">
              <a:latin typeface="DIN Next LT Pro Light" panose="020B0303020203050203" pitchFamily="34" charset="77"/>
              <a:cs typeface="Calibri" panose="020F0502020204030204" pitchFamily="34" charset="0"/>
            </a:endParaRPr>
          </a:p>
        </p:txBody>
      </p:sp>
      <p:pic>
        <p:nvPicPr>
          <p:cNvPr id="4" name="Picture 3" descr="Diagram&#10;&#10;Description automatically generated">
            <a:extLst>
              <a:ext uri="{FF2B5EF4-FFF2-40B4-BE49-F238E27FC236}">
                <a16:creationId xmlns:a16="http://schemas.microsoft.com/office/drawing/2014/main" id="{100D3299-0C4B-2541-BB0B-479694B64BAA}"/>
              </a:ext>
            </a:extLst>
          </p:cNvPr>
          <p:cNvPicPr>
            <a:picLocks noChangeAspect="1"/>
          </p:cNvPicPr>
          <p:nvPr/>
        </p:nvPicPr>
        <p:blipFill>
          <a:blip r:embed="rId6"/>
          <a:stretch>
            <a:fillRect/>
          </a:stretch>
        </p:blipFill>
        <p:spPr>
          <a:xfrm>
            <a:off x="5467350" y="3954512"/>
            <a:ext cx="1257300" cy="1257300"/>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54D995E7-6C68-9D42-AF77-D3AF5458BE07}"/>
              </a:ext>
            </a:extLst>
          </p:cNvPr>
          <p:cNvPicPr>
            <a:picLocks noChangeAspect="1"/>
          </p:cNvPicPr>
          <p:nvPr/>
        </p:nvPicPr>
        <p:blipFill>
          <a:blip r:embed="rId7"/>
          <a:stretch>
            <a:fillRect/>
          </a:stretch>
        </p:blipFill>
        <p:spPr>
          <a:xfrm>
            <a:off x="6787321" y="2792462"/>
            <a:ext cx="1879600" cy="1790700"/>
          </a:xfrm>
          <a:prstGeom prst="rect">
            <a:avLst/>
          </a:prstGeom>
        </p:spPr>
      </p:pic>
      <p:pic>
        <p:nvPicPr>
          <p:cNvPr id="8" name="Picture 7" descr="Icon&#10;&#10;Description automatically generated with medium confidence">
            <a:extLst>
              <a:ext uri="{FF2B5EF4-FFF2-40B4-BE49-F238E27FC236}">
                <a16:creationId xmlns:a16="http://schemas.microsoft.com/office/drawing/2014/main" id="{A35A923A-66CE-3F45-9273-ECC456408383}"/>
              </a:ext>
            </a:extLst>
          </p:cNvPr>
          <p:cNvPicPr>
            <a:picLocks noChangeAspect="1"/>
          </p:cNvPicPr>
          <p:nvPr/>
        </p:nvPicPr>
        <p:blipFill>
          <a:blip r:embed="rId8"/>
          <a:stretch>
            <a:fillRect/>
          </a:stretch>
        </p:blipFill>
        <p:spPr>
          <a:xfrm>
            <a:off x="8729592" y="1566653"/>
            <a:ext cx="1866900" cy="1866900"/>
          </a:xfrm>
          <a:prstGeom prst="rect">
            <a:avLst/>
          </a:prstGeom>
        </p:spPr>
      </p:pic>
    </p:spTree>
    <p:extLst>
      <p:ext uri="{BB962C8B-B14F-4D97-AF65-F5344CB8AC3E}">
        <p14:creationId xmlns:p14="http://schemas.microsoft.com/office/powerpoint/2010/main" val="3664645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458E858-FCD5-4449-963E-8715A885484C}"/>
              </a:ext>
            </a:extLst>
          </p:cNvPr>
          <p:cNvSpPr/>
          <p:nvPr/>
        </p:nvSpPr>
        <p:spPr>
          <a:xfrm>
            <a:off x="4046445" y="0"/>
            <a:ext cx="8145330" cy="4479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895F5D9-8219-9D4D-B05D-43D7C265EC3D}"/>
              </a:ext>
            </a:extLst>
          </p:cNvPr>
          <p:cNvSpPr/>
          <p:nvPr/>
        </p:nvSpPr>
        <p:spPr>
          <a:xfrm>
            <a:off x="-1" y="0"/>
            <a:ext cx="4030756" cy="4479536"/>
          </a:xfrm>
          <a:prstGeom prst="rect">
            <a:avLst/>
          </a:prstGeom>
          <a:solidFill>
            <a:srgbClr val="F2EC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CD1B421-81BF-0C4B-BDCD-6B908C211ED0}"/>
              </a:ext>
            </a:extLst>
          </p:cNvPr>
          <p:cNvSpPr txBox="1"/>
          <p:nvPr/>
        </p:nvSpPr>
        <p:spPr>
          <a:xfrm>
            <a:off x="363411" y="678995"/>
            <a:ext cx="2948749" cy="369332"/>
          </a:xfrm>
          <a:prstGeom prst="rect">
            <a:avLst/>
          </a:prstGeom>
          <a:noFill/>
        </p:spPr>
        <p:txBody>
          <a:bodyPr wrap="square" rtlCol="0">
            <a:spAutoFit/>
          </a:bodyPr>
          <a:lstStyle/>
          <a:p>
            <a:r>
              <a:rPr lang="en-US" b="1" dirty="0">
                <a:latin typeface="DIN Next LT Pro Bold" panose="020B0503020203050203" pitchFamily="34" charset="77"/>
              </a:rPr>
              <a:t>CUMULATIVE STRESS</a:t>
            </a:r>
          </a:p>
        </p:txBody>
      </p:sp>
      <p:sp>
        <p:nvSpPr>
          <p:cNvPr id="23" name="TextBox 22">
            <a:extLst>
              <a:ext uri="{FF2B5EF4-FFF2-40B4-BE49-F238E27FC236}">
                <a16:creationId xmlns:a16="http://schemas.microsoft.com/office/drawing/2014/main" id="{0AFB136C-E16B-2942-87C3-687389AD2D05}"/>
              </a:ext>
            </a:extLst>
          </p:cNvPr>
          <p:cNvSpPr txBox="1"/>
          <p:nvPr/>
        </p:nvSpPr>
        <p:spPr>
          <a:xfrm>
            <a:off x="4327005" y="678995"/>
            <a:ext cx="6907052" cy="2308324"/>
          </a:xfrm>
          <a:prstGeom prst="rect">
            <a:avLst/>
          </a:prstGeom>
          <a:noFill/>
        </p:spPr>
        <p:txBody>
          <a:bodyPr wrap="square" rtlCol="0">
            <a:spAutoFit/>
          </a:bodyPr>
          <a:lstStyle/>
          <a:p>
            <a:pPr marL="174625" indent="-163513">
              <a:buBlip>
                <a:blip r:embed="rId3">
                  <a:extLst>
                    <a:ext uri="{96DAC541-7B7A-43D3-8B79-37D633B846F1}">
                      <asvg:svgBlip xmlns:asvg="http://schemas.microsoft.com/office/drawing/2016/SVG/main" r:embed="rId4"/>
                    </a:ext>
                  </a:extLst>
                </a:blip>
              </a:buBlip>
            </a:pPr>
            <a:r>
              <a:rPr lang="en-US" dirty="0">
                <a:latin typeface="DIN Next LT Pro Light" panose="020B0303020203050203" pitchFamily="34" charset="77"/>
                <a:cs typeface="Calibri" panose="020F0502020204030204" pitchFamily="34" charset="0"/>
              </a:rPr>
              <a:t>It occurs when we suffer </a:t>
            </a:r>
            <a:r>
              <a:rPr lang="en-US" dirty="0">
                <a:latin typeface="DIN Next LT Pro Medium" panose="020B0503020203050203" pitchFamily="34" charset="77"/>
                <a:cs typeface="Calibri" panose="020F0502020204030204" pitchFamily="34" charset="0"/>
              </a:rPr>
              <a:t>PROLONGED EXPOSURE TO A VARIETY OF STRESSORS. </a:t>
            </a:r>
          </a:p>
          <a:p>
            <a:pPr marL="174625" indent="-163513">
              <a:buBlip>
                <a:blip r:embed="rId3">
                  <a:extLst>
                    <a:ext uri="{96DAC541-7B7A-43D3-8B79-37D633B846F1}">
                      <asvg:svgBlip xmlns:asvg="http://schemas.microsoft.com/office/drawing/2016/SVG/main" r:embed="rId4"/>
                    </a:ext>
                  </a:extLst>
                </a:blip>
              </a:buBlip>
            </a:pPr>
            <a:endParaRPr lang="en-US" dirty="0">
              <a:latin typeface="DIN Next LT Pro Medium" panose="020B0503020203050203" pitchFamily="34" charset="77"/>
              <a:cs typeface="Calibri" panose="020F0502020204030204" pitchFamily="34" charset="0"/>
            </a:endParaRPr>
          </a:p>
          <a:p>
            <a:pPr marL="174625" indent="-163513">
              <a:buBlip>
                <a:blip r:embed="rId3">
                  <a:extLst>
                    <a:ext uri="{96DAC541-7B7A-43D3-8B79-37D633B846F1}">
                      <asvg:svgBlip xmlns:asvg="http://schemas.microsoft.com/office/drawing/2016/SVG/main" r:embed="rId4"/>
                    </a:ext>
                  </a:extLst>
                </a:blip>
              </a:buBlip>
            </a:pPr>
            <a:r>
              <a:rPr lang="en-US" dirty="0">
                <a:latin typeface="DIN Next LT Pro Light" panose="020B0303020203050203" pitchFamily="34" charset="77"/>
                <a:cs typeface="Calibri" panose="020F0502020204030204" pitchFamily="34" charset="0"/>
              </a:rPr>
              <a:t>Usually a combination of personal, work, and incident-specific factors.</a:t>
            </a:r>
          </a:p>
          <a:p>
            <a:pPr marL="174625" indent="-163513">
              <a:buBlip>
                <a:blip r:embed="rId3">
                  <a:extLst>
                    <a:ext uri="{96DAC541-7B7A-43D3-8B79-37D633B846F1}">
                      <asvg:svgBlip xmlns:asvg="http://schemas.microsoft.com/office/drawing/2016/SVG/main" r:embed="rId4"/>
                    </a:ext>
                  </a:extLst>
                </a:blip>
              </a:buBlip>
            </a:pPr>
            <a:endParaRPr lang="en-US" dirty="0">
              <a:latin typeface="DIN Next LT Pro Light" panose="020B0303020203050203" pitchFamily="34" charset="77"/>
              <a:cs typeface="Calibri" panose="020F0502020204030204" pitchFamily="34" charset="0"/>
            </a:endParaRPr>
          </a:p>
          <a:p>
            <a:pPr marL="174625" indent="-163513">
              <a:buBlip>
                <a:blip r:embed="rId3">
                  <a:extLst>
                    <a:ext uri="{96DAC541-7B7A-43D3-8B79-37D633B846F1}">
                      <asvg:svgBlip xmlns:asvg="http://schemas.microsoft.com/office/drawing/2016/SVG/main" r:embed="rId4"/>
                    </a:ext>
                  </a:extLst>
                </a:blip>
              </a:buBlip>
            </a:pPr>
            <a:r>
              <a:rPr lang="en-US" dirty="0">
                <a:latin typeface="DIN Next LT Pro Light" panose="020B0303020203050203" pitchFamily="34" charset="77"/>
                <a:cs typeface="Calibri" panose="020F0502020204030204" pitchFamily="34" charset="0"/>
              </a:rPr>
              <a:t>When not recognized and managed</a:t>
            </a:r>
            <a:r>
              <a:rPr lang="en-US" dirty="0">
                <a:latin typeface="DIN Next LT Pro Medium" panose="020B0503020203050203" pitchFamily="34" charset="77"/>
                <a:cs typeface="Calibri" panose="020F0502020204030204" pitchFamily="34" charset="0"/>
              </a:rPr>
              <a:t>, LEADS TO BURNOUT</a:t>
            </a:r>
          </a:p>
          <a:p>
            <a:pPr marL="174625" indent="-163513">
              <a:buBlip>
                <a:blip r:embed="rId3">
                  <a:extLst>
                    <a:ext uri="{96DAC541-7B7A-43D3-8B79-37D633B846F1}">
                      <asvg:svgBlip xmlns:asvg="http://schemas.microsoft.com/office/drawing/2016/SVG/main" r:embed="rId4"/>
                    </a:ext>
                  </a:extLst>
                </a:blip>
              </a:buBlip>
            </a:pPr>
            <a:endParaRPr lang="en-US" dirty="0">
              <a:latin typeface="DIN Next LT Pro Light" panose="020B0303020203050203" pitchFamily="34" charset="77"/>
              <a:cs typeface="Calibri" panose="020F0502020204030204" pitchFamily="34" charset="0"/>
            </a:endParaRPr>
          </a:p>
        </p:txBody>
      </p:sp>
      <p:sp>
        <p:nvSpPr>
          <p:cNvPr id="12" name="Rectangle 11">
            <a:extLst>
              <a:ext uri="{FF2B5EF4-FFF2-40B4-BE49-F238E27FC236}">
                <a16:creationId xmlns:a16="http://schemas.microsoft.com/office/drawing/2014/main" id="{24902BC2-E5FE-5341-AC24-0EF548078D81}"/>
              </a:ext>
            </a:extLst>
          </p:cNvPr>
          <p:cNvSpPr/>
          <p:nvPr/>
        </p:nvSpPr>
        <p:spPr>
          <a:xfrm>
            <a:off x="4023473" y="4479537"/>
            <a:ext cx="4091827" cy="2378462"/>
          </a:xfrm>
          <a:prstGeom prst="rect">
            <a:avLst/>
          </a:prstGeom>
          <a:solidFill>
            <a:srgbClr val="F8D8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E8D828F-BC78-A34C-A9E6-05726FAE3644}"/>
              </a:ext>
            </a:extLst>
          </p:cNvPr>
          <p:cNvSpPr/>
          <p:nvPr/>
        </p:nvSpPr>
        <p:spPr>
          <a:xfrm>
            <a:off x="-53227" y="4479537"/>
            <a:ext cx="4076700" cy="2378462"/>
          </a:xfrm>
          <a:prstGeom prst="rect">
            <a:avLst/>
          </a:prstGeom>
          <a:solidFill>
            <a:srgbClr val="B9A0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053E02A-27CE-BD42-8711-B15936C93AB2}"/>
              </a:ext>
            </a:extLst>
          </p:cNvPr>
          <p:cNvSpPr/>
          <p:nvPr/>
        </p:nvSpPr>
        <p:spPr>
          <a:xfrm>
            <a:off x="8115300" y="4479536"/>
            <a:ext cx="4076700" cy="2378464"/>
          </a:xfrm>
          <a:prstGeom prst="rect">
            <a:avLst/>
          </a:prstGeom>
          <a:solidFill>
            <a:srgbClr val="DED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view of the earth from space&#10;&#10;Description automatically generated with medium confidence">
            <a:extLst>
              <a:ext uri="{FF2B5EF4-FFF2-40B4-BE49-F238E27FC236}">
                <a16:creationId xmlns:a16="http://schemas.microsoft.com/office/drawing/2014/main" id="{A59D7955-FA99-304A-B699-EB29403116F5}"/>
              </a:ext>
            </a:extLst>
          </p:cNvPr>
          <p:cNvPicPr>
            <a:picLocks noChangeAspect="1"/>
          </p:cNvPicPr>
          <p:nvPr/>
        </p:nvPicPr>
        <p:blipFill>
          <a:blip r:embed="rId5"/>
          <a:stretch>
            <a:fillRect/>
          </a:stretch>
        </p:blipFill>
        <p:spPr>
          <a:xfrm>
            <a:off x="4023023" y="4500800"/>
            <a:ext cx="4091827" cy="2374900"/>
          </a:xfrm>
          <a:prstGeom prst="rect">
            <a:avLst/>
          </a:prstGeom>
        </p:spPr>
      </p:pic>
    </p:spTree>
    <p:extLst>
      <p:ext uri="{BB962C8B-B14F-4D97-AF65-F5344CB8AC3E}">
        <p14:creationId xmlns:p14="http://schemas.microsoft.com/office/powerpoint/2010/main" val="7771291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A0CFB764-F72E-9744-B82D-DCB68BD066DF}"/>
              </a:ext>
            </a:extLst>
          </p:cNvPr>
          <p:cNvSpPr/>
          <p:nvPr/>
        </p:nvSpPr>
        <p:spPr>
          <a:xfrm>
            <a:off x="4038600" y="4479537"/>
            <a:ext cx="4076700" cy="2378462"/>
          </a:xfrm>
          <a:prstGeom prst="rect">
            <a:avLst/>
          </a:prstGeom>
          <a:solidFill>
            <a:srgbClr val="B9A0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03D080-744D-7348-92C6-82140F92F3A3}"/>
              </a:ext>
            </a:extLst>
          </p:cNvPr>
          <p:cNvSpPr/>
          <p:nvPr/>
        </p:nvSpPr>
        <p:spPr>
          <a:xfrm>
            <a:off x="-1" y="0"/>
            <a:ext cx="4030756" cy="4479536"/>
          </a:xfrm>
          <a:prstGeom prst="rect">
            <a:avLst/>
          </a:prstGeom>
          <a:solidFill>
            <a:srgbClr val="F2EC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359996E-3126-6041-A6BB-DB6A081DBE86}"/>
              </a:ext>
            </a:extLst>
          </p:cNvPr>
          <p:cNvSpPr txBox="1"/>
          <p:nvPr/>
        </p:nvSpPr>
        <p:spPr>
          <a:xfrm>
            <a:off x="363411" y="678995"/>
            <a:ext cx="2584505" cy="646331"/>
          </a:xfrm>
          <a:prstGeom prst="rect">
            <a:avLst/>
          </a:prstGeom>
          <a:noFill/>
        </p:spPr>
        <p:txBody>
          <a:bodyPr wrap="square" rtlCol="0">
            <a:spAutoFit/>
          </a:bodyPr>
          <a:lstStyle/>
          <a:p>
            <a:r>
              <a:rPr lang="en-US" b="1" dirty="0">
                <a:latin typeface="DIN Next LT Pro Bold" panose="020B0503020203050203" pitchFamily="34" charset="77"/>
              </a:rPr>
              <a:t>CRITICAL INCIDENT STRESS</a:t>
            </a:r>
          </a:p>
        </p:txBody>
      </p:sp>
      <p:sp>
        <p:nvSpPr>
          <p:cNvPr id="16" name="Rectangle 15">
            <a:extLst>
              <a:ext uri="{FF2B5EF4-FFF2-40B4-BE49-F238E27FC236}">
                <a16:creationId xmlns:a16="http://schemas.microsoft.com/office/drawing/2014/main" id="{7DFFCFD0-68AC-D548-AD0D-744FCDA20978}"/>
              </a:ext>
            </a:extLst>
          </p:cNvPr>
          <p:cNvSpPr/>
          <p:nvPr/>
        </p:nvSpPr>
        <p:spPr>
          <a:xfrm>
            <a:off x="8115300" y="4479537"/>
            <a:ext cx="4076700" cy="2378462"/>
          </a:xfrm>
          <a:prstGeom prst="rect">
            <a:avLst/>
          </a:prstGeom>
          <a:solidFill>
            <a:srgbClr val="F8D8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DB16A56-2A4C-E44C-B054-FC5E76030306}"/>
              </a:ext>
            </a:extLst>
          </p:cNvPr>
          <p:cNvSpPr txBox="1"/>
          <p:nvPr/>
        </p:nvSpPr>
        <p:spPr>
          <a:xfrm>
            <a:off x="4327006" y="678995"/>
            <a:ext cx="6515165" cy="2585323"/>
          </a:xfrm>
          <a:prstGeom prst="rect">
            <a:avLst/>
          </a:prstGeom>
          <a:noFill/>
        </p:spPr>
        <p:txBody>
          <a:bodyPr wrap="square" rtlCol="0">
            <a:spAutoFit/>
          </a:bodyPr>
          <a:lstStyle/>
          <a:p>
            <a:pPr marL="174625" indent="-163513">
              <a:buBlip>
                <a:blip r:embed="rId3">
                  <a:extLst>
                    <a:ext uri="{96DAC541-7B7A-43D3-8B79-37D633B846F1}">
                      <asvg:svgBlip xmlns:asvg="http://schemas.microsoft.com/office/drawing/2016/SVG/main" r:embed="rId4"/>
                    </a:ext>
                  </a:extLst>
                </a:blip>
              </a:buBlip>
            </a:pPr>
            <a:r>
              <a:rPr lang="en-US" dirty="0">
                <a:latin typeface="DIN Next LT Pro Light" panose="020B0303020203050203" pitchFamily="34" charset="77"/>
                <a:cs typeface="Calibri" panose="020F0502020204030204" pitchFamily="34" charset="0"/>
              </a:rPr>
              <a:t>An event which has the effect of overwhelming a person’s usual coping ability. </a:t>
            </a:r>
          </a:p>
          <a:p>
            <a:pPr marL="174625" indent="-163513">
              <a:buBlip>
                <a:blip r:embed="rId3">
                  <a:extLst>
                    <a:ext uri="{96DAC541-7B7A-43D3-8B79-37D633B846F1}">
                      <asvg:svgBlip xmlns:asvg="http://schemas.microsoft.com/office/drawing/2016/SVG/main" r:embed="rId4"/>
                    </a:ext>
                  </a:extLst>
                </a:blip>
              </a:buBlip>
            </a:pPr>
            <a:endParaRPr lang="en-US" dirty="0">
              <a:latin typeface="DIN Next LT Pro Light" panose="020B0303020203050203" pitchFamily="34" charset="77"/>
              <a:cs typeface="Calibri" panose="020F0502020204030204" pitchFamily="34" charset="0"/>
            </a:endParaRPr>
          </a:p>
          <a:p>
            <a:pPr marL="174625" indent="-163513">
              <a:buBlip>
                <a:blip r:embed="rId3">
                  <a:extLst>
                    <a:ext uri="{96DAC541-7B7A-43D3-8B79-37D633B846F1}">
                      <asvg:svgBlip xmlns:asvg="http://schemas.microsoft.com/office/drawing/2016/SVG/main" r:embed="rId4"/>
                    </a:ext>
                  </a:extLst>
                </a:blip>
              </a:buBlip>
            </a:pPr>
            <a:r>
              <a:rPr lang="en-US" dirty="0">
                <a:latin typeface="DIN Next LT Pro Light" panose="020B0303020203050203" pitchFamily="34" charset="77"/>
                <a:cs typeface="Calibri" panose="020F0502020204030204" pitchFamily="34" charset="0"/>
              </a:rPr>
              <a:t>Such events are usually sudden, violent, and unexpected.</a:t>
            </a:r>
          </a:p>
          <a:p>
            <a:pPr marL="174625" indent="-163513">
              <a:buBlip>
                <a:blip r:embed="rId3">
                  <a:extLst>
                    <a:ext uri="{96DAC541-7B7A-43D3-8B79-37D633B846F1}">
                      <asvg:svgBlip xmlns:asvg="http://schemas.microsoft.com/office/drawing/2016/SVG/main" r:embed="rId4"/>
                    </a:ext>
                  </a:extLst>
                </a:blip>
              </a:buBlip>
            </a:pPr>
            <a:endParaRPr lang="en-US" dirty="0">
              <a:latin typeface="DIN Next LT Pro Light" panose="020B0303020203050203" pitchFamily="34" charset="77"/>
              <a:cs typeface="Calibri" panose="020F0502020204030204" pitchFamily="34" charset="0"/>
            </a:endParaRPr>
          </a:p>
          <a:p>
            <a:pPr marL="174625" indent="-163513">
              <a:buBlip>
                <a:blip r:embed="rId3">
                  <a:extLst>
                    <a:ext uri="{96DAC541-7B7A-43D3-8B79-37D633B846F1}">
                      <asvg:svgBlip xmlns:asvg="http://schemas.microsoft.com/office/drawing/2016/SVG/main" r:embed="rId4"/>
                    </a:ext>
                  </a:extLst>
                </a:blip>
              </a:buBlip>
            </a:pPr>
            <a:r>
              <a:rPr lang="en-US" dirty="0">
                <a:latin typeface="DIN Next LT Pro Light" panose="020B0303020203050203" pitchFamily="34" charset="77"/>
                <a:cs typeface="Calibri" panose="020F0502020204030204" pitchFamily="34" charset="0"/>
              </a:rPr>
              <a:t>They often present a threat to safety and well-being and are not part of the expectable routine life experience.  </a:t>
            </a:r>
          </a:p>
          <a:p>
            <a:pPr marL="174625" indent="-163513">
              <a:buBlip>
                <a:blip r:embed="rId3">
                  <a:extLst>
                    <a:ext uri="{96DAC541-7B7A-43D3-8B79-37D633B846F1}">
                      <asvg:svgBlip xmlns:asvg="http://schemas.microsoft.com/office/drawing/2016/SVG/main" r:embed="rId4"/>
                    </a:ext>
                  </a:extLst>
                </a:blip>
              </a:buBlip>
            </a:pPr>
            <a:endParaRPr lang="en-US" dirty="0">
              <a:latin typeface="DIN Next LT Pro Light" panose="020B0303020203050203" pitchFamily="34" charset="77"/>
              <a:cs typeface="Calibri" panose="020F0502020204030204" pitchFamily="34" charset="0"/>
            </a:endParaRPr>
          </a:p>
          <a:p>
            <a:pPr marL="11112"/>
            <a:endParaRPr lang="en-US" dirty="0">
              <a:latin typeface="DIN Next LT Pro Light" panose="020B0303020203050203" pitchFamily="34" charset="77"/>
              <a:cs typeface="Calibri" panose="020F0502020204030204" pitchFamily="34" charset="0"/>
            </a:endParaRPr>
          </a:p>
        </p:txBody>
      </p:sp>
      <p:pic>
        <p:nvPicPr>
          <p:cNvPr id="3" name="Picture 2">
            <a:extLst>
              <a:ext uri="{FF2B5EF4-FFF2-40B4-BE49-F238E27FC236}">
                <a16:creationId xmlns:a16="http://schemas.microsoft.com/office/drawing/2014/main" id="{5BF84D46-95B2-FF45-A6D6-8CFE534A4968}"/>
              </a:ext>
            </a:extLst>
          </p:cNvPr>
          <p:cNvPicPr>
            <a:picLocks noChangeAspect="1"/>
          </p:cNvPicPr>
          <p:nvPr/>
        </p:nvPicPr>
        <p:blipFill>
          <a:blip r:embed="rId5"/>
          <a:stretch>
            <a:fillRect/>
          </a:stretch>
        </p:blipFill>
        <p:spPr>
          <a:xfrm>
            <a:off x="8118270" y="4479536"/>
            <a:ext cx="4082818" cy="2378464"/>
          </a:xfrm>
          <a:prstGeom prst="rect">
            <a:avLst/>
          </a:prstGeom>
        </p:spPr>
      </p:pic>
      <p:sp>
        <p:nvSpPr>
          <p:cNvPr id="10" name="Rectangle 9">
            <a:extLst>
              <a:ext uri="{FF2B5EF4-FFF2-40B4-BE49-F238E27FC236}">
                <a16:creationId xmlns:a16="http://schemas.microsoft.com/office/drawing/2014/main" id="{15220A12-858A-AF43-9E8C-86E459827D72}"/>
              </a:ext>
            </a:extLst>
          </p:cNvPr>
          <p:cNvSpPr/>
          <p:nvPr/>
        </p:nvSpPr>
        <p:spPr>
          <a:xfrm>
            <a:off x="0" y="4479535"/>
            <a:ext cx="4076700" cy="2378464"/>
          </a:xfrm>
          <a:prstGeom prst="rect">
            <a:avLst/>
          </a:prstGeom>
          <a:solidFill>
            <a:srgbClr val="DED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57501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54DDA97-0156-2F40-B515-D563A5CA4B08}"/>
              </a:ext>
            </a:extLst>
          </p:cNvPr>
          <p:cNvSpPr/>
          <p:nvPr/>
        </p:nvSpPr>
        <p:spPr>
          <a:xfrm>
            <a:off x="0" y="0"/>
            <a:ext cx="4038600" cy="6858000"/>
          </a:xfrm>
          <a:prstGeom prst="rect">
            <a:avLst/>
          </a:prstGeom>
          <a:solidFill>
            <a:srgbClr val="A3DAD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F571923-CD8E-0A41-956E-070AD7205448}"/>
              </a:ext>
            </a:extLst>
          </p:cNvPr>
          <p:cNvSpPr/>
          <p:nvPr/>
        </p:nvSpPr>
        <p:spPr>
          <a:xfrm>
            <a:off x="4038600" y="1023"/>
            <a:ext cx="8153400" cy="4478511"/>
          </a:xfrm>
          <a:prstGeom prst="rect">
            <a:avLst/>
          </a:prstGeom>
          <a:solidFill>
            <a:srgbClr val="A3DAD8">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16" name="Picture 15">
            <a:extLst>
              <a:ext uri="{FF2B5EF4-FFF2-40B4-BE49-F238E27FC236}">
                <a16:creationId xmlns:a16="http://schemas.microsoft.com/office/drawing/2014/main" id="{C66C6DD8-2908-0C46-B7E1-17403BE3BC6E}"/>
              </a:ext>
            </a:extLst>
          </p:cNvPr>
          <p:cNvPicPr>
            <a:picLocks noChangeAspect="1"/>
          </p:cNvPicPr>
          <p:nvPr/>
        </p:nvPicPr>
        <p:blipFill>
          <a:blip r:embed="rId3"/>
          <a:stretch>
            <a:fillRect/>
          </a:stretch>
        </p:blipFill>
        <p:spPr>
          <a:xfrm>
            <a:off x="4343400" y="1078853"/>
            <a:ext cx="382968" cy="417783"/>
          </a:xfrm>
          <a:prstGeom prst="rect">
            <a:avLst/>
          </a:prstGeom>
        </p:spPr>
      </p:pic>
      <p:sp>
        <p:nvSpPr>
          <p:cNvPr id="17" name="Rectangle 16">
            <a:extLst>
              <a:ext uri="{FF2B5EF4-FFF2-40B4-BE49-F238E27FC236}">
                <a16:creationId xmlns:a16="http://schemas.microsoft.com/office/drawing/2014/main" id="{E6A97DCF-359E-7B45-886F-C9B0322B3090}"/>
              </a:ext>
            </a:extLst>
          </p:cNvPr>
          <p:cNvSpPr/>
          <p:nvPr/>
        </p:nvSpPr>
        <p:spPr>
          <a:xfrm>
            <a:off x="4038600" y="4479536"/>
            <a:ext cx="8153400" cy="2378464"/>
          </a:xfrm>
          <a:prstGeom prst="rect">
            <a:avLst/>
          </a:prstGeom>
          <a:solidFill>
            <a:srgbClr val="7DCD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8" name="Rectangle 17">
            <a:extLst>
              <a:ext uri="{FF2B5EF4-FFF2-40B4-BE49-F238E27FC236}">
                <a16:creationId xmlns:a16="http://schemas.microsoft.com/office/drawing/2014/main" id="{B710FBD9-7DDA-1647-95B2-C4B4FEEBDDA2}"/>
              </a:ext>
            </a:extLst>
          </p:cNvPr>
          <p:cNvSpPr/>
          <p:nvPr/>
        </p:nvSpPr>
        <p:spPr>
          <a:xfrm>
            <a:off x="4038600" y="4479537"/>
            <a:ext cx="4076700" cy="2377440"/>
          </a:xfrm>
          <a:prstGeom prst="rect">
            <a:avLst/>
          </a:prstGeom>
          <a:solidFill>
            <a:srgbClr val="A3DAD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3C9795B2-8AEC-3F45-8737-E306BBC80A56}"/>
              </a:ext>
            </a:extLst>
          </p:cNvPr>
          <p:cNvPicPr>
            <a:picLocks noChangeAspect="1"/>
          </p:cNvPicPr>
          <p:nvPr/>
        </p:nvPicPr>
        <p:blipFill>
          <a:blip r:embed="rId4">
            <a:alphaModFix amt="50000"/>
          </a:blip>
          <a:stretch>
            <a:fillRect/>
          </a:stretch>
        </p:blipFill>
        <p:spPr>
          <a:xfrm>
            <a:off x="-1" y="0"/>
            <a:ext cx="4051123" cy="6879265"/>
          </a:xfrm>
          <a:prstGeom prst="rect">
            <a:avLst/>
          </a:prstGeom>
        </p:spPr>
      </p:pic>
      <p:sp>
        <p:nvSpPr>
          <p:cNvPr id="10" name="TextBox 9">
            <a:extLst>
              <a:ext uri="{FF2B5EF4-FFF2-40B4-BE49-F238E27FC236}">
                <a16:creationId xmlns:a16="http://schemas.microsoft.com/office/drawing/2014/main" id="{5D536311-6FAC-7149-AC54-3E5F7173D46D}"/>
              </a:ext>
            </a:extLst>
          </p:cNvPr>
          <p:cNvSpPr txBox="1"/>
          <p:nvPr/>
        </p:nvSpPr>
        <p:spPr>
          <a:xfrm>
            <a:off x="4782835" y="1167102"/>
            <a:ext cx="1514601" cy="369332"/>
          </a:xfrm>
          <a:prstGeom prst="rect">
            <a:avLst/>
          </a:prstGeom>
          <a:noFill/>
        </p:spPr>
        <p:txBody>
          <a:bodyPr wrap="square" rtlCol="0">
            <a:spAutoFit/>
          </a:bodyPr>
          <a:lstStyle/>
          <a:p>
            <a:r>
              <a:rPr lang="en-US" b="1" dirty="0"/>
              <a:t>ACTIVITY </a:t>
            </a:r>
            <a:r>
              <a:rPr lang="en-US" b="1" dirty="0">
                <a:latin typeface="DIN Next LT Pro Bold" panose="020B0503020203050203" pitchFamily="34" charset="77"/>
              </a:rPr>
              <a:t>- </a:t>
            </a:r>
          </a:p>
        </p:txBody>
      </p:sp>
      <p:sp>
        <p:nvSpPr>
          <p:cNvPr id="12" name="TextBox 11">
            <a:extLst>
              <a:ext uri="{FF2B5EF4-FFF2-40B4-BE49-F238E27FC236}">
                <a16:creationId xmlns:a16="http://schemas.microsoft.com/office/drawing/2014/main" id="{BA35A420-53EE-B24D-A187-6A792B76CB31}"/>
              </a:ext>
            </a:extLst>
          </p:cNvPr>
          <p:cNvSpPr txBox="1"/>
          <p:nvPr/>
        </p:nvSpPr>
        <p:spPr>
          <a:xfrm>
            <a:off x="5883058" y="1167102"/>
            <a:ext cx="4168140" cy="369332"/>
          </a:xfrm>
          <a:prstGeom prst="rect">
            <a:avLst/>
          </a:prstGeom>
          <a:noFill/>
        </p:spPr>
        <p:txBody>
          <a:bodyPr wrap="square" rtlCol="0">
            <a:spAutoFit/>
          </a:bodyPr>
          <a:lstStyle/>
          <a:p>
            <a:r>
              <a:rPr lang="en-US" dirty="0">
                <a:latin typeface="DIN Next LT Pro Light" panose="020B0303020203050203" pitchFamily="34" charset="77"/>
              </a:rPr>
              <a:t>SELF CARE FOR CARE PROVIDERS</a:t>
            </a:r>
          </a:p>
        </p:txBody>
      </p:sp>
    </p:spTree>
    <p:extLst>
      <p:ext uri="{BB962C8B-B14F-4D97-AF65-F5344CB8AC3E}">
        <p14:creationId xmlns:p14="http://schemas.microsoft.com/office/powerpoint/2010/main" val="23818476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ECAFD3E-1E3F-F541-AE79-BE312DB74563}"/>
              </a:ext>
            </a:extLst>
          </p:cNvPr>
          <p:cNvSpPr/>
          <p:nvPr/>
        </p:nvSpPr>
        <p:spPr>
          <a:xfrm>
            <a:off x="0" y="4479538"/>
            <a:ext cx="4038600" cy="2378462"/>
          </a:xfrm>
          <a:prstGeom prst="rect">
            <a:avLst/>
          </a:prstGeom>
          <a:solidFill>
            <a:srgbClr val="F8D8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92241D4-CDCB-1143-A47D-75C2C351A806}"/>
              </a:ext>
            </a:extLst>
          </p:cNvPr>
          <p:cNvSpPr/>
          <p:nvPr/>
        </p:nvSpPr>
        <p:spPr>
          <a:xfrm>
            <a:off x="4038600" y="4479537"/>
            <a:ext cx="4076700" cy="2378462"/>
          </a:xfrm>
          <a:prstGeom prst="rect">
            <a:avLst/>
          </a:prstGeom>
          <a:solidFill>
            <a:srgbClr val="B9A0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9FE47ED-B79F-CF4C-86B0-383F065345D3}"/>
              </a:ext>
            </a:extLst>
          </p:cNvPr>
          <p:cNvSpPr/>
          <p:nvPr/>
        </p:nvSpPr>
        <p:spPr>
          <a:xfrm>
            <a:off x="8115300" y="4479536"/>
            <a:ext cx="4076700" cy="2378464"/>
          </a:xfrm>
          <a:prstGeom prst="rect">
            <a:avLst/>
          </a:prstGeom>
          <a:solidFill>
            <a:srgbClr val="DED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03D080-744D-7348-92C6-82140F92F3A3}"/>
              </a:ext>
            </a:extLst>
          </p:cNvPr>
          <p:cNvSpPr/>
          <p:nvPr/>
        </p:nvSpPr>
        <p:spPr>
          <a:xfrm>
            <a:off x="7844" y="1"/>
            <a:ext cx="4030756" cy="4479536"/>
          </a:xfrm>
          <a:prstGeom prst="rect">
            <a:avLst/>
          </a:prstGeom>
          <a:solidFill>
            <a:srgbClr val="F2EC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262257F-A9A6-A847-B068-A7628534033E}"/>
              </a:ext>
            </a:extLst>
          </p:cNvPr>
          <p:cNvSpPr txBox="1"/>
          <p:nvPr/>
        </p:nvSpPr>
        <p:spPr>
          <a:xfrm>
            <a:off x="363411" y="678995"/>
            <a:ext cx="2948749" cy="369332"/>
          </a:xfrm>
          <a:prstGeom prst="rect">
            <a:avLst/>
          </a:prstGeom>
          <a:noFill/>
        </p:spPr>
        <p:txBody>
          <a:bodyPr wrap="square" rtlCol="0">
            <a:spAutoFit/>
          </a:bodyPr>
          <a:lstStyle/>
          <a:p>
            <a:r>
              <a:rPr lang="en-US" b="1" dirty="0">
                <a:latin typeface="DIN Next LT Pro Bold" panose="020B0503020203050203" pitchFamily="34" charset="77"/>
              </a:rPr>
              <a:t>BURNOUT</a:t>
            </a:r>
          </a:p>
        </p:txBody>
      </p:sp>
      <p:sp>
        <p:nvSpPr>
          <p:cNvPr id="15" name="TextBox 14">
            <a:extLst>
              <a:ext uri="{FF2B5EF4-FFF2-40B4-BE49-F238E27FC236}">
                <a16:creationId xmlns:a16="http://schemas.microsoft.com/office/drawing/2014/main" id="{4E90BA06-4DAA-B849-AA45-4310226E8242}"/>
              </a:ext>
            </a:extLst>
          </p:cNvPr>
          <p:cNvSpPr txBox="1"/>
          <p:nvPr/>
        </p:nvSpPr>
        <p:spPr>
          <a:xfrm>
            <a:off x="4327005" y="678995"/>
            <a:ext cx="6907052" cy="2031325"/>
          </a:xfrm>
          <a:prstGeom prst="rect">
            <a:avLst/>
          </a:prstGeom>
          <a:noFill/>
        </p:spPr>
        <p:txBody>
          <a:bodyPr wrap="square" rtlCol="0">
            <a:spAutoFit/>
          </a:bodyPr>
          <a:lstStyle/>
          <a:p>
            <a:pPr marL="174625" indent="-163513">
              <a:buBlip>
                <a:blip r:embed="rId3">
                  <a:extLst>
                    <a:ext uri="{96DAC541-7B7A-43D3-8B79-37D633B846F1}">
                      <asvg:svgBlip xmlns:asvg="http://schemas.microsoft.com/office/drawing/2016/SVG/main" r:embed="rId4"/>
                    </a:ext>
                  </a:extLst>
                </a:blip>
              </a:buBlip>
            </a:pPr>
            <a:r>
              <a:rPr lang="en-US" dirty="0">
                <a:latin typeface="DIN Next LT Pro Light" panose="020B0303020203050203" pitchFamily="34" charset="77"/>
                <a:cs typeface="Calibri" panose="020F0502020204030204" pitchFamily="34" charset="0"/>
              </a:rPr>
              <a:t>A response of our body and mind to prolonged occupational exposure to stress.</a:t>
            </a:r>
          </a:p>
          <a:p>
            <a:pPr marL="174625" indent="-163513">
              <a:buBlip>
                <a:blip r:embed="rId3">
                  <a:extLst>
                    <a:ext uri="{96DAC541-7B7A-43D3-8B79-37D633B846F1}">
                      <asvg:svgBlip xmlns:asvg="http://schemas.microsoft.com/office/drawing/2016/SVG/main" r:embed="rId4"/>
                    </a:ext>
                  </a:extLst>
                </a:blip>
              </a:buBlip>
            </a:pPr>
            <a:endParaRPr lang="en-US" dirty="0">
              <a:latin typeface="DIN Next LT Pro Light" panose="020B0303020203050203" pitchFamily="34" charset="77"/>
              <a:cs typeface="Calibri" panose="020F0502020204030204" pitchFamily="34" charset="0"/>
            </a:endParaRPr>
          </a:p>
          <a:p>
            <a:pPr marL="174625" indent="-163513">
              <a:buBlip>
                <a:blip r:embed="rId3">
                  <a:extLst>
                    <a:ext uri="{96DAC541-7B7A-43D3-8B79-37D633B846F1}">
                      <asvg:svgBlip xmlns:asvg="http://schemas.microsoft.com/office/drawing/2016/SVG/main" r:embed="rId4"/>
                    </a:ext>
                  </a:extLst>
                </a:blip>
              </a:buBlip>
            </a:pPr>
            <a:r>
              <a:rPr lang="en-US" dirty="0">
                <a:latin typeface="DIN Next LT Pro Light" panose="020B0303020203050203" pitchFamily="34" charset="77"/>
                <a:cs typeface="Calibri" panose="020F0502020204030204" pitchFamily="34" charset="0"/>
              </a:rPr>
              <a:t>Specifically</a:t>
            </a:r>
            <a:r>
              <a:rPr lang="en-US" dirty="0">
                <a:latin typeface="DIN Next LT Pro Medium" panose="020B0503020203050203" pitchFamily="34" charset="77"/>
                <a:cs typeface="Calibri" panose="020F0502020204030204" pitchFamily="34" charset="0"/>
              </a:rPr>
              <a:t>,</a:t>
            </a:r>
            <a:r>
              <a:rPr lang="en-US" dirty="0">
                <a:latin typeface="DIN Next LT Pro Light" panose="020B0303020203050203" pitchFamily="34" charset="77"/>
                <a:cs typeface="Calibri" panose="020F0502020204030204" pitchFamily="34" charset="0"/>
              </a:rPr>
              <a:t> burnout is a reaction to </a:t>
            </a:r>
            <a:r>
              <a:rPr lang="en-US" dirty="0">
                <a:latin typeface="DIN Next LT Pro Medium" panose="020B0503020203050203" pitchFamily="34" charset="77"/>
                <a:cs typeface="Calibri" panose="020F0502020204030204" pitchFamily="34" charset="0"/>
              </a:rPr>
              <a:t>DEMANDING INTERPERSONAL SITUATIONS</a:t>
            </a:r>
            <a:r>
              <a:rPr lang="en-US" dirty="0">
                <a:latin typeface="DIN Next LT Pro Light" panose="020B0303020203050203" pitchFamily="34" charset="77"/>
                <a:cs typeface="Calibri" panose="020F0502020204030204" pitchFamily="34" charset="0"/>
              </a:rPr>
              <a:t> that produce psychological strain and provide inadequate support.</a:t>
            </a:r>
          </a:p>
          <a:p>
            <a:pPr marL="11112"/>
            <a:endParaRPr lang="en-US" dirty="0">
              <a:latin typeface="DIN Next LT Pro Light" panose="020B0303020203050203" pitchFamily="34" charset="77"/>
              <a:cs typeface="Calibri" panose="020F0502020204030204" pitchFamily="34" charset="0"/>
            </a:endParaRPr>
          </a:p>
        </p:txBody>
      </p:sp>
      <p:pic>
        <p:nvPicPr>
          <p:cNvPr id="10" name="Picture 9">
            <a:extLst>
              <a:ext uri="{FF2B5EF4-FFF2-40B4-BE49-F238E27FC236}">
                <a16:creationId xmlns:a16="http://schemas.microsoft.com/office/drawing/2014/main" id="{FD9757AD-C421-0C46-AECC-66BDD48988F7}"/>
              </a:ext>
            </a:extLst>
          </p:cNvPr>
          <p:cNvPicPr>
            <a:picLocks noChangeAspect="1"/>
          </p:cNvPicPr>
          <p:nvPr/>
        </p:nvPicPr>
        <p:blipFill>
          <a:blip r:embed="rId5"/>
          <a:stretch>
            <a:fillRect/>
          </a:stretch>
        </p:blipFill>
        <p:spPr>
          <a:xfrm>
            <a:off x="0" y="4483100"/>
            <a:ext cx="4038600" cy="2374900"/>
          </a:xfrm>
          <a:prstGeom prst="rect">
            <a:avLst/>
          </a:prstGeom>
        </p:spPr>
      </p:pic>
    </p:spTree>
    <p:extLst>
      <p:ext uri="{BB962C8B-B14F-4D97-AF65-F5344CB8AC3E}">
        <p14:creationId xmlns:p14="http://schemas.microsoft.com/office/powerpoint/2010/main" val="22315286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458E858-FCD5-4449-963E-8715A885484C}"/>
              </a:ext>
            </a:extLst>
          </p:cNvPr>
          <p:cNvSpPr/>
          <p:nvPr/>
        </p:nvSpPr>
        <p:spPr>
          <a:xfrm>
            <a:off x="4046445" y="0"/>
            <a:ext cx="8145330" cy="4479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895F5D9-8219-9D4D-B05D-43D7C265EC3D}"/>
              </a:ext>
            </a:extLst>
          </p:cNvPr>
          <p:cNvSpPr/>
          <p:nvPr/>
        </p:nvSpPr>
        <p:spPr>
          <a:xfrm>
            <a:off x="-1" y="0"/>
            <a:ext cx="4030756" cy="4479536"/>
          </a:xfrm>
          <a:prstGeom prst="rect">
            <a:avLst/>
          </a:prstGeom>
          <a:solidFill>
            <a:srgbClr val="F2EC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CD1B421-81BF-0C4B-BDCD-6B908C211ED0}"/>
              </a:ext>
            </a:extLst>
          </p:cNvPr>
          <p:cNvSpPr txBox="1"/>
          <p:nvPr/>
        </p:nvSpPr>
        <p:spPr>
          <a:xfrm>
            <a:off x="363411" y="678995"/>
            <a:ext cx="2948749" cy="646331"/>
          </a:xfrm>
          <a:prstGeom prst="rect">
            <a:avLst/>
          </a:prstGeom>
          <a:noFill/>
        </p:spPr>
        <p:txBody>
          <a:bodyPr wrap="square" rtlCol="0">
            <a:spAutoFit/>
          </a:bodyPr>
          <a:lstStyle/>
          <a:p>
            <a:r>
              <a:rPr lang="en-US" b="1" dirty="0">
                <a:latin typeface="DIN Next LT Pro Bold" panose="020B0503020203050203" pitchFamily="34" charset="77"/>
              </a:rPr>
              <a:t>SECONDARY TRAUMATIZATION</a:t>
            </a:r>
          </a:p>
        </p:txBody>
      </p:sp>
      <p:sp>
        <p:nvSpPr>
          <p:cNvPr id="23" name="TextBox 22">
            <a:extLst>
              <a:ext uri="{FF2B5EF4-FFF2-40B4-BE49-F238E27FC236}">
                <a16:creationId xmlns:a16="http://schemas.microsoft.com/office/drawing/2014/main" id="{0AFB136C-E16B-2942-87C3-687389AD2D05}"/>
              </a:ext>
            </a:extLst>
          </p:cNvPr>
          <p:cNvSpPr txBox="1"/>
          <p:nvPr/>
        </p:nvSpPr>
        <p:spPr>
          <a:xfrm>
            <a:off x="4327005" y="678995"/>
            <a:ext cx="7313452" cy="2585323"/>
          </a:xfrm>
          <a:prstGeom prst="rect">
            <a:avLst/>
          </a:prstGeom>
          <a:noFill/>
        </p:spPr>
        <p:txBody>
          <a:bodyPr wrap="square" rtlCol="0">
            <a:spAutoFit/>
          </a:bodyPr>
          <a:lstStyle/>
          <a:p>
            <a:pPr marL="174625" indent="-163513">
              <a:buBlip>
                <a:blip r:embed="rId3">
                  <a:extLst>
                    <a:ext uri="{96DAC541-7B7A-43D3-8B79-37D633B846F1}">
                      <asvg:svgBlip xmlns:asvg="http://schemas.microsoft.com/office/drawing/2016/SVG/main" r:embed="rId4"/>
                    </a:ext>
                  </a:extLst>
                </a:blip>
              </a:buBlip>
            </a:pPr>
            <a:r>
              <a:rPr lang="en-US" dirty="0">
                <a:latin typeface="DIN Next LT Pro Light" panose="020B0303020203050203" pitchFamily="34" charset="77"/>
                <a:cs typeface="Calibri" panose="020F0502020204030204" pitchFamily="34" charset="0"/>
              </a:rPr>
              <a:t>Repeated exposure to patients’ experiences of violence </a:t>
            </a:r>
            <a:r>
              <a:rPr lang="en-US" dirty="0">
                <a:latin typeface="DIN Next LT Pro Medium" panose="020B0503020203050203" pitchFamily="34" charset="77"/>
                <a:cs typeface="Calibri" panose="020F0502020204030204" pitchFamily="34" charset="0"/>
              </a:rPr>
              <a:t>CAN AFFECT YOUR OWN HEALTH AND WELL-BEING</a:t>
            </a:r>
          </a:p>
          <a:p>
            <a:pPr marL="174625" indent="-163513">
              <a:buBlip>
                <a:blip r:embed="rId3">
                  <a:extLst>
                    <a:ext uri="{96DAC541-7B7A-43D3-8B79-37D633B846F1}">
                      <asvg:svgBlip xmlns:asvg="http://schemas.microsoft.com/office/drawing/2016/SVG/main" r:embed="rId4"/>
                    </a:ext>
                  </a:extLst>
                </a:blip>
              </a:buBlip>
            </a:pPr>
            <a:r>
              <a:rPr lang="en-US" dirty="0">
                <a:latin typeface="DIN Next LT Pro Light" panose="020B0303020203050203" pitchFamily="34" charset="77"/>
                <a:cs typeface="Calibri" panose="020F0502020204030204" pitchFamily="34" charset="0"/>
              </a:rPr>
              <a:t>Strong </a:t>
            </a:r>
            <a:r>
              <a:rPr lang="en-US" dirty="0">
                <a:latin typeface="DIN Next LT Pro Medium" panose="020B0503020203050203" pitchFamily="34" charset="77"/>
                <a:cs typeface="Calibri" panose="020F0502020204030204" pitchFamily="34" charset="0"/>
              </a:rPr>
              <a:t>REACTIONS OR EMOTIONS </a:t>
            </a:r>
            <a:r>
              <a:rPr lang="en-US" dirty="0">
                <a:latin typeface="DIN Next LT Pro Light" panose="020B0303020203050203" pitchFamily="34" charset="77"/>
                <a:cs typeface="Calibri" panose="020F0502020204030204" pitchFamily="34" charset="0"/>
              </a:rPr>
              <a:t>when listening to or talking with women about violence…especially if you have experienced it yourself</a:t>
            </a:r>
          </a:p>
          <a:p>
            <a:pPr marL="174625" indent="-163513">
              <a:buBlip>
                <a:blip r:embed="rId3">
                  <a:extLst>
                    <a:ext uri="{96DAC541-7B7A-43D3-8B79-37D633B846F1}">
                      <asvg:svgBlip xmlns:asvg="http://schemas.microsoft.com/office/drawing/2016/SVG/main" r:embed="rId4"/>
                    </a:ext>
                  </a:extLst>
                </a:blip>
              </a:buBlip>
            </a:pPr>
            <a:r>
              <a:rPr lang="en-US" dirty="0">
                <a:latin typeface="DIN Next LT Pro Light" panose="020B0303020203050203" pitchFamily="34" charset="77"/>
                <a:cs typeface="Calibri" panose="020F0502020204030204" pitchFamily="34" charset="0"/>
              </a:rPr>
              <a:t>Can cause changes in thoughts, feelings, and behaviors that are similar to those of trauma survivors</a:t>
            </a:r>
          </a:p>
          <a:p>
            <a:pPr marL="174625" indent="-163513">
              <a:buBlip>
                <a:blip r:embed="rId3">
                  <a:extLst>
                    <a:ext uri="{96DAC541-7B7A-43D3-8B79-37D633B846F1}">
                      <asvg:svgBlip xmlns:asvg="http://schemas.microsoft.com/office/drawing/2016/SVG/main" r:embed="rId4"/>
                    </a:ext>
                  </a:extLst>
                </a:blip>
              </a:buBlip>
            </a:pPr>
            <a:r>
              <a:rPr lang="en-US" dirty="0">
                <a:latin typeface="DIN Next LT Pro Light" panose="020B0303020203050203" pitchFamily="34" charset="77"/>
                <a:cs typeface="Calibri" panose="020F0502020204030204" pitchFamily="34" charset="0"/>
              </a:rPr>
              <a:t>Over time causes changes in your physical, psychological, emotional, and spiritual well-being. </a:t>
            </a:r>
          </a:p>
          <a:p>
            <a:pPr marL="11112"/>
            <a:endParaRPr lang="en-US" dirty="0">
              <a:latin typeface="DIN Next LT Pro Light" panose="020B0303020203050203" pitchFamily="34" charset="77"/>
              <a:cs typeface="Calibri" panose="020F0502020204030204" pitchFamily="34" charset="0"/>
            </a:endParaRPr>
          </a:p>
        </p:txBody>
      </p:sp>
      <p:sp>
        <p:nvSpPr>
          <p:cNvPr id="12" name="Rectangle 11">
            <a:extLst>
              <a:ext uri="{FF2B5EF4-FFF2-40B4-BE49-F238E27FC236}">
                <a16:creationId xmlns:a16="http://schemas.microsoft.com/office/drawing/2014/main" id="{24902BC2-E5FE-5341-AC24-0EF548078D81}"/>
              </a:ext>
            </a:extLst>
          </p:cNvPr>
          <p:cNvSpPr/>
          <p:nvPr/>
        </p:nvSpPr>
        <p:spPr>
          <a:xfrm>
            <a:off x="4023473" y="4479537"/>
            <a:ext cx="4091827" cy="2378462"/>
          </a:xfrm>
          <a:prstGeom prst="rect">
            <a:avLst/>
          </a:prstGeom>
          <a:solidFill>
            <a:srgbClr val="F8D8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E8D828F-BC78-A34C-A9E6-05726FAE3644}"/>
              </a:ext>
            </a:extLst>
          </p:cNvPr>
          <p:cNvSpPr/>
          <p:nvPr/>
        </p:nvSpPr>
        <p:spPr>
          <a:xfrm>
            <a:off x="-53227" y="4479537"/>
            <a:ext cx="4076700" cy="2378462"/>
          </a:xfrm>
          <a:prstGeom prst="rect">
            <a:avLst/>
          </a:prstGeom>
          <a:solidFill>
            <a:srgbClr val="B9A0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053E02A-27CE-BD42-8711-B15936C93AB2}"/>
              </a:ext>
            </a:extLst>
          </p:cNvPr>
          <p:cNvSpPr/>
          <p:nvPr/>
        </p:nvSpPr>
        <p:spPr>
          <a:xfrm>
            <a:off x="8115300" y="4479536"/>
            <a:ext cx="4076700" cy="2378464"/>
          </a:xfrm>
          <a:prstGeom prst="rect">
            <a:avLst/>
          </a:prstGeom>
          <a:solidFill>
            <a:srgbClr val="DED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view of the earth from space&#10;&#10;Description automatically generated with medium confidence">
            <a:extLst>
              <a:ext uri="{FF2B5EF4-FFF2-40B4-BE49-F238E27FC236}">
                <a16:creationId xmlns:a16="http://schemas.microsoft.com/office/drawing/2014/main" id="{D267737C-AEFD-EF4A-B6D0-3D143534A8E8}"/>
              </a:ext>
            </a:extLst>
          </p:cNvPr>
          <p:cNvPicPr>
            <a:picLocks noChangeAspect="1"/>
          </p:cNvPicPr>
          <p:nvPr/>
        </p:nvPicPr>
        <p:blipFill>
          <a:blip r:embed="rId5"/>
          <a:stretch>
            <a:fillRect/>
          </a:stretch>
        </p:blipFill>
        <p:spPr>
          <a:xfrm>
            <a:off x="4023023" y="4500800"/>
            <a:ext cx="4091827" cy="2374900"/>
          </a:xfrm>
          <a:prstGeom prst="rect">
            <a:avLst/>
          </a:prstGeom>
        </p:spPr>
      </p:pic>
    </p:spTree>
    <p:extLst>
      <p:ext uri="{BB962C8B-B14F-4D97-AF65-F5344CB8AC3E}">
        <p14:creationId xmlns:p14="http://schemas.microsoft.com/office/powerpoint/2010/main" val="34318410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0C81BF989C2234489CB2983CD94D39F" ma:contentTypeVersion="12" ma:contentTypeDescription="Create a new document." ma:contentTypeScope="" ma:versionID="188f9e4b18b12920f95e6a4afb1c66fb">
  <xsd:schema xmlns:xsd="http://www.w3.org/2001/XMLSchema" xmlns:xs="http://www.w3.org/2001/XMLSchema" xmlns:p="http://schemas.microsoft.com/office/2006/metadata/properties" xmlns:ns2="23b726b7-8cbf-4c49-b006-0d625aa3a3f0" xmlns:ns3="c60daf0c-cac2-4b91-ad5c-407917961ac4" targetNamespace="http://schemas.microsoft.com/office/2006/metadata/properties" ma:root="true" ma:fieldsID="ba11131303aba1e077eaa9622d02d10c" ns2:_="" ns3:_="">
    <xsd:import namespace="23b726b7-8cbf-4c49-b006-0d625aa3a3f0"/>
    <xsd:import namespace="c60daf0c-cac2-4b91-ad5c-407917961ac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b726b7-8cbf-4c49-b006-0d625aa3a3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60daf0c-cac2-4b91-ad5c-407917961ac4"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04EB16D-D29B-4D27-9F7D-52FA3A30BED3}"/>
</file>

<file path=customXml/itemProps2.xml><?xml version="1.0" encoding="utf-8"?>
<ds:datastoreItem xmlns:ds="http://schemas.openxmlformats.org/officeDocument/2006/customXml" ds:itemID="{C86357C4-B770-45B9-8DC4-B4EB4CF8E7A0}"/>
</file>

<file path=customXml/itemProps3.xml><?xml version="1.0" encoding="utf-8"?>
<ds:datastoreItem xmlns:ds="http://schemas.openxmlformats.org/officeDocument/2006/customXml" ds:itemID="{DE9AD9D0-CA43-4154-ACDA-739FD4684FF3}"/>
</file>

<file path=docProps/app.xml><?xml version="1.0" encoding="utf-8"?>
<Properties xmlns="http://schemas.openxmlformats.org/officeDocument/2006/extended-properties" xmlns:vt="http://schemas.openxmlformats.org/officeDocument/2006/docPropsVTypes">
  <TotalTime>1725</TotalTime>
  <Words>1977</Words>
  <Application>Microsoft Macintosh PowerPoint</Application>
  <PresentationFormat>Widescreen</PresentationFormat>
  <Paragraphs>163</Paragraphs>
  <Slides>17</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Calibri</vt:lpstr>
      <vt:lpstr>Calibri Light</vt:lpstr>
      <vt:lpstr>DIN Next LT Pro</vt:lpstr>
      <vt:lpstr>DIN Next LT Pro Bold</vt:lpstr>
      <vt:lpstr>DIN Next LT Pro Light</vt:lpstr>
      <vt:lpstr>DIN Next LT Pro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Jonna Naumanen</dc:creator>
  <cp:lastModifiedBy>Colleen Dockerty</cp:lastModifiedBy>
  <cp:revision>10</cp:revision>
  <dcterms:created xsi:type="dcterms:W3CDTF">2021-10-13T16:08:22Z</dcterms:created>
  <dcterms:modified xsi:type="dcterms:W3CDTF">2021-11-01T16:48:32Z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0x01010070C81BF989C2234489CB2983CD94D39F</vt:lpwstr>
  </property>
</Properties>
</file>