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11"/>
  </p:notesMasterIdLst>
  <p:handoutMasterIdLst>
    <p:handoutMasterId r:id="rId112"/>
  </p:handoutMasterIdLst>
  <p:sldIdLst>
    <p:sldId id="256" r:id="rId5"/>
    <p:sldId id="257" r:id="rId6"/>
    <p:sldId id="258" r:id="rId7"/>
    <p:sldId id="371" r:id="rId8"/>
    <p:sldId id="261" r:id="rId9"/>
    <p:sldId id="262" r:id="rId10"/>
    <p:sldId id="263" r:id="rId11"/>
    <p:sldId id="264" r:id="rId12"/>
    <p:sldId id="266" r:id="rId13"/>
    <p:sldId id="267" r:id="rId14"/>
    <p:sldId id="268" r:id="rId15"/>
    <p:sldId id="269" r:id="rId16"/>
    <p:sldId id="270" r:id="rId17"/>
    <p:sldId id="272" r:id="rId18"/>
    <p:sldId id="271" r:id="rId19"/>
    <p:sldId id="273" r:id="rId20"/>
    <p:sldId id="277" r:id="rId21"/>
    <p:sldId id="274" r:id="rId22"/>
    <p:sldId id="275"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1" r:id="rId56"/>
    <p:sldId id="309" r:id="rId57"/>
    <p:sldId id="310" r:id="rId58"/>
    <p:sldId id="312" r:id="rId59"/>
    <p:sldId id="313" r:id="rId60"/>
    <p:sldId id="314" r:id="rId61"/>
    <p:sldId id="315"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Lst>
  <p:sldSz cx="12192000" cy="6858000"/>
  <p:notesSz cx="6858000" cy="9144000"/>
  <p:embeddedFontLst>
    <p:embeddedFont>
      <p:font typeface="Calibri" panose="020F0502020204030204" pitchFamily="34" charset="0"/>
      <p:regular r:id="rId113"/>
      <p:bold r:id="rId114"/>
      <p:italic r:id="rId115"/>
      <p:boldItalic r:id="rId116"/>
    </p:embeddedFont>
    <p:embeddedFont>
      <p:font typeface="Calibri Light" panose="020F0302020204030204" pitchFamily="34" charset="0"/>
      <p:regular r:id="rId117"/>
      <p:italic r:id="rId118"/>
    </p:embeddedFont>
    <p:embeddedFont>
      <p:font typeface="Helvetica" pitchFamily="2" charset="0"/>
      <p:regular r:id="rId119"/>
      <p:bold r:id="rId120"/>
      <p:italic r:id="rId121"/>
      <p:boldItalic r:id="rId122"/>
    </p:embeddedFont>
    <p:embeddedFont>
      <p:font typeface="Verdana" panose="020B0604030504040204" pitchFamily="34" charset="0"/>
      <p:regular r:id="rId123"/>
      <p:bold r:id="rId124"/>
      <p:italic r:id="rId125"/>
      <p:boldItalic r:id="rId126"/>
    </p:embeddedFont>
    <p:embeddedFont>
      <p:font typeface="Verdana Pro" panose="020B0604030504040204" pitchFamily="34" charset="0"/>
      <p:regular r:id="rId127"/>
      <p:bold r:id="rId128"/>
      <p:italic r:id="rId129"/>
      <p:boldItalic r:id="rId130"/>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58"/>
    <a:srgbClr val="895D8C"/>
    <a:srgbClr val="480E55"/>
    <a:srgbClr val="B9A0BE"/>
    <a:srgbClr val="2CBDB9"/>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BDA2F-44AA-C84A-80E7-5582EA5D4F3F}" v="2" dt="2023-03-16T13:57:56.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8"/>
    <p:restoredTop sz="78775"/>
  </p:normalViewPr>
  <p:slideViewPr>
    <p:cSldViewPr snapToGrid="0">
      <p:cViewPr varScale="1">
        <p:scale>
          <a:sx n="125" d="100"/>
          <a:sy n="125" d="100"/>
        </p:scale>
        <p:origin x="240" y="184"/>
      </p:cViewPr>
      <p:guideLst/>
    </p:cSldViewPr>
  </p:slideViewPr>
  <p:notesTextViewPr>
    <p:cViewPr>
      <p:scale>
        <a:sx n="1" d="1"/>
        <a:sy n="1" d="1"/>
      </p:scale>
      <p:origin x="0" y="0"/>
    </p:cViewPr>
  </p:notesTextViewPr>
  <p:notesViewPr>
    <p:cSldViewPr snapToGrid="0">
      <p:cViewPr varScale="1">
        <p:scale>
          <a:sx n="88" d="100"/>
          <a:sy n="88" d="100"/>
        </p:scale>
        <p:origin x="374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5.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fntdata"/><Relationship Id="rId118" Type="http://schemas.openxmlformats.org/officeDocument/2006/relationships/font" Target="fonts/font6.fntdata"/><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2.fntdata"/><Relationship Id="rId129" Type="http://schemas.openxmlformats.org/officeDocument/2006/relationships/font" Target="fonts/font17.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8.fntdata"/><Relationship Id="rId135"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3.fntdata"/><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handoutMaster" Target="handoutMasters/handoutMaster1.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54E0F-E7FF-4E6D-9BE1-1320D505CBEF}" type="datetimeFigureOut">
              <a:rPr lang="nb-NO" smtClean="0"/>
              <a:t>16.03.2023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EBDB4-C84D-4C86-8AC0-174C76F903BC}" type="slidenum">
              <a:rPr lang="nb-NO" smtClean="0"/>
              <a:t>‹#›</a:t>
            </a:fld>
            <a:endParaRPr lang="nb-NO"/>
          </a:p>
        </p:txBody>
      </p:sp>
    </p:spTree>
    <p:extLst>
      <p:ext uri="{BB962C8B-B14F-4D97-AF65-F5344CB8AC3E}">
        <p14:creationId xmlns:p14="http://schemas.microsoft.com/office/powerpoint/2010/main" val="2538539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AC0EB-AD6E-42C6-B732-E32CFC7F5FBF}" type="datetimeFigureOut">
              <a:rPr lang="nb-NO" smtClean="0"/>
              <a:t>16.03.2023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67AF7-6CCD-4B2E-9CCD-3FFDB8B6620E}" type="slidenum">
              <a:rPr lang="nb-NO" smtClean="0"/>
              <a:t>‹#›</a:t>
            </a:fld>
            <a:endParaRPr lang="nb-NO"/>
          </a:p>
        </p:txBody>
      </p:sp>
    </p:spTree>
    <p:extLst>
      <p:ext uri="{BB962C8B-B14F-4D97-AF65-F5344CB8AC3E}">
        <p14:creationId xmlns:p14="http://schemas.microsoft.com/office/powerpoint/2010/main" val="188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1e8xgF0JtV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girlsnotbrides.org/theory-change-child-marriage-girls-bride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Say</a:t>
            </a:r>
            <a:r>
              <a:rPr lang="en-GB" sz="1200" kern="1200" dirty="0">
                <a:solidFill>
                  <a:schemeClr val="tx1"/>
                </a:solidFill>
                <a:effectLst/>
                <a:latin typeface="+mn-lt"/>
                <a:ea typeface="+mn-ea"/>
                <a:cs typeface="+mn-cs"/>
              </a:rPr>
              <a:t> a few words of welcome to all of the participants and introduce yourself.</a:t>
            </a:r>
            <a:r>
              <a:rPr lang="en-KE">
                <a:effectLst/>
              </a:rPr>
              <a:t> </a:t>
            </a:r>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2</a:t>
            </a:fld>
            <a:endParaRPr lang="nb-NO"/>
          </a:p>
        </p:txBody>
      </p:sp>
    </p:spTree>
    <p:extLst>
      <p:ext uri="{BB962C8B-B14F-4D97-AF65-F5344CB8AC3E}">
        <p14:creationId xmlns:p14="http://schemas.microsoft.com/office/powerpoint/2010/main" val="161627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11</a:t>
            </a:fld>
            <a:endParaRPr lang="nb-NO"/>
          </a:p>
        </p:txBody>
      </p:sp>
    </p:spTree>
    <p:extLst>
      <p:ext uri="{BB962C8B-B14F-4D97-AF65-F5344CB8AC3E}">
        <p14:creationId xmlns:p14="http://schemas.microsoft.com/office/powerpoint/2010/main" val="9354344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101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these are the 5 stories which are used for the story base discussion tool</a:t>
            </a:r>
            <a:r>
              <a:rPr lang="en-US" sz="1200" kern="1200" dirty="0">
                <a:solidFill>
                  <a:schemeClr val="tx1"/>
                </a:solidFill>
                <a:effectLst/>
                <a:latin typeface="+mn-lt"/>
                <a:ea typeface="+mn-ea"/>
                <a:cs typeface="+mn-cs"/>
              </a:rPr>
              <a:t>.</a:t>
            </a:r>
            <a:endParaRPr lang="en-KE" sz="1200" kern="1200">
              <a:solidFill>
                <a:schemeClr val="tx1"/>
              </a:solidFill>
              <a:effectLst/>
              <a:latin typeface="+mn-lt"/>
              <a:ea typeface="+mn-ea"/>
              <a:cs typeface="+mn-cs"/>
            </a:endParaRPr>
          </a:p>
          <a:p>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Inform </a:t>
            </a:r>
            <a:r>
              <a:rPr lang="en-GB" sz="1200" kern="1200" dirty="0">
                <a:solidFill>
                  <a:schemeClr val="tx1"/>
                </a:solidFill>
                <a:effectLst/>
                <a:latin typeface="+mn-lt"/>
                <a:ea typeface="+mn-ea"/>
                <a:cs typeface="+mn-cs"/>
              </a:rPr>
              <a:t>the group of the following characteristics of an effective story/vignette for the purposes of measuring social norm change.</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Normative: </a:t>
            </a:r>
            <a:r>
              <a:rPr lang="en-GB" sz="1200" kern="1200" dirty="0">
                <a:solidFill>
                  <a:schemeClr val="tx1"/>
                </a:solidFill>
                <a:effectLst/>
                <a:latin typeface="+mn-lt"/>
                <a:ea typeface="+mn-ea"/>
                <a:cs typeface="+mn-cs"/>
              </a:rPr>
              <a:t>The discussion questions should be structured in a way that explores social norms, not moral beliefs and attitudes. </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Specific:</a:t>
            </a:r>
            <a:r>
              <a:rPr lang="en-GB" sz="1200" kern="1200" dirty="0">
                <a:solidFill>
                  <a:schemeClr val="tx1"/>
                </a:solidFill>
                <a:effectLst/>
                <a:latin typeface="+mn-lt"/>
                <a:ea typeface="+mn-ea"/>
                <a:cs typeface="+mn-cs"/>
              </a:rPr>
              <a:t> Each story must be designed to explore </a:t>
            </a:r>
            <a:r>
              <a:rPr lang="en-GB" sz="1200" b="1" kern="1200" dirty="0">
                <a:solidFill>
                  <a:schemeClr val="tx1"/>
                </a:solidFill>
                <a:effectLst/>
                <a:latin typeface="+mn-lt"/>
                <a:ea typeface="+mn-ea"/>
                <a:cs typeface="+mn-cs"/>
              </a:rPr>
              <a:t>one</a:t>
            </a:r>
            <a:r>
              <a:rPr lang="en-GB" sz="1200" kern="1200" dirty="0">
                <a:solidFill>
                  <a:schemeClr val="tx1"/>
                </a:solidFill>
                <a:effectLst/>
                <a:latin typeface="+mn-lt"/>
                <a:ea typeface="+mn-ea"/>
                <a:cs typeface="+mn-cs"/>
              </a:rPr>
              <a:t> specific social norm relating to CEFM in the context you are working it (stories should not attempt to measure multiple social norms or changes in CEFM in general). The tools presented here are designed to test common social norms that drive CEFM across contexts, however further formative research may be required to determine the extent to which they are relevant to your context.</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Realistic: </a:t>
            </a:r>
            <a:r>
              <a:rPr lang="en-GB" sz="1200" kern="1200" dirty="0">
                <a:solidFill>
                  <a:schemeClr val="tx1"/>
                </a:solidFill>
                <a:effectLst/>
                <a:latin typeface="+mn-lt"/>
                <a:ea typeface="+mn-ea"/>
                <a:cs typeface="+mn-cs"/>
              </a:rPr>
              <a:t>The situation presented in the story must be relevant and recognisable in the context that you are working in, for example, the characters should be similar to people in programme communities so participants can relate to them. </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Fictional:</a:t>
            </a:r>
            <a:r>
              <a:rPr lang="en-GB" sz="1200" kern="1200" dirty="0">
                <a:solidFill>
                  <a:schemeClr val="tx1"/>
                </a:solidFill>
                <a:effectLst/>
                <a:latin typeface="+mn-lt"/>
                <a:ea typeface="+mn-ea"/>
                <a:cs typeface="+mn-cs"/>
              </a:rPr>
              <a:t> The story and characters should never be real or be able to be mistaken for real people in the community you are working in. The facilitator should inform participants at the beginning of the story that the characters are not real people.</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Visual:</a:t>
            </a:r>
            <a:r>
              <a:rPr lang="en-GB" sz="1200" kern="1200" dirty="0">
                <a:solidFill>
                  <a:schemeClr val="tx1"/>
                </a:solidFill>
                <a:effectLst/>
                <a:latin typeface="+mn-lt"/>
                <a:ea typeface="+mn-ea"/>
                <a:cs typeface="+mn-cs"/>
              </a:rPr>
              <a:t> If possible, stories should be accompanied by pictures to help the audience use their imagination. You may consider engaging a local artist to produce some pictures to accompany the stories in this toolkit.</a:t>
            </a:r>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101</a:t>
            </a:fld>
            <a:endParaRPr lang="nb-NO"/>
          </a:p>
        </p:txBody>
      </p:sp>
    </p:spTree>
    <p:extLst>
      <p:ext uri="{BB962C8B-B14F-4D97-AF65-F5344CB8AC3E}">
        <p14:creationId xmlns:p14="http://schemas.microsoft.com/office/powerpoint/2010/main" val="27752368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102 and explain the 7 steps that participants will follow to effectively implement the tool. </a:t>
            </a:r>
            <a:r>
              <a:rPr lang="en-GB" sz="1200" b="1" kern="1200" dirty="0">
                <a:solidFill>
                  <a:schemeClr val="tx1"/>
                </a:solidFill>
                <a:effectLst/>
                <a:latin typeface="+mn-lt"/>
                <a:ea typeface="+mn-ea"/>
                <a:cs typeface="+mn-cs"/>
              </a:rPr>
              <a:t>Tell</a:t>
            </a:r>
            <a:r>
              <a:rPr lang="en-GB" sz="1200" kern="1200" dirty="0">
                <a:solidFill>
                  <a:schemeClr val="tx1"/>
                </a:solidFill>
                <a:effectLst/>
                <a:latin typeface="+mn-lt"/>
                <a:ea typeface="+mn-ea"/>
                <a:cs typeface="+mn-cs"/>
              </a:rPr>
              <a:t> the group that the story-based group discussions can be used both with direct participants of the programme and the broader community. The approach used will be determined by the project team (in consultation with Technical Advisors), who will inform facilitators. </a:t>
            </a:r>
          </a:p>
          <a:p>
            <a:endParaRPr lang="en-GB" sz="1200" b="1"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Facilitator’s Script </a:t>
            </a:r>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Step 1: Select and customise stories (if required) </a:t>
            </a:r>
          </a:p>
          <a:p>
            <a:r>
              <a:rPr lang="en-GB" sz="1200" kern="1200" dirty="0">
                <a:solidFill>
                  <a:schemeClr val="tx1"/>
                </a:solidFill>
                <a:effectLst/>
                <a:latin typeface="+mn-lt"/>
                <a:ea typeface="+mn-ea"/>
                <a:cs typeface="+mn-cs"/>
              </a:rPr>
              <a:t>This tool includes five separate stories, each designed to test a specific social norm relating to CEFM in most contexts. You can use all the stories to collect data, or only a few, depending on the resources you have available. If you do not have the resources to use all five stories, you should prioritise measuring the social norms that you think are most likely to change because of your activities. Remember, each story will take approximately 45-60 minutes to read and discuss, therefore it is only practical for each group to discuss one story with each group.   </a:t>
            </a:r>
          </a:p>
          <a:p>
            <a:r>
              <a:rPr lang="en-GB" sz="1200" kern="1200" dirty="0">
                <a:solidFill>
                  <a:schemeClr val="tx1"/>
                </a:solidFill>
                <a:effectLst/>
                <a:latin typeface="+mn-lt"/>
                <a:ea typeface="+mn-ea"/>
                <a:cs typeface="+mn-cs"/>
              </a:rPr>
              <a:t>For community-level data collection this is not so problematic because you can form more groups, but for participant level data collection you are limited to the groups you have available, however I cannot see how you can use more than one story with the same group, because it will take too long and the quality of data is likely to be poor.</a:t>
            </a:r>
          </a:p>
          <a:p>
            <a:endParaRPr lang="en-GB" sz="1200" kern="1200" dirty="0">
              <a:solidFill>
                <a:schemeClr val="tx1"/>
              </a:solidFill>
              <a:effectLst/>
              <a:latin typeface="+mn-lt"/>
              <a:ea typeface="+mn-ea"/>
              <a:cs typeface="+mn-cs"/>
            </a:endParaRPr>
          </a:p>
          <a:p>
            <a:r>
              <a:rPr lang="en-GB" b="1" i="1" dirty="0"/>
              <a:t>Step 2: Identify respondents </a:t>
            </a:r>
          </a:p>
          <a:p>
            <a:r>
              <a:rPr lang="en-GB" dirty="0"/>
              <a:t>The story-based group discussions tool is administered to small groups of no more than 6-8 people. Discussion groups should be segregated by gender, age and any other relevant factors that may influence how social norms are perceived (e.g. religion, ethnicity). This will allow people to participate safely and share their opinions.</a:t>
            </a:r>
          </a:p>
          <a:p>
            <a:r>
              <a:rPr lang="en-GB" b="1" i="1" dirty="0"/>
              <a:t> </a:t>
            </a:r>
          </a:p>
          <a:p>
            <a:r>
              <a:rPr lang="en-GB" b="1" i="1" dirty="0"/>
              <a:t>Step 3: Convene discussion groups</a:t>
            </a:r>
          </a:p>
          <a:p>
            <a:r>
              <a:rPr lang="en-GB" dirty="0"/>
              <a:t>It is important to convene the group at a time and place that is convenient and safe for participants. Ideally, this will be a place they are familiar with and is not far from their home. The following gender considerations are important when convening discussion groups:</a:t>
            </a:r>
          </a:p>
          <a:p>
            <a:pPr lvl="0"/>
            <a:r>
              <a:rPr lang="en-GB" dirty="0"/>
              <a:t>Is the location and the route to get there safe, especially for women and children?</a:t>
            </a:r>
          </a:p>
          <a:p>
            <a:pPr lvl="0"/>
            <a:r>
              <a:rPr lang="en-GB" dirty="0"/>
              <a:t>Are women able to bring their young children, or have arrangements been made for childcare?</a:t>
            </a:r>
          </a:p>
          <a:p>
            <a:pPr lvl="0"/>
            <a:r>
              <a:rPr lang="en-GB" dirty="0"/>
              <a:t>Is the group convened at a convenient time that takes into account women’s unpaid care work burdens? </a:t>
            </a:r>
          </a:p>
          <a:p>
            <a:r>
              <a:rPr lang="en-GB" dirty="0"/>
              <a:t> </a:t>
            </a:r>
          </a:p>
          <a:p>
            <a:r>
              <a:rPr lang="en-GB" dirty="0"/>
              <a:t>Each discussion group should be facilitated by at least two people: one storyteller and one notetaker. Ideally, the gender of the facilitators should match the gender of the participants. Each discussion group will take approximately 45-60 minutes. If the session lasts less than 45 minutes, it may mean that the discussion was not in-depth enough and the resulting data will be less meaningful.</a:t>
            </a:r>
          </a:p>
          <a:p>
            <a:endParaRPr lang="en-GB" dirty="0"/>
          </a:p>
          <a:p>
            <a:r>
              <a:rPr lang="en-GB" b="1" i="1" dirty="0"/>
              <a:t>Step 4: Gain participant’s consent</a:t>
            </a:r>
          </a:p>
          <a:p>
            <a:r>
              <a:rPr lang="en-GB" dirty="0"/>
              <a:t>Like any data collection that occurs for the purposes of research and evaluation, it is essential that you gain the informed consent of respondents before administering the tool. This includes explaining to the participants how the research will be conducted, presented and reported. Participants must be fully aware of any risks or potential discomfort that may arise during the research. It should also be made known that participation is voluntary and that the participants can withdraw from the discussion group at any time. Gaining informed consent for children generally requires more stringent standards of consent, therefore it is not recommended to include respondents under the age of 18. A basic script for gaining consent from participants (which can be adapted to your local context) is provided </a:t>
            </a:r>
          </a:p>
          <a:p>
            <a:endParaRPr lang="en-GB" b="1" i="1" dirty="0"/>
          </a:p>
          <a:p>
            <a:r>
              <a:rPr lang="en-GB" b="1" i="1" dirty="0"/>
              <a:t>Step 5: Read and discuss the story </a:t>
            </a:r>
          </a:p>
          <a:p>
            <a:r>
              <a:rPr lang="en-GB" b="1" dirty="0"/>
              <a:t>Reading the story:</a:t>
            </a:r>
          </a:p>
          <a:p>
            <a:r>
              <a:rPr lang="en-GB" dirty="0"/>
              <a:t>The role of the storyteller is to read the story in a way that is accurate and engages the audience. Each story is divided in two parts. The first part of the story introduces a relevant, hypothetical situation by describing the setting and the main characters. It goes on to describe an event which leads the main character in the story to a decision point about how to act. </a:t>
            </a:r>
          </a:p>
          <a:p>
            <a:endParaRPr lang="en-GB" b="1" i="1" dirty="0"/>
          </a:p>
          <a:p>
            <a:r>
              <a:rPr lang="en-GB" sz="1200" b="1" i="1" kern="1200" dirty="0">
                <a:solidFill>
                  <a:schemeClr val="tx1"/>
                </a:solidFill>
                <a:effectLst/>
                <a:latin typeface="+mn-lt"/>
                <a:ea typeface="+mn-ea"/>
                <a:cs typeface="+mn-cs"/>
              </a:rPr>
              <a:t>Step 6: Take notes</a:t>
            </a:r>
          </a:p>
          <a:p>
            <a:r>
              <a:rPr lang="en-GB" sz="1200" kern="1200" dirty="0">
                <a:solidFill>
                  <a:schemeClr val="tx1"/>
                </a:solidFill>
                <a:effectLst/>
                <a:latin typeface="+mn-lt"/>
                <a:ea typeface="+mn-ea"/>
                <a:cs typeface="+mn-cs"/>
              </a:rPr>
              <a:t>The role of the notetaker is to make detailed summary notes of the discussion group, which can be used for analysis. The responses of the audience to the discussion questions will form the data that will be used to determine whether changes in social norms have occurred, therefore it is essential that the notetaker make clear (legible), detailed and confidential notes of what is being said in the discussion. If possible and with the consent of the participants, the discussions can also be recorded on an audio device to assist with note taking</a:t>
            </a:r>
          </a:p>
          <a:p>
            <a:endParaRPr lang="en-GB" sz="1200" kern="1200" dirty="0">
              <a:solidFill>
                <a:schemeClr val="tx1"/>
              </a:solidFill>
              <a:effectLst/>
              <a:latin typeface="+mn-lt"/>
              <a:ea typeface="+mn-ea"/>
              <a:cs typeface="+mn-cs"/>
            </a:endParaRPr>
          </a:p>
          <a:p>
            <a:r>
              <a:rPr lang="en-GB" b="1" i="1" dirty="0"/>
              <a:t>Step 7: Analyse results</a:t>
            </a:r>
          </a:p>
          <a:p>
            <a:r>
              <a:rPr lang="en-GB" dirty="0"/>
              <a:t>Transcripts or summary notes from the story-based discussions should be analysed to identify key themes. This can be done manually by underlining themes using different colour pens or highlighting passages of text using word processing software </a:t>
            </a:r>
            <a:endParaRPr lang="en-GB" b="1" i="1" dirty="0"/>
          </a:p>
          <a:p>
            <a:endParaRPr lang="en-GB" sz="1200" kern="1200" dirty="0">
              <a:solidFill>
                <a:schemeClr val="tx1"/>
              </a:solidFill>
              <a:effectLst/>
              <a:latin typeface="+mn-lt"/>
              <a:ea typeface="+mn-ea"/>
              <a:cs typeface="+mn-cs"/>
            </a:endParaRPr>
          </a:p>
          <a:p>
            <a:endParaRPr lang="en-GB" b="1" i="1" dirty="0"/>
          </a:p>
          <a:p>
            <a:endParaRPr lang="en-GB" dirty="0"/>
          </a:p>
          <a:p>
            <a:endParaRPr lang="en-GB" b="1" i="1" dirty="0"/>
          </a:p>
          <a:p>
            <a:endParaRPr lang="en-GB" dirty="0"/>
          </a:p>
          <a:p>
            <a:pPr marL="0" lvl="0" indent="0" algn="l" rtl="0">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C1E67AF7-6CCD-4B2E-9CCD-3FFDB8B6620E}" type="slidenum">
              <a:rPr lang="nb-NO" smtClean="0"/>
              <a:t>102</a:t>
            </a:fld>
            <a:endParaRPr lang="nb-NO"/>
          </a:p>
        </p:txBody>
      </p:sp>
    </p:spTree>
    <p:extLst>
      <p:ext uri="{BB962C8B-B14F-4D97-AF65-F5344CB8AC3E}">
        <p14:creationId xmlns:p14="http://schemas.microsoft.com/office/powerpoint/2010/main" val="6667026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103 and</a:t>
            </a:r>
            <a:r>
              <a:rPr lang="en-GB" sz="1200" b="1" kern="1200" dirty="0">
                <a:solidFill>
                  <a:schemeClr val="tx1"/>
                </a:solidFill>
                <a:effectLst/>
                <a:latin typeface="+mn-lt"/>
                <a:ea typeface="+mn-ea"/>
                <a:cs typeface="+mn-cs"/>
              </a:rPr>
              <a:t> explain</a:t>
            </a:r>
            <a:r>
              <a:rPr lang="en-GB" sz="1200" kern="1200" dirty="0">
                <a:solidFill>
                  <a:schemeClr val="tx1"/>
                </a:solidFill>
                <a:effectLst/>
                <a:latin typeface="+mn-lt"/>
                <a:ea typeface="+mn-ea"/>
                <a:cs typeface="+mn-cs"/>
              </a:rPr>
              <a:t> that the objective of this topic is to understand how to implement and adapt the rapid social norms survey included in the toolkit. </a:t>
            </a:r>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the group that like the stories/vignettes they learned about earlier, surveys can also be a useful way of measuring changes in social norms. This is because surveys allow us to collect smaller amounts of data from a larger number of people.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103</a:t>
            </a:fld>
            <a:endParaRPr lang="nb-NO"/>
          </a:p>
        </p:txBody>
      </p:sp>
    </p:spTree>
    <p:extLst>
      <p:ext uri="{BB962C8B-B14F-4D97-AF65-F5344CB8AC3E}">
        <p14:creationId xmlns:p14="http://schemas.microsoft.com/office/powerpoint/2010/main" val="2870961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104</a:t>
            </a:fld>
            <a:endParaRPr lang="nb-NO"/>
          </a:p>
        </p:txBody>
      </p:sp>
    </p:spTree>
    <p:extLst>
      <p:ext uri="{BB962C8B-B14F-4D97-AF65-F5344CB8AC3E}">
        <p14:creationId xmlns:p14="http://schemas.microsoft.com/office/powerpoint/2010/main" val="28855202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slide 105 and Inform </a:t>
            </a:r>
            <a:r>
              <a:rPr lang="en-GB" sz="1200" kern="1200" dirty="0">
                <a:solidFill>
                  <a:schemeClr val="tx1"/>
                </a:solidFill>
                <a:effectLst/>
                <a:latin typeface="+mn-lt"/>
                <a:ea typeface="+mn-ea"/>
                <a:cs typeface="+mn-cs"/>
              </a:rPr>
              <a:t>the group of the following characteristics of an effective survey for the purposes of measuring social norm change.</a:t>
            </a:r>
            <a:endParaRPr lang="en-KE" sz="140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Normative: </a:t>
            </a:r>
            <a:r>
              <a:rPr lang="en-GB" sz="1200" kern="1200" dirty="0">
                <a:solidFill>
                  <a:schemeClr val="tx1"/>
                </a:solidFill>
                <a:effectLst/>
                <a:latin typeface="+mn-lt"/>
                <a:ea typeface="+mn-ea"/>
                <a:cs typeface="+mn-cs"/>
              </a:rPr>
              <a:t>The survey questions should be structured in a way that explores social norms, not moral beliefs and attitudes. The questions included in this survey have been carefully constructed to explore empirical expectations and normative expectations relating to specific social norms that drive CEFM in most contexts.</a:t>
            </a:r>
            <a:endParaRPr lang="en-KE" sz="140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Rapid: </a:t>
            </a:r>
            <a:r>
              <a:rPr lang="en-GB" sz="1200" kern="1200" dirty="0">
                <a:solidFill>
                  <a:schemeClr val="tx1"/>
                </a:solidFill>
                <a:effectLst/>
                <a:latin typeface="+mn-lt"/>
                <a:ea typeface="+mn-ea"/>
                <a:cs typeface="+mn-cs"/>
              </a:rPr>
              <a:t>Most people are busy and do not want to spend a lot of time answering survey questions, so a good survey should be kept as short as possible.</a:t>
            </a:r>
            <a:endParaRPr lang="en-KE" sz="140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Clear: </a:t>
            </a:r>
            <a:r>
              <a:rPr lang="en-GB" sz="1200" kern="1200" dirty="0">
                <a:solidFill>
                  <a:schemeClr val="tx1"/>
                </a:solidFill>
                <a:effectLst/>
                <a:latin typeface="+mn-lt"/>
                <a:ea typeface="+mn-ea"/>
                <a:cs typeface="+mn-cs"/>
              </a:rPr>
              <a:t>Survey questions should be easy to translate and understand (it is a good idea to test survey questions with your community before the survey begins)</a:t>
            </a:r>
            <a:endParaRPr lang="en-KE" sz="1400" b="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Optional: </a:t>
            </a:r>
            <a:r>
              <a:rPr lang="en-GB" sz="1200" kern="1200" dirty="0">
                <a:solidFill>
                  <a:schemeClr val="tx1"/>
                </a:solidFill>
                <a:effectLst/>
                <a:latin typeface="+mn-lt"/>
                <a:ea typeface="+mn-ea"/>
                <a:cs typeface="+mn-cs"/>
              </a:rPr>
              <a:t>Respondents should have the opportunity to refuse to answer the question (or the entire survey) if they choose</a:t>
            </a:r>
            <a:r>
              <a:rPr lang="en-KE">
                <a:effectLst/>
              </a:rPr>
              <a:t> </a:t>
            </a:r>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105</a:t>
            </a:fld>
            <a:endParaRPr lang="nb-NO"/>
          </a:p>
        </p:txBody>
      </p:sp>
    </p:spTree>
    <p:extLst>
      <p:ext uri="{BB962C8B-B14F-4D97-AF65-F5344CB8AC3E}">
        <p14:creationId xmlns:p14="http://schemas.microsoft.com/office/powerpoint/2010/main" val="8543356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survey is divided into three parts:</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Demographic questions that collect basic information about the respondent and their circumstances. The remaining survey results can be analysed according to this demographic information to identify trends in different segments of the community. </a:t>
            </a:r>
          </a:p>
          <a:p>
            <a:pPr lvl="0"/>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Questions relating to empirical expectations relating to CEFM (things that the respondent thinks other people in the community actually</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 These questions ask the respondent to nominate what proportion of people within their reference group they think behave in a certain way. </a:t>
            </a:r>
          </a:p>
          <a:p>
            <a:pPr lvl="0"/>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Questions relating to normative expectations (things that the respondent thinks other people in the community expect them to do).</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These questions ask the respondent to nominate what proportion of people within their reference group would disapprove of someone behaving in a certain way.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106</a:t>
            </a:fld>
            <a:endParaRPr lang="nb-NO"/>
          </a:p>
        </p:txBody>
      </p:sp>
    </p:spTree>
    <p:extLst>
      <p:ext uri="{BB962C8B-B14F-4D97-AF65-F5344CB8AC3E}">
        <p14:creationId xmlns:p14="http://schemas.microsoft.com/office/powerpoint/2010/main" val="365220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12</a:t>
            </a:fld>
            <a:endParaRPr lang="nb-NO"/>
          </a:p>
        </p:txBody>
      </p:sp>
    </p:spTree>
    <p:extLst>
      <p:ext uri="{BB962C8B-B14F-4D97-AF65-F5344CB8AC3E}">
        <p14:creationId xmlns:p14="http://schemas.microsoft.com/office/powerpoint/2010/main" val="341627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13</a:t>
            </a:fld>
            <a:endParaRPr lang="nb-NO"/>
          </a:p>
        </p:txBody>
      </p:sp>
    </p:spTree>
    <p:extLst>
      <p:ext uri="{BB962C8B-B14F-4D97-AF65-F5344CB8AC3E}">
        <p14:creationId xmlns:p14="http://schemas.microsoft.com/office/powerpoint/2010/main" val="426274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324115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14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personal attitudes and beliefs affect behaviour. It is important that we look at our own attitudes plus also understand beliefs and attitudes of community members.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482026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16 and </a:t>
            </a:r>
            <a:r>
              <a:rPr lang="en-GB" sz="1200" b="1" kern="1200" dirty="0">
                <a:solidFill>
                  <a:schemeClr val="tx1"/>
                </a:solidFill>
                <a:effectLst/>
                <a:latin typeface="+mn-lt"/>
                <a:ea typeface="+mn-ea"/>
                <a:cs typeface="+mn-cs"/>
              </a:rPr>
              <a:t>present</a:t>
            </a:r>
            <a:r>
              <a:rPr lang="en-GB" sz="1200" kern="1200" dirty="0">
                <a:solidFill>
                  <a:schemeClr val="tx1"/>
                </a:solidFill>
                <a:effectLst/>
                <a:latin typeface="+mn-lt"/>
                <a:ea typeface="+mn-ea"/>
                <a:cs typeface="+mn-cs"/>
              </a:rPr>
              <a:t> the definitions of “attitude” and “belief”:</a:t>
            </a:r>
            <a:endParaRPr lang="en-K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“what influences attitudes and beliefs and the way we work?” Have a brief discussion that beliefs and attitudes can change over time. For example, a child who was hit by their parents, might grow up thinking it is ok to hit their child, but then a sensitization may expose them to some of the negative impacts of corporal punishment that may change their beliefs in this regard and prevent them hitting their children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Put the “Agree” and a big “Disagree” flip charts on the floor/wall on different sides of the room. </a:t>
            </a: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to stand up and say that you are going to read through statements and they should then move to the appropriate flipchart, depending if they agree or disagree with the statement. State they are allowed to place themselves in-between the two extremes if they are “Unsure”</a:t>
            </a:r>
            <a:r>
              <a:rPr lang="en-KE" dirty="0">
                <a:effectLst/>
              </a:rPr>
              <a:t> </a:t>
            </a:r>
            <a:endParaRPr lang="en-KE" sz="1200" kern="1200" dirty="0">
              <a:solidFill>
                <a:schemeClr val="tx1"/>
              </a:solidFill>
              <a:effectLst/>
              <a:latin typeface="+mn-lt"/>
              <a:ea typeface="+mn-ea"/>
              <a:cs typeface="+mn-cs"/>
            </a:endParaRPr>
          </a:p>
          <a:p>
            <a:endParaRPr lang="en-KE" dirty="0"/>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16</a:t>
            </a:fld>
            <a:endParaRPr lang="nb-NO"/>
          </a:p>
        </p:txBody>
      </p:sp>
    </p:spTree>
    <p:extLst>
      <p:ext uri="{BB962C8B-B14F-4D97-AF65-F5344CB8AC3E}">
        <p14:creationId xmlns:p14="http://schemas.microsoft.com/office/powerpoint/2010/main" val="964995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17</a:t>
            </a:fld>
            <a:endParaRPr lang="nb-NO"/>
          </a:p>
        </p:txBody>
      </p:sp>
    </p:spTree>
    <p:extLst>
      <p:ext uri="{BB962C8B-B14F-4D97-AF65-F5344CB8AC3E}">
        <p14:creationId xmlns:p14="http://schemas.microsoft.com/office/powerpoint/2010/main" val="304249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 slide 18. </a:t>
            </a:r>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to the group that in this session we will be learning and defining what child, early and forced marriage is together.</a:t>
            </a:r>
            <a:endParaRPr lang="en-KE"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18</a:t>
            </a:fld>
            <a:endParaRPr lang="nb-NO"/>
          </a:p>
        </p:txBody>
      </p:sp>
    </p:spTree>
    <p:extLst>
      <p:ext uri="{BB962C8B-B14F-4D97-AF65-F5344CB8AC3E}">
        <p14:creationId xmlns:p14="http://schemas.microsoft.com/office/powerpoint/2010/main" val="711142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19 and go through the learning objectives for the session.  </a:t>
            </a: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19</a:t>
            </a:fld>
            <a:endParaRPr lang="nb-NO"/>
          </a:p>
        </p:txBody>
      </p:sp>
    </p:spTree>
    <p:extLst>
      <p:ext uri="{BB962C8B-B14F-4D97-AF65-F5344CB8AC3E}">
        <p14:creationId xmlns:p14="http://schemas.microsoft.com/office/powerpoint/2010/main" val="66889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20. </a:t>
            </a:r>
            <a:r>
              <a:rPr lang="en-GB" sz="1200" b="1" kern="1200" dirty="0">
                <a:solidFill>
                  <a:schemeClr val="tx1"/>
                </a:solidFill>
                <a:effectLst/>
                <a:latin typeface="+mn-lt"/>
                <a:ea typeface="+mn-ea"/>
                <a:cs typeface="+mn-cs"/>
              </a:rPr>
              <a:t>Divide</a:t>
            </a:r>
            <a:r>
              <a:rPr lang="en-GB" sz="1200" kern="1200" dirty="0">
                <a:solidFill>
                  <a:schemeClr val="tx1"/>
                </a:solidFill>
                <a:effectLst/>
                <a:latin typeface="+mn-lt"/>
                <a:ea typeface="+mn-ea"/>
                <a:cs typeface="+mn-cs"/>
              </a:rPr>
              <a:t> the participants into three groups by counting off. Ask group 1 to start at the flipchart with the heading “CEFM”, group 2 at the flipchart with the heading “early marriage” and group 3 at the flipchart with the heading “forced marriage”. Ask each group to brainstorm for 10 minutes at their flipchart what they think the definition and key characteristics are of each terms onto the flip. After five minutes, the groups should rotate and add to the work of the previous group. This time give them only 2 minutes. After 2 minutes, the groups will rotate again and have another 2 minutes to finalize the presentations. </a:t>
            </a:r>
            <a:endParaRPr lang="en-KE" sz="12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47888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3 and explain that each session of the training has specific learning objectives, which we will read together before each session begins.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the learning objectives of the session to the participants. </a:t>
            </a:r>
            <a:endParaRPr lang="en-KE"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3</a:t>
            </a:fld>
            <a:endParaRPr lang="nb-NO"/>
          </a:p>
        </p:txBody>
      </p:sp>
    </p:spTree>
    <p:extLst>
      <p:ext uri="{BB962C8B-B14F-4D97-AF65-F5344CB8AC3E}">
        <p14:creationId xmlns:p14="http://schemas.microsoft.com/office/powerpoint/2010/main" val="373680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slides 21 - 23 and </a:t>
            </a:r>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the definitions as well as the below key points:</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There is a lot of overlap between the 3 terms.</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definition also includes informal unions, or marriages that are not legally registered.</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All three are considered human rights violations and are violations of the UN Convention on the Rights of the Child.</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CEFM disproportionately affects women and girls globally.</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CEFM happens across cultures and religions.</a:t>
            </a:r>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Divide </a:t>
            </a:r>
            <a:r>
              <a:rPr lang="en-GB" sz="1200" kern="1200" dirty="0">
                <a:solidFill>
                  <a:schemeClr val="tx1"/>
                </a:solidFill>
                <a:effectLst/>
                <a:latin typeface="+mn-lt"/>
                <a:ea typeface="+mn-ea"/>
                <a:cs typeface="+mn-cs"/>
              </a:rPr>
              <a:t>participants into groups of 4 and distribute the Convention on the Rights of the Child and give each group a flipchart paper. </a:t>
            </a: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the groups to identify which rights CEFM violates and list the right and the reason on the flipchart. Give them 15 minutes to complete the exercise</a:t>
            </a:r>
          </a:p>
          <a:p>
            <a:pPr lvl="0"/>
            <a:endParaRPr lang="en-GB" sz="1200" kern="1200" dirty="0">
              <a:solidFill>
                <a:schemeClr val="tx1"/>
              </a:solidFill>
              <a:effectLst/>
              <a:latin typeface="+mn-lt"/>
              <a:ea typeface="+mn-ea"/>
              <a:cs typeface="+mn-cs"/>
            </a:endParaRPr>
          </a:p>
          <a:p>
            <a:pPr lvl="0"/>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21</a:t>
            </a:fld>
            <a:endParaRPr lang="nb-NO"/>
          </a:p>
        </p:txBody>
      </p:sp>
    </p:spTree>
    <p:extLst>
      <p:ext uri="{BB962C8B-B14F-4D97-AF65-F5344CB8AC3E}">
        <p14:creationId xmlns:p14="http://schemas.microsoft.com/office/powerpoint/2010/main" val="101468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pPr lvl="0"/>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22</a:t>
            </a:fld>
            <a:endParaRPr lang="nb-NO"/>
          </a:p>
        </p:txBody>
      </p:sp>
    </p:spTree>
    <p:extLst>
      <p:ext uri="{BB962C8B-B14F-4D97-AF65-F5344CB8AC3E}">
        <p14:creationId xmlns:p14="http://schemas.microsoft.com/office/powerpoint/2010/main" val="2549423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Divide </a:t>
            </a:r>
            <a:r>
              <a:rPr lang="en-GB" sz="1200" kern="1200" dirty="0">
                <a:solidFill>
                  <a:schemeClr val="tx1"/>
                </a:solidFill>
                <a:effectLst/>
                <a:latin typeface="+mn-lt"/>
                <a:ea typeface="+mn-ea"/>
                <a:cs typeface="+mn-cs"/>
              </a:rPr>
              <a:t>participants into groups of 4 and refer to the Convention on the Rights of the Child (annex 4) and give each group a flipchart paper. </a:t>
            </a: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the groups to identify which rights CEFM violates and list the right and the reason on the flipchart. Give them 15 minutes to complete the exercise. </a:t>
            </a:r>
            <a:endParaRPr lang="en-KE"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Bring</a:t>
            </a:r>
            <a:r>
              <a:rPr lang="en-GB" sz="1200" kern="1200" dirty="0">
                <a:solidFill>
                  <a:schemeClr val="tx1"/>
                </a:solidFill>
                <a:effectLst/>
                <a:latin typeface="+mn-lt"/>
                <a:ea typeface="+mn-ea"/>
                <a:cs typeface="+mn-cs"/>
              </a:rPr>
              <a:t> the participants back together and ask each group to give one example until all of the rights that CEFM violates have been elaborated. Then refer participants to annex 5: How CEFM violates child rights.</a:t>
            </a:r>
            <a:endParaRPr lang="en-KE"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K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23</a:t>
            </a:fld>
            <a:endParaRPr lang="nb-NO"/>
          </a:p>
        </p:txBody>
      </p:sp>
    </p:spTree>
    <p:extLst>
      <p:ext uri="{BB962C8B-B14F-4D97-AF65-F5344CB8AC3E}">
        <p14:creationId xmlns:p14="http://schemas.microsoft.com/office/powerpoint/2010/main" val="169384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24 and introduce the next topic, “Why focus on adolescent girls”</a:t>
            </a:r>
          </a:p>
        </p:txBody>
      </p:sp>
      <p:sp>
        <p:nvSpPr>
          <p:cNvPr id="4" name="Slide Number Placeholder 3"/>
          <p:cNvSpPr>
            <a:spLocks noGrp="1"/>
          </p:cNvSpPr>
          <p:nvPr>
            <p:ph type="sldNum" sz="quarter" idx="5"/>
          </p:nvPr>
        </p:nvSpPr>
        <p:spPr/>
        <p:txBody>
          <a:bodyPr/>
          <a:lstStyle/>
          <a:p>
            <a:fld id="{C1E67AF7-6CCD-4B2E-9CCD-3FFDB8B6620E}" type="slidenum">
              <a:rPr lang="nb-NO" smtClean="0"/>
              <a:t>24</a:t>
            </a:fld>
            <a:endParaRPr lang="nb-NO"/>
          </a:p>
        </p:txBody>
      </p:sp>
    </p:spTree>
    <p:extLst>
      <p:ext uri="{BB962C8B-B14F-4D97-AF65-F5344CB8AC3E}">
        <p14:creationId xmlns:p14="http://schemas.microsoft.com/office/powerpoint/2010/main" val="61022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the video “The girl effect: the clock is ticking” on why it is important to invest in girls’ potential early on: </a:t>
            </a:r>
            <a:r>
              <a:rPr lang="en-GB" sz="1200" kern="1200" dirty="0">
                <a:solidFill>
                  <a:schemeClr val="tx1"/>
                </a:solidFill>
                <a:effectLst/>
                <a:latin typeface="+mn-lt"/>
                <a:ea typeface="+mn-ea"/>
                <a:cs typeface="+mn-cs"/>
                <a:hlinkClick r:id="rId3"/>
              </a:rPr>
              <a:t>https://www.youtube.com/watch?v=1e8xgF0JtVg</a:t>
            </a: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the participants why they think this programme on child, early and forced marriage focuses on adolescent girls? Probe with follow up questions:</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 is the situation of girls different from boys, men or women?</a:t>
            </a:r>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are some of the issues that girls face, that most boys, men and women do not face?</a:t>
            </a:r>
            <a:endParaRPr lang="en-KE" sz="1200" kern="120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25</a:t>
            </a:fld>
            <a:endParaRPr lang="nb-NO"/>
          </a:p>
        </p:txBody>
      </p:sp>
    </p:spTree>
    <p:extLst>
      <p:ext uri="{BB962C8B-B14F-4D97-AF65-F5344CB8AC3E}">
        <p14:creationId xmlns:p14="http://schemas.microsoft.com/office/powerpoint/2010/main" val="40207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26 and ask participants to visualize a 12 year old girl on the edge of a cliff. If not supported, she is at risk of CEFM, dropping out of school, pregnancy, and health and protection issues. </a:t>
            </a:r>
            <a:endParaRPr lang="en-K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26</a:t>
            </a:fld>
            <a:endParaRPr lang="nb-NO"/>
          </a:p>
        </p:txBody>
      </p:sp>
    </p:spTree>
    <p:extLst>
      <p:ext uri="{BB962C8B-B14F-4D97-AF65-F5344CB8AC3E}">
        <p14:creationId xmlns:p14="http://schemas.microsoft.com/office/powerpoint/2010/main" val="4032648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27 and explain to participants that a girl who is supported by her family and community through life skills education, staying in school, reproductive health information and services, will support girls to build their own assets and mitigate these vulnerabilities. </a:t>
            </a:r>
            <a:endParaRPr lang="en-KE" sz="1400" b="0" kern="1200" dirty="0">
              <a:solidFill>
                <a:schemeClr val="tx1"/>
              </a:solidFill>
              <a:effectLst/>
              <a:latin typeface="+mn-lt"/>
              <a:ea typeface="+mn-ea"/>
              <a:cs typeface="+mn-cs"/>
            </a:endParaRPr>
          </a:p>
          <a:p>
            <a:pPr lvl="0"/>
            <a:endParaRPr lang="en-KE" sz="1400" b="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participants why focusing on adolescent girls in humanitarian settings specifically is especially important. Write answers on flip chart, then show participants the prepared flip chart with the following points: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Girls are at heightened risk of GBV, unwanted pregnancy, HIV infection, maternal death, CEFM, trafficking in humanitarian settings. </a:t>
            </a:r>
            <a:endParaRPr lang="en-KE"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are often overlooked and excluded from humanitarian responses. </a:t>
            </a:r>
            <a:endParaRPr lang="en-KE"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More than ever, they may have to take on adult responsibilities, and they may lose their access to education and services.</a:t>
            </a:r>
            <a:endParaRPr lang="en-KE"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support networks may also be impacted, with caregivers losing their livelihoods, etc. </a:t>
            </a:r>
            <a:endParaRPr lang="en-KE"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27</a:t>
            </a:fld>
            <a:endParaRPr lang="nb-NO"/>
          </a:p>
        </p:txBody>
      </p:sp>
    </p:spTree>
    <p:extLst>
      <p:ext uri="{BB962C8B-B14F-4D97-AF65-F5344CB8AC3E}">
        <p14:creationId xmlns:p14="http://schemas.microsoft.com/office/powerpoint/2010/main" val="4155698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28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participants that we are now going to discuss the root causes of CEFM.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28</a:t>
            </a:fld>
            <a:endParaRPr lang="nb-NO"/>
          </a:p>
        </p:txBody>
      </p:sp>
    </p:spTree>
    <p:extLst>
      <p:ext uri="{BB962C8B-B14F-4D97-AF65-F5344CB8AC3E}">
        <p14:creationId xmlns:p14="http://schemas.microsoft.com/office/powerpoint/2010/main" val="2230467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29 explaining the group work activity. Divide the participants into four groups and give them blue and green post-it notes and markers. Ask them to brainstorm together what they think are the root causes of CEFM and write one root cause on one post-it note colour (suggested colour: green). Ask them to write on a different colour (suggested colour: blue) reasons that think humanitarian settings exacerbate or increase CEFM. Give the group 15 minutes.</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29</a:t>
            </a:fld>
            <a:endParaRPr lang="nb-NO"/>
          </a:p>
        </p:txBody>
      </p:sp>
    </p:spTree>
    <p:extLst>
      <p:ext uri="{BB962C8B-B14F-4D97-AF65-F5344CB8AC3E}">
        <p14:creationId xmlns:p14="http://schemas.microsoft.com/office/powerpoint/2010/main" val="3624859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30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the following key points about gender inequality:</a:t>
            </a:r>
          </a:p>
          <a:p>
            <a:pPr lvl="0"/>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many communities where CEFM is practised, girls are not valued as much</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boys and are often seen as an extra burden on their family. Marrying off a daughter</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 young age can be seen as a way to reduce worries of families with little income, by</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transferring this “burden” to her husband’s family.</a:t>
            </a:r>
          </a:p>
          <a:p>
            <a:endParaRPr lang="en-KE" sz="1200" kern="120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CEFM is also very closely linked to male values (called patriarchal values or</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beliefs) that dominate many societies, and control over female sexuality. For example,</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includes control over how a girl should behave, how she should dress, who she</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should be allowed to see, and who she marries – usually by her father, or males in the</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family or community.</a:t>
            </a:r>
          </a:p>
        </p:txBody>
      </p:sp>
      <p:sp>
        <p:nvSpPr>
          <p:cNvPr id="4" name="Slide Number Placeholder 3"/>
          <p:cNvSpPr>
            <a:spLocks noGrp="1"/>
          </p:cNvSpPr>
          <p:nvPr>
            <p:ph type="sldNum" sz="quarter" idx="5"/>
          </p:nvPr>
        </p:nvSpPr>
        <p:spPr/>
        <p:txBody>
          <a:bodyPr/>
          <a:lstStyle/>
          <a:p>
            <a:fld id="{C1E67AF7-6CCD-4B2E-9CCD-3FFDB8B6620E}" type="slidenum">
              <a:rPr lang="nb-NO" smtClean="0"/>
              <a:t>30</a:t>
            </a:fld>
            <a:endParaRPr lang="nb-NO"/>
          </a:p>
        </p:txBody>
      </p:sp>
    </p:spTree>
    <p:extLst>
      <p:ext uri="{BB962C8B-B14F-4D97-AF65-F5344CB8AC3E}">
        <p14:creationId xmlns:p14="http://schemas.microsoft.com/office/powerpoint/2010/main" val="351313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Tell</a:t>
            </a:r>
            <a:r>
              <a:rPr lang="en-GB" sz="1200" kern="1200" dirty="0">
                <a:solidFill>
                  <a:schemeClr val="tx1"/>
                </a:solidFill>
                <a:effectLst/>
                <a:latin typeface="+mn-lt"/>
                <a:ea typeface="+mn-ea"/>
                <a:cs typeface="+mn-cs"/>
              </a:rPr>
              <a:t> participants that they have 5 minutes to meet 5 people and note the answers to the following questions:</a:t>
            </a:r>
          </a:p>
          <a:p>
            <a:pPr lvl="0"/>
            <a:endParaRPr lang="en-KE"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is your name?</a:t>
            </a:r>
            <a:endParaRPr lang="en-KE"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is one fun fact about yourself?</a:t>
            </a:r>
            <a:endParaRPr lang="en-KE"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is your experience related to working in preventing and/or responding to CEFM?</a:t>
            </a:r>
          </a:p>
          <a:p>
            <a:pPr lvl="1"/>
            <a:endParaRPr lang="en-GB"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5 minutes, announce that time is up.  Explain that each person is to introduce one person that they met, and share their name and fun fact, until everyone has been introduced.</a:t>
            </a:r>
            <a:endParaRPr lang="en-KE" sz="1200" kern="1200" dirty="0">
              <a:solidFill>
                <a:schemeClr val="tx1"/>
              </a:solidFill>
              <a:effectLst/>
              <a:latin typeface="+mn-lt"/>
              <a:ea typeface="+mn-ea"/>
              <a:cs typeface="+mn-cs"/>
            </a:endParaRPr>
          </a:p>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a:t>
            </a:fld>
            <a:endParaRPr lang="nb-NO"/>
          </a:p>
        </p:txBody>
      </p:sp>
    </p:spTree>
    <p:extLst>
      <p:ext uri="{BB962C8B-B14F-4D97-AF65-F5344CB8AC3E}">
        <p14:creationId xmlns:p14="http://schemas.microsoft.com/office/powerpoint/2010/main" val="593216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50000"/>
              </a:lnSpc>
              <a:buFont typeface="Arial" panose="020B0604020202020204" pitchFamily="34" charset="0"/>
              <a:buChar char="•"/>
            </a:pPr>
            <a:r>
              <a:rPr lang="en-GB" sz="1200" kern="1200" dirty="0">
                <a:solidFill>
                  <a:schemeClr val="tx1"/>
                </a:solidFill>
                <a:effectLst/>
                <a:latin typeface="+mn-lt"/>
                <a:ea typeface="+mn-ea"/>
                <a:cs typeface="+mn-cs"/>
              </a:rPr>
              <a:t>In many communities CEFM is a tradition, considered to be a part of tradition or culture, or sometimes religion, and one that has continued for generations.</a:t>
            </a:r>
            <a:endParaRPr lang="en-KE" sz="1200" kern="120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GB" sz="1200" kern="1200" dirty="0">
                <a:solidFill>
                  <a:schemeClr val="tx1"/>
                </a:solidFill>
                <a:effectLst/>
                <a:latin typeface="+mn-lt"/>
                <a:ea typeface="+mn-ea"/>
                <a:cs typeface="+mn-cs"/>
              </a:rPr>
              <a:t>In some communities for instance, when a girl starts to menstruate she becomes a woman in the eyes of the community. Marriage is seen as the next step towards giving her status as a wife and mother, regardless of her age.</a:t>
            </a:r>
            <a:endParaRPr lang="en-KE" sz="1200" kern="120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GB" sz="1200" kern="1200" dirty="0">
                <a:solidFill>
                  <a:schemeClr val="tx1"/>
                </a:solidFill>
                <a:effectLst/>
                <a:latin typeface="+mn-lt"/>
                <a:ea typeface="+mn-ea"/>
                <a:cs typeface="+mn-cs"/>
              </a:rPr>
              <a:t>Other traditional practices are often linked, particularly harmful practices against girls, such as female genital mutilation or cutting (FGM/C). This is considered a rite of passage to womanhood and to ensure the girl is seen as “clean”.</a:t>
            </a:r>
            <a:endParaRPr lang="en-KE" sz="1200" kern="120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r>
              <a:rPr lang="en-GB" sz="1200" kern="1200" dirty="0">
                <a:solidFill>
                  <a:schemeClr val="tx1"/>
                </a:solidFill>
                <a:effectLst/>
                <a:latin typeface="+mn-lt"/>
                <a:ea typeface="+mn-ea"/>
                <a:cs typeface="+mn-cs"/>
              </a:rPr>
              <a:t>Although the practice of CEFM is rooted in tradition and culture, these are man-made practices that can be changed and updated. So, there is hope for ensuring change and putting an end to these harmful, damaging practices on girls.</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31</a:t>
            </a:fld>
            <a:endParaRPr lang="nb-NO"/>
          </a:p>
        </p:txBody>
      </p:sp>
    </p:spTree>
    <p:extLst>
      <p:ext uri="{BB962C8B-B14F-4D97-AF65-F5344CB8AC3E}">
        <p14:creationId xmlns:p14="http://schemas.microsoft.com/office/powerpoint/2010/main" val="973602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communities with high levels of poverty, families (at times even the girls themselves) believe that marrying early will be a solution to secure their future. It allows parents to decrease family expenses as they have one less person to feed, clothe and educate.</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communities where a dowry or “bride price” is paid, it is often a welcome source of income for poor families. In those where the bride’s family pay the groom a dowry, they often have to pay less money if the bride is young and uneducated, so families to do this to keep down the costs.</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Economics has a strong impact on attitudes to practices of CEFM because girls are seen as economic dependents, not income generators. But CEFM continues the poverty cycle, as girls who marry young will not be properly educated or take part in the workforce.</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faced with acute and extreme poverty exacerbated by conflict, many families are placed under immense pressure to decide on the best allocation of resources to ensure their family’s survival. Faced with economic uncertainty, and often with additional relatives to care for, some families see CEFM as their only option to generate income (e.g. through the payment of a dowry or bride price) or to reduce the financial burden on the family.</a:t>
            </a:r>
            <a:endParaRPr lang="en-KE" sz="1200" kern="1200">
              <a:solidFill>
                <a:schemeClr val="tx1"/>
              </a:solidFill>
              <a:effectLst/>
              <a:latin typeface="+mn-lt"/>
              <a:ea typeface="+mn-ea"/>
              <a:cs typeface="+mn-cs"/>
            </a:endParaRPr>
          </a:p>
          <a:p>
            <a:endParaRPr lang="en-KE"/>
          </a:p>
          <a:p>
            <a:pPr marL="171450" lvl="0" indent="-171450">
              <a:lnSpc>
                <a:spcPct val="150000"/>
              </a:lnSpc>
              <a:buFont typeface="Arial" panose="020B0604020202020204" pitchFamily="34" charset="0"/>
              <a:buChar cha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32</a:t>
            </a:fld>
            <a:endParaRPr lang="nb-NO"/>
          </a:p>
        </p:txBody>
      </p:sp>
    </p:spTree>
    <p:extLst>
      <p:ext uri="{BB962C8B-B14F-4D97-AF65-F5344CB8AC3E}">
        <p14:creationId xmlns:p14="http://schemas.microsoft.com/office/powerpoint/2010/main" val="3905002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countries suffering from war and conflict, girls are at high risk of harassment and physical or sexual assault. In unsafe regions, parents often genuinely believe that marrying their daughters early is in their best interest to protect them from danger. In some countries, CEFM is used as a strategy in war to humiliate the enemy, weaken families and break down communities.</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reality is that child brides face much higher risks of violence, and have less power to exercise their rights, particularly with their partners.</a:t>
            </a:r>
            <a:endParaRPr lang="en-KE" sz="1200" kern="120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33</a:t>
            </a:fld>
            <a:endParaRPr lang="nb-NO"/>
          </a:p>
        </p:txBody>
      </p:sp>
    </p:spTree>
    <p:extLst>
      <p:ext uri="{BB962C8B-B14F-4D97-AF65-F5344CB8AC3E}">
        <p14:creationId xmlns:p14="http://schemas.microsoft.com/office/powerpoint/2010/main" val="3954094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CEFM is illegal in many countries around the world. But the law can be altered in many ways and contexts, for example if it includes exceptions, such as through parental consent as legal guardians. Laws are subject to different or unequal interpretations.</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many countries the minimum age for marriage is lower under customary or religious law, which contradicts national laws and international conventions. Many countries also lack legislation, or the means to enforce laws, and have weak governance structures – so laws are important but are not enough by themselves.</a:t>
            </a:r>
            <a:endParaRPr lang="en-KE" sz="1200" kern="120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34</a:t>
            </a:fld>
            <a:endParaRPr lang="nb-NO"/>
          </a:p>
        </p:txBody>
      </p:sp>
    </p:spTree>
    <p:extLst>
      <p:ext uri="{BB962C8B-B14F-4D97-AF65-F5344CB8AC3E}">
        <p14:creationId xmlns:p14="http://schemas.microsoft.com/office/powerpoint/2010/main" val="200220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Attending school and having higher levels of education helps protect girls from the possibility of CEFM and empower them about their rights. In many countries, educating girls is less of a priority than educating boys.</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a woman’s most important role is considered to be that of a wife, mother and homemaker, schooling girls and preparing them for working life is not considered important. Even families who want to send their daughters to school often lack access to nearby quality schools and money to cover the costs. It is often seen to be safer and economically more rewarding to spend limited resources on educating boys, over girls.</a:t>
            </a:r>
            <a:endParaRPr lang="en-K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most families, conflicts and disasters severely restrict their social, economic, and educational opportunities. Some girls and families may see marriage as an opportunity to improve their situation. </a:t>
            </a:r>
            <a:endParaRPr lang="en-KE" sz="1200" kern="1200">
              <a:solidFill>
                <a:schemeClr val="tx1"/>
              </a:solidFill>
              <a:effectLst/>
              <a:latin typeface="+mn-lt"/>
              <a:ea typeface="+mn-ea"/>
              <a:cs typeface="+mn-cs"/>
            </a:endParaRPr>
          </a:p>
          <a:p>
            <a:pPr marL="171450" lvl="0" indent="-171450">
              <a:lnSpc>
                <a:spcPct val="150000"/>
              </a:lnSpc>
              <a:buFont typeface="Arial" panose="020B0604020202020204" pitchFamily="34" charset="0"/>
              <a:buChar cha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35</a:t>
            </a:fld>
            <a:endParaRPr lang="nb-NO"/>
          </a:p>
        </p:txBody>
      </p:sp>
    </p:spTree>
    <p:extLst>
      <p:ext uri="{BB962C8B-B14F-4D97-AF65-F5344CB8AC3E}">
        <p14:creationId xmlns:p14="http://schemas.microsoft.com/office/powerpoint/2010/main" val="1496350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CEFM also is a result of lack of awareness among parents, communities and the children themselves on national laws and on the rights of children and women. Many do not know about international human rights or conventions – or how to make sure their rights are protected.</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36</a:t>
            </a:fld>
            <a:endParaRPr lang="nb-NO"/>
          </a:p>
        </p:txBody>
      </p:sp>
    </p:spTree>
    <p:extLst>
      <p:ext uri="{BB962C8B-B14F-4D97-AF65-F5344CB8AC3E}">
        <p14:creationId xmlns:p14="http://schemas.microsoft.com/office/powerpoint/2010/main" val="913596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37 and explain to participants we will now discuss the consequences of CEFM. </a:t>
            </a:r>
            <a:endParaRPr lang="en-KE" sz="1200" kern="120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37</a:t>
            </a:fld>
            <a:endParaRPr lang="nb-NO"/>
          </a:p>
        </p:txBody>
      </p:sp>
    </p:spTree>
    <p:extLst>
      <p:ext uri="{BB962C8B-B14F-4D97-AF65-F5344CB8AC3E}">
        <p14:creationId xmlns:p14="http://schemas.microsoft.com/office/powerpoint/2010/main" val="1347117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Divide</a:t>
            </a:r>
            <a:r>
              <a:rPr lang="en-GB" sz="1200" kern="1200" dirty="0">
                <a:solidFill>
                  <a:schemeClr val="tx1"/>
                </a:solidFill>
                <a:effectLst/>
                <a:latin typeface="+mn-lt"/>
                <a:ea typeface="+mn-ea"/>
                <a:cs typeface="+mn-cs"/>
              </a:rPr>
              <a:t> participants into four small groups, and show slide 38. </a:t>
            </a:r>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each group to do the following:</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draw a picture of a girl who got married at age 14, and a picture of a woman who married at age 23.</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write down on post-it notes all of the positive and negative consequences for the girl and the woman in the 2 drawings, considering her education, health, economic situation, mental wellbeing, social networks, etc. </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For any negative consequence use a yellow post-it and for any positive consequence or outcome use a pink post-it note. </a:t>
            </a:r>
            <a:endParaRPr lang="en-KE"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After 20 minutes, bring the groups back together and </a:t>
            </a:r>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each group to share the key differences between the two drawings and show the prepared flip chart with Benefits of Delaying Marriage until after 18:</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Economic benefits: Less dowry, cost of treatment, girl can economically contribute if educated and earning income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Physical health: No harm from early pregnancies and potential reduced risk of physical abuse</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Emotional wellbeing: Feels mentally prepared for both marriage and motherhood, better connections with support networks.  Happiness contributes to good health, less disease and less expenditure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Aspirations fulfilment: Greater chance of finishing school and achieving personal goals</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Managerial and leadership capacities developed: Increased opportunity to develop important life skills</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Contribution to family and society: Ability to contribute to the wellbeing of the family and society</a:t>
            </a:r>
            <a:endParaRPr lang="en-KE"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CEFM has serious and harmful effects on girls, their families, and their communities. CEFM also violates girls’ rights. Ask participants to arrange the yellow negative consequences post-it notes on the branches of the tree from before, representing fruit. Give participants additional yellow post-it notes and ask them to also write down what some of the consequences of CEFM for families and communities are. </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not already mentioned, list the following consequences and refer participants to Annex 6: Information Sheet: Consequences of CEFM:</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Education</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Safety and protection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Economic wellbeing</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Life</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Health</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Social and emotional well being</a:t>
            </a:r>
            <a:endParaRPr lang="en-K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Close the session by reminding participants of the positive benefits of delaying marriage (rather than focusing only on the negative consequences). Explain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through our work with communities, we have opportunity to make significant positive change, so rather than just focusing on negative outcomes, always look for opportunities to improve adolescent girls lives</a:t>
            </a:r>
            <a:r>
              <a:rPr lang="en-US" sz="1200" kern="1200" dirty="0">
                <a:solidFill>
                  <a:schemeClr val="tx1"/>
                </a:solidFill>
                <a:effectLst/>
                <a:latin typeface="+mn-lt"/>
                <a:ea typeface="+mn-ea"/>
                <a:cs typeface="+mn-cs"/>
              </a:rPr>
              <a:t>.</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38</a:t>
            </a:fld>
            <a:endParaRPr lang="nb-NO"/>
          </a:p>
        </p:txBody>
      </p:sp>
    </p:spTree>
    <p:extLst>
      <p:ext uri="{BB962C8B-B14F-4D97-AF65-F5344CB8AC3E}">
        <p14:creationId xmlns:p14="http://schemas.microsoft.com/office/powerpoint/2010/main" val="3376852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39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participants that in this session we are going to analyse CEFM in our own context. This will help us identify some of the key issues that influence CEFM as well as how we can adapt our programme to better address CEFM.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participants if they are familiar with any national laws that protect girls from CEFM. Share any relevant policies and explain that we will look more closely at laws and regulations now as we complete the CEFM and Gender Analysis Worksheet.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39</a:t>
            </a:fld>
            <a:endParaRPr lang="nb-NO"/>
          </a:p>
        </p:txBody>
      </p:sp>
    </p:spTree>
    <p:extLst>
      <p:ext uri="{BB962C8B-B14F-4D97-AF65-F5344CB8AC3E}">
        <p14:creationId xmlns:p14="http://schemas.microsoft.com/office/powerpoint/2010/main" val="503846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40 and read through the 5 headings of the analysis tool:</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Laws, policies and regulations</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Cultural practices and beliefs</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Gender roles and responsibilities</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Access to and control over resources</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Patterns of power and decision making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Divide </a:t>
            </a:r>
            <a:r>
              <a:rPr lang="en-GB" sz="1200" kern="1200" dirty="0">
                <a:solidFill>
                  <a:schemeClr val="tx1"/>
                </a:solidFill>
                <a:effectLst/>
                <a:latin typeface="+mn-lt"/>
                <a:ea typeface="+mn-ea"/>
                <a:cs typeface="+mn-cs"/>
              </a:rPr>
              <a:t>everyone into small groups and refer group members to their workbook: CEFM and Gender Analysis Worksheet. Give them 20 minutes to go through and answer all of the questions under each of the 5 headings. </a:t>
            </a:r>
            <a:endParaRPr lang="en-K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Bring</a:t>
            </a:r>
            <a:r>
              <a:rPr lang="en-GB" sz="1200" kern="1200" dirty="0">
                <a:solidFill>
                  <a:schemeClr val="tx1"/>
                </a:solidFill>
                <a:effectLst/>
                <a:latin typeface="+mn-lt"/>
                <a:ea typeface="+mn-ea"/>
                <a:cs typeface="+mn-cs"/>
              </a:rPr>
              <a:t> the participants back to the large group and ask each group to present their answers for one of the headings, facilitating a ten minute discussion about what they know about CEFM in their community. </a:t>
            </a:r>
            <a:endParaRPr lang="en-K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the participants if there are questions that they did not know the answers to? Who could they ask or where could they go to find this information? Ask them to finish filling out the analysis as homework.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40</a:t>
            </a:fld>
            <a:endParaRPr lang="nb-NO"/>
          </a:p>
        </p:txBody>
      </p:sp>
    </p:spTree>
    <p:extLst>
      <p:ext uri="{BB962C8B-B14F-4D97-AF65-F5344CB8AC3E}">
        <p14:creationId xmlns:p14="http://schemas.microsoft.com/office/powerpoint/2010/main" val="130495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the overall organization of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Tell</a:t>
            </a:r>
            <a:r>
              <a:rPr lang="en-GB" sz="1200" kern="1200" dirty="0">
                <a:solidFill>
                  <a:schemeClr val="tx1"/>
                </a:solidFill>
                <a:effectLst/>
                <a:latin typeface="+mn-lt"/>
                <a:ea typeface="+mn-ea"/>
                <a:cs typeface="+mn-cs"/>
              </a:rPr>
              <a:t> participants that depending on their job description, they will follow different training paths. Staff focused on service delivery and community outreach will participate in the first two modules together, and then complete either module 3 or 4, depending on their role. The training will take 4 weeks in total however may be spread out over a period of time. </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Distribute </a:t>
            </a:r>
            <a:r>
              <a:rPr lang="en-GB" sz="1200" kern="1200" dirty="0">
                <a:solidFill>
                  <a:schemeClr val="tx1"/>
                </a:solidFill>
                <a:effectLst/>
                <a:latin typeface="+mn-lt"/>
                <a:ea typeface="+mn-ea"/>
                <a:cs typeface="+mn-cs"/>
              </a:rPr>
              <a:t>the training agenda and ask participants to review it and give an opportunity to ask any questions.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a:t>
            </a:fld>
            <a:endParaRPr lang="nb-NO"/>
          </a:p>
        </p:txBody>
      </p:sp>
    </p:spTree>
    <p:extLst>
      <p:ext uri="{BB962C8B-B14F-4D97-AF65-F5344CB8AC3E}">
        <p14:creationId xmlns:p14="http://schemas.microsoft.com/office/powerpoint/2010/main" val="4042628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41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the group that this session is about the sexual and reproductive health and rights of adolescent girls. </a:t>
            </a:r>
            <a:endParaRPr lang="en-KE" sz="1200" kern="1200">
              <a:solidFill>
                <a:schemeClr val="tx1"/>
              </a:solidFill>
              <a:effectLst/>
              <a:latin typeface="+mn-lt"/>
              <a:ea typeface="+mn-ea"/>
              <a:cs typeface="+mn-cs"/>
            </a:endParaRPr>
          </a:p>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41</a:t>
            </a:fld>
            <a:endParaRPr lang="nb-NO"/>
          </a:p>
        </p:txBody>
      </p:sp>
    </p:spTree>
    <p:extLst>
      <p:ext uri="{BB962C8B-B14F-4D97-AF65-F5344CB8AC3E}">
        <p14:creationId xmlns:p14="http://schemas.microsoft.com/office/powerpoint/2010/main" val="1460002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42 and explain the learning objectives for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the group if they know the difference between sexual health and rights and reproductive health and rights? Give each table post-it notes and ask individuals to write the first thing that they think of when they think of sexual rights and reproductive rights. After 5 minutes, ask the participants to stick their post-it notes on the corresponding flipchart paper hung at the front of the room. Ask for two volunteers to go through the answers and group them together and read them aloud to the participants. </a:t>
            </a: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42</a:t>
            </a:fld>
            <a:endParaRPr lang="nb-NO"/>
          </a:p>
        </p:txBody>
      </p:sp>
    </p:spTree>
    <p:extLst>
      <p:ext uri="{BB962C8B-B14F-4D97-AF65-F5344CB8AC3E}">
        <p14:creationId xmlns:p14="http://schemas.microsoft.com/office/powerpoint/2010/main" val="3912918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37 and explain to participants we will now discuss the consequences of CEFM. </a:t>
            </a:r>
            <a:endParaRPr lang="en-KE" sz="1200" kern="120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43</a:t>
            </a:fld>
            <a:endParaRPr lang="nb-NO"/>
          </a:p>
        </p:txBody>
      </p:sp>
    </p:spTree>
    <p:extLst>
      <p:ext uri="{BB962C8B-B14F-4D97-AF65-F5344CB8AC3E}">
        <p14:creationId xmlns:p14="http://schemas.microsoft.com/office/powerpoint/2010/main" val="3610236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44 and explain the key points related to ASRH. </a:t>
            </a: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44</a:t>
            </a:fld>
            <a:endParaRPr lang="nb-NO"/>
          </a:p>
        </p:txBody>
      </p:sp>
    </p:spTree>
    <p:extLst>
      <p:ext uri="{BB962C8B-B14F-4D97-AF65-F5344CB8AC3E}">
        <p14:creationId xmlns:p14="http://schemas.microsoft.com/office/powerpoint/2010/main" val="2160051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to divide into four groups and given them each a scenario from Annex 8. Explain that the scenario they have been given is the story of a girl named Sara, who is living in a humanitarian setting. The story is in sequential order. Ask the groups to read the scenario they have been given and illustrate the story through drawing on flipchart paper. Give them 15 minutes to complete this activity.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each group to present their drawings in sequential order (i.e. group 1, group 2 etc.). After all, four presentations are over, </a:t>
            </a: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45 and ask the group the following questions:</a:t>
            </a:r>
            <a:endParaRPr lang="en-KE" sz="1200" kern="1200">
              <a:solidFill>
                <a:schemeClr val="tx1"/>
              </a:solidFill>
              <a:effectLst/>
              <a:latin typeface="+mn-lt"/>
              <a:ea typeface="+mn-ea"/>
              <a:cs typeface="+mn-cs"/>
            </a:endParaRPr>
          </a:p>
          <a:p>
            <a:endParaRPr lang="en-KE">
              <a:effectLst/>
            </a:endParaRPr>
          </a:p>
          <a:p>
            <a:pPr lvl="1"/>
            <a:r>
              <a:rPr lang="en-GB" sz="1200" kern="1200" dirty="0">
                <a:solidFill>
                  <a:schemeClr val="tx1"/>
                </a:solidFill>
                <a:effectLst/>
                <a:latin typeface="+mn-lt"/>
                <a:ea typeface="+mn-ea"/>
                <a:cs typeface="+mn-cs"/>
              </a:rPr>
              <a:t>What do you think is important in Sara’s life? </a:t>
            </a:r>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makes Sara happy?</a:t>
            </a:r>
          </a:p>
          <a:p>
            <a:pPr lvl="1"/>
            <a:endParaRPr lang="en-KE" sz="14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to the participants that adolescence is a critical time in the life of a girl or a boy, where they transition from childhood to adulthood. Adolescent development is supported by the positive influence from adult role models, social norms, and community structures including peers, religion and culture. </a:t>
            </a:r>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45</a:t>
            </a:fld>
            <a:endParaRPr lang="nb-NO"/>
          </a:p>
        </p:txBody>
      </p:sp>
    </p:spTree>
    <p:extLst>
      <p:ext uri="{BB962C8B-B14F-4D97-AF65-F5344CB8AC3E}">
        <p14:creationId xmlns:p14="http://schemas.microsoft.com/office/powerpoint/2010/main" val="2050537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Show slide 46 and based on what group 2 presented ask:</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is Sara experiencing?</a:t>
            </a:r>
            <a:endParaRPr lang="en-KE" sz="14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do you think she is feeling</a:t>
            </a:r>
            <a:r>
              <a:rPr lang="en-KE">
                <a:effectLst/>
              </a:rPr>
              <a:t> </a:t>
            </a:r>
          </a:p>
          <a:p>
            <a:endParaRPr lang="en-KE">
              <a:effectLst/>
            </a:endParaRPr>
          </a:p>
          <a:p>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in humanitarian settings, family and community structures are often disrupted and this can lead to challenges for adolescent development. Adolescents may become separated from their families, they may have their access to education disrupted, they may not be with their friends or communities. They may be bored or idle if school is disrupted or they may find themselves in risky situations or have to take on adult responsibilities due to the situation, without any positive adult support. Families may lose their livelihoods and the environment may be insecure or they may be exposed to violence. </a:t>
            </a:r>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46</a:t>
            </a:fld>
            <a:endParaRPr lang="nb-NO"/>
          </a:p>
        </p:txBody>
      </p:sp>
    </p:spTree>
    <p:extLst>
      <p:ext uri="{BB962C8B-B14F-4D97-AF65-F5344CB8AC3E}">
        <p14:creationId xmlns:p14="http://schemas.microsoft.com/office/powerpoint/2010/main" val="1518947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47 and based on what group 3 presented ask: </a:t>
            </a:r>
          </a:p>
          <a:p>
            <a:pPr lvl="0"/>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could have made this situation easier for Sara?</a:t>
            </a:r>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Is there information she could have received that would help her feel more prepared?</a:t>
            </a:r>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Is there information she could have received to help her negotiate with her family to delay marriage?</a:t>
            </a:r>
            <a:endParaRPr lang="en-KE" sz="14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the participants that in crisis situations, adolescent girls (and sometimes boys) will often get married younger, will be sexually active younger than in non-crisis settings. Displacement, conflict, and natural disaster increases girls’ and women’s vulnerability to gender-based violence due to insecurity. </a:t>
            </a:r>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47</a:t>
            </a:fld>
            <a:endParaRPr lang="nb-NO"/>
          </a:p>
        </p:txBody>
      </p:sp>
    </p:spTree>
    <p:extLst>
      <p:ext uri="{BB962C8B-B14F-4D97-AF65-F5344CB8AC3E}">
        <p14:creationId xmlns:p14="http://schemas.microsoft.com/office/powerpoint/2010/main" val="1227986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Show slide 47 and based on what group 4 presented ask:</a:t>
            </a:r>
          </a:p>
          <a:p>
            <a:pPr lvl="0"/>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could have better prepared Sara to handle this situation? </a:t>
            </a:r>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information could have been useful for her to have?</a:t>
            </a:r>
            <a:endParaRPr lang="en-KE" sz="1400" kern="120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Where could she have received this information?</a:t>
            </a:r>
          </a:p>
          <a:p>
            <a:pPr lvl="1"/>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the disruption of family and community structures, and education and health services during emergencies may leave adolescents without access to sexual and reproductive services and information during a time when they are at heightened risk, making them vulnerable to unwanted pregnancy, unsafe abortion, STIs and HIV infection. </a:t>
            </a:r>
            <a:endParaRPr lang="en-KE" sz="1400" kern="120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why is it important for girls to receive ASRH information, including girls who are not married or young adolescents? Let several people respond. </a:t>
            </a:r>
            <a:endParaRPr lang="en-KE" sz="1400" kern="120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if girls do not have sexual and reproductive health information before they become sexually active, they will not know what to expect and this can be a traumatic experience. If they do not have information on pregnancy, family planning, STIs, etc. they will not be able to deal with these issues. Information after girls are married is too late. Information before they marry can be life-saving and it is important to give this information whenever possible. Adolescent girls have the right to receive this information and it is the facilitator’s role to help them secure their rights. </a:t>
            </a:r>
            <a:endParaRPr lang="en-KE" sz="1400" kern="1200">
              <a:solidFill>
                <a:schemeClr val="tx1"/>
              </a:solidFill>
              <a:effectLst/>
              <a:latin typeface="+mn-lt"/>
              <a:ea typeface="+mn-ea"/>
              <a:cs typeface="+mn-cs"/>
            </a:endParaRPr>
          </a:p>
          <a:p>
            <a:pPr lvl="1"/>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48</a:t>
            </a:fld>
            <a:endParaRPr lang="nb-NO"/>
          </a:p>
        </p:txBody>
      </p:sp>
    </p:spTree>
    <p:extLst>
      <p:ext uri="{BB962C8B-B14F-4D97-AF65-F5344CB8AC3E}">
        <p14:creationId xmlns:p14="http://schemas.microsoft.com/office/powerpoint/2010/main" val="1374963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49 and</a:t>
            </a:r>
            <a:r>
              <a:rPr lang="en-GB" sz="1200" b="1" kern="1200" dirty="0">
                <a:solidFill>
                  <a:schemeClr val="tx1"/>
                </a:solidFill>
                <a:effectLst/>
                <a:latin typeface="+mn-lt"/>
                <a:ea typeface="+mn-ea"/>
                <a:cs typeface="+mn-cs"/>
              </a:rPr>
              <a:t> explain</a:t>
            </a:r>
            <a:r>
              <a:rPr lang="en-GB" sz="1200" kern="1200" dirty="0">
                <a:solidFill>
                  <a:schemeClr val="tx1"/>
                </a:solidFill>
                <a:effectLst/>
                <a:latin typeface="+mn-lt"/>
                <a:ea typeface="+mn-ea"/>
                <a:cs typeface="+mn-cs"/>
              </a:rPr>
              <a:t> to participants that we are now going to examine our own beliefs and attitudes related to ASRH, just like they did before with CEFM and gender equality. </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our values form a fundamental part of our lives and, as such, they influence how we behave both personally and professionally. </a:t>
            </a:r>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it is important to be aware of our values related to health and sexual and reproductive health matters and to avoid making value judgments that affect our professional work.</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49</a:t>
            </a:fld>
            <a:endParaRPr lang="nb-NO"/>
          </a:p>
        </p:txBody>
      </p:sp>
    </p:spTree>
    <p:extLst>
      <p:ext uri="{BB962C8B-B14F-4D97-AF65-F5344CB8AC3E}">
        <p14:creationId xmlns:p14="http://schemas.microsoft.com/office/powerpoint/2010/main" val="2416814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50 and introduce the session on Social and Legal Norms.</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50</a:t>
            </a:fld>
            <a:endParaRPr lang="nb-NO"/>
          </a:p>
        </p:txBody>
      </p:sp>
    </p:spTree>
    <p:extLst>
      <p:ext uri="{BB962C8B-B14F-4D97-AF65-F5344CB8AC3E}">
        <p14:creationId xmlns:p14="http://schemas.microsoft.com/office/powerpoint/2010/main" val="201084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6. </a:t>
            </a:r>
            <a:r>
              <a:rPr lang="en-GB" sz="1200" b="1" kern="1200" dirty="0">
                <a:solidFill>
                  <a:schemeClr val="tx1"/>
                </a:solidFill>
                <a:effectLst/>
                <a:latin typeface="+mn-lt"/>
                <a:ea typeface="+mn-ea"/>
                <a:cs typeface="+mn-cs"/>
              </a:rPr>
              <a:t>Say </a:t>
            </a:r>
            <a:r>
              <a:rPr lang="en-GB" sz="1200" kern="1200" dirty="0">
                <a:solidFill>
                  <a:schemeClr val="tx1"/>
                </a:solidFill>
                <a:effectLst/>
                <a:latin typeface="+mn-lt"/>
                <a:ea typeface="+mn-ea"/>
                <a:cs typeface="+mn-cs"/>
              </a:rPr>
              <a:t>that the ENGAGE toolkit is on the prevention, mitigation and response to child, early and forced marriages (CEFM) in humanitarian settings, focusing on settings impacted by conflict and displacement. The toolkit is twofold, a) changing norms through community outreach (prevention) and b) service delivery (response).  </a:t>
            </a:r>
            <a:endParaRPr lang="en-KE" sz="1200" kern="1200" dirty="0">
              <a:solidFill>
                <a:schemeClr val="tx1"/>
              </a:solidFill>
              <a:effectLst/>
              <a:latin typeface="+mn-lt"/>
              <a:ea typeface="+mn-ea"/>
              <a:cs typeface="+mn-cs"/>
            </a:endParaRPr>
          </a:p>
          <a:p>
            <a:pPr lvl="0"/>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a:t>
            </a:fld>
            <a:endParaRPr lang="nb-NO"/>
          </a:p>
        </p:txBody>
      </p:sp>
    </p:spTree>
    <p:extLst>
      <p:ext uri="{BB962C8B-B14F-4D97-AF65-F5344CB8AC3E}">
        <p14:creationId xmlns:p14="http://schemas.microsoft.com/office/powerpoint/2010/main" val="1689523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51 and introduce the learning objectives for the session.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51</a:t>
            </a:fld>
            <a:endParaRPr lang="nb-NO"/>
          </a:p>
        </p:txBody>
      </p:sp>
    </p:spTree>
    <p:extLst>
      <p:ext uri="{BB962C8B-B14F-4D97-AF65-F5344CB8AC3E}">
        <p14:creationId xmlns:p14="http://schemas.microsoft.com/office/powerpoint/2010/main" val="2494016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52. </a:t>
            </a: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to name some of the rules we live by in the community.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52</a:t>
            </a:fld>
            <a:endParaRPr lang="nb-NO"/>
          </a:p>
        </p:txBody>
      </p:sp>
    </p:spTree>
    <p:extLst>
      <p:ext uri="{BB962C8B-B14F-4D97-AF65-F5344CB8AC3E}">
        <p14:creationId xmlns:p14="http://schemas.microsoft.com/office/powerpoint/2010/main" val="4266266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53 and explain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there are different kinds of rules, often called norms. Legal norms, moral norms, social norms and religious norms are different sets of rules that say how we should behave in groups. When legal, moral and social norms are in harmony, they have the strongest influence on people’s behaviour.</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legal norms are put in place by a formal authority and are written. Ask the participants if they know of any legal norms related to CEFM in their context? </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moral norms are personal rules that guide how we behave, based on inner beliefs about what is right and wrong. What other people think does not affect a person’s moral beliefs. </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social norms are informal unwritten rules that guide how we behave in groups. We will discuss this further later in the session  </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difference between religious norms and the other types is that religious norms come from a divine authority, but religious norms can also work like legal, moral or social norms. </a:t>
            </a: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53</a:t>
            </a:fld>
            <a:endParaRPr lang="nb-NO"/>
          </a:p>
        </p:txBody>
      </p:sp>
    </p:spTree>
    <p:extLst>
      <p:ext uri="{BB962C8B-B14F-4D97-AF65-F5344CB8AC3E}">
        <p14:creationId xmlns:p14="http://schemas.microsoft.com/office/powerpoint/2010/main" val="375159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54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participants to silently brainstorm reasons why people follow these rules and write one idea per post-it note. After 5 minutes, ask participants to come up to the front of the room and stick them on the wall, working together to group similar answers together in one space.</a:t>
            </a:r>
          </a:p>
        </p:txBody>
      </p:sp>
      <p:sp>
        <p:nvSpPr>
          <p:cNvPr id="4" name="Slide Number Placeholder 3"/>
          <p:cNvSpPr>
            <a:spLocks noGrp="1"/>
          </p:cNvSpPr>
          <p:nvPr>
            <p:ph type="sldNum" sz="quarter" idx="5"/>
          </p:nvPr>
        </p:nvSpPr>
        <p:spPr/>
        <p:txBody>
          <a:bodyPr/>
          <a:lstStyle/>
          <a:p>
            <a:fld id="{C1E67AF7-6CCD-4B2E-9CCD-3FFDB8B6620E}" type="slidenum">
              <a:rPr lang="nb-NO" smtClean="0"/>
              <a:t>54</a:t>
            </a:fld>
            <a:endParaRPr lang="nb-NO"/>
          </a:p>
        </p:txBody>
      </p:sp>
    </p:spTree>
    <p:extLst>
      <p:ext uri="{BB962C8B-B14F-4D97-AF65-F5344CB8AC3E}">
        <p14:creationId xmlns:p14="http://schemas.microsoft.com/office/powerpoint/2010/main" val="2952917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55 with some common responses of why people follow rules.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55</a:t>
            </a:fld>
            <a:endParaRPr lang="nb-NO"/>
          </a:p>
        </p:txBody>
      </p:sp>
    </p:spTree>
    <p:extLst>
      <p:ext uri="{BB962C8B-B14F-4D97-AF65-F5344CB8AC3E}">
        <p14:creationId xmlns:p14="http://schemas.microsoft.com/office/powerpoint/2010/main" val="1752483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56 and explain that a big part of the reason people do what they do is because what others think and do matters very much to us. Individuals prefer to conform to social norms, or unwritten rules on the condition that they believe two things: 1) Most people in their peer group conform to it (they see it) 2) Most people that they think matters to their choices (family, friends, social networks) believe they should conform to it . An example of this is shoes. In some communities, there is an unwritten rule that people must take their shoes off before walking into someone’s house. This is a social norm because: 1) individuals believe that most people do this when they go into a house and see the pile of shoes at the door 2) individuals believe that people think they should do this (so the floor is not dirtied).</a:t>
            </a:r>
            <a:endParaRPr lang="en-KE" sz="12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56</a:t>
            </a:fld>
            <a:endParaRPr lang="nb-NO"/>
          </a:p>
        </p:txBody>
      </p:sp>
    </p:spTree>
    <p:extLst>
      <p:ext uri="{BB962C8B-B14F-4D97-AF65-F5344CB8AC3E}">
        <p14:creationId xmlns:p14="http://schemas.microsoft.com/office/powerpoint/2010/main" val="371213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57</a:t>
            </a:fld>
            <a:endParaRPr lang="nb-NO"/>
          </a:p>
        </p:txBody>
      </p:sp>
    </p:spTree>
    <p:extLst>
      <p:ext uri="{BB962C8B-B14F-4D97-AF65-F5344CB8AC3E}">
        <p14:creationId xmlns:p14="http://schemas.microsoft.com/office/powerpoint/2010/main" val="452823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58</a:t>
            </a:fld>
            <a:endParaRPr lang="nb-NO"/>
          </a:p>
        </p:txBody>
      </p:sp>
    </p:spTree>
    <p:extLst>
      <p:ext uri="{BB962C8B-B14F-4D97-AF65-F5344CB8AC3E}">
        <p14:creationId xmlns:p14="http://schemas.microsoft.com/office/powerpoint/2010/main" val="2692331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59</a:t>
            </a:fld>
            <a:endParaRPr lang="nb-NO"/>
          </a:p>
        </p:txBody>
      </p:sp>
    </p:spTree>
    <p:extLst>
      <p:ext uri="{BB962C8B-B14F-4D97-AF65-F5344CB8AC3E}">
        <p14:creationId xmlns:p14="http://schemas.microsoft.com/office/powerpoint/2010/main" val="1045131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60</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ask the participants to get into five groups. Give the groups 15 minutes to answer the questions. Ask each group to present back their answers.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60</a:t>
            </a:fld>
            <a:endParaRPr lang="nb-NO"/>
          </a:p>
        </p:txBody>
      </p:sp>
    </p:spTree>
    <p:extLst>
      <p:ext uri="{BB962C8B-B14F-4D97-AF65-F5344CB8AC3E}">
        <p14:creationId xmlns:p14="http://schemas.microsoft.com/office/powerpoint/2010/main" val="59521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7.  </a:t>
            </a:r>
            <a:r>
              <a:rPr lang="en-GB" sz="1200" b="1" kern="1200" dirty="0">
                <a:solidFill>
                  <a:schemeClr val="tx1"/>
                </a:solidFill>
                <a:effectLst/>
                <a:latin typeface="+mn-lt"/>
                <a:ea typeface="+mn-ea"/>
                <a:cs typeface="+mn-cs"/>
              </a:rPr>
              <a:t>Introduce </a:t>
            </a:r>
            <a:r>
              <a:rPr lang="en-GB" sz="1200" b="0" kern="1200" dirty="0">
                <a:solidFill>
                  <a:schemeClr val="tx1"/>
                </a:solidFill>
                <a:effectLst/>
                <a:latin typeface="+mn-lt"/>
                <a:ea typeface="+mn-ea"/>
                <a:cs typeface="+mn-cs"/>
              </a:rPr>
              <a:t>ENGAGE </a:t>
            </a:r>
            <a:r>
              <a:rPr lang="en-GB" sz="1200" kern="1200" dirty="0">
                <a:solidFill>
                  <a:schemeClr val="tx1"/>
                </a:solidFill>
                <a:effectLst/>
                <a:latin typeface="+mn-lt"/>
                <a:ea typeface="+mn-ea"/>
                <a:cs typeface="+mn-cs"/>
              </a:rPr>
              <a:t>to the participants by saying that there are 3 parts which consists of: </a:t>
            </a:r>
          </a:p>
          <a:p>
            <a:pPr lvl="0"/>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 1: Implementation Guide – a comprehensive manual used to guide managers and facilitators in the implementation of the program;</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 2: Curricula – Service delivery and community outreach tools to be used by community outreach workers and facilitators </a:t>
            </a:r>
            <a:endParaRPr lang="en-K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 3: Training materials – Facilitators guides, PowerPoint slides and participant’s workbooks used to conduct the essential training before staff begin the program </a:t>
            </a:r>
            <a:endParaRPr lang="en-KE" sz="1200" kern="1200" dirty="0">
              <a:solidFill>
                <a:schemeClr val="tx1"/>
              </a:solidFill>
              <a:effectLst/>
              <a:latin typeface="+mn-lt"/>
              <a:ea typeface="+mn-ea"/>
              <a:cs typeface="+mn-cs"/>
            </a:endParaRPr>
          </a:p>
          <a:p>
            <a:endParaRPr lang="en-K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Refer </a:t>
            </a:r>
            <a:r>
              <a:rPr lang="en-GB" sz="1200" b="0" kern="1200" dirty="0">
                <a:solidFill>
                  <a:schemeClr val="tx1"/>
                </a:solidFill>
                <a:effectLst/>
                <a:latin typeface="+mn-lt"/>
                <a:ea typeface="+mn-ea"/>
                <a:cs typeface="+mn-cs"/>
              </a:rPr>
              <a:t>to</a:t>
            </a:r>
            <a:r>
              <a:rPr lang="en-GB" sz="1200" kern="1200" dirty="0">
                <a:solidFill>
                  <a:schemeClr val="tx1"/>
                </a:solidFill>
                <a:effectLst/>
                <a:latin typeface="+mn-lt"/>
                <a:ea typeface="+mn-ea"/>
                <a:cs typeface="+mn-cs"/>
              </a:rPr>
              <a:t> Annex 2: CEFM Program Structure and briefly read through it with the participants.</a:t>
            </a:r>
          </a:p>
          <a:p>
            <a:pPr lvl="0"/>
            <a:endParaRPr lang="en-K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Say </a:t>
            </a:r>
            <a:r>
              <a:rPr lang="en-GB" sz="1200" kern="1200" dirty="0">
                <a:solidFill>
                  <a:schemeClr val="tx1"/>
                </a:solidFill>
                <a:effectLst/>
                <a:latin typeface="+mn-lt"/>
                <a:ea typeface="+mn-ea"/>
                <a:cs typeface="+mn-cs"/>
              </a:rPr>
              <a:t>that the curricula are divided into two different components:  Community Outreach and Service Provision Tools. The sessions are designed in a way which they can be adapted to the context and flexible while retaining the fidelity of the tool.</a:t>
            </a:r>
          </a:p>
        </p:txBody>
      </p:sp>
      <p:sp>
        <p:nvSpPr>
          <p:cNvPr id="4" name="Slide Number Placeholder 3"/>
          <p:cNvSpPr>
            <a:spLocks noGrp="1"/>
          </p:cNvSpPr>
          <p:nvPr>
            <p:ph type="sldNum" sz="quarter" idx="5"/>
          </p:nvPr>
        </p:nvSpPr>
        <p:spPr/>
        <p:txBody>
          <a:bodyPr/>
          <a:lstStyle/>
          <a:p>
            <a:fld id="{C1E67AF7-6CCD-4B2E-9CCD-3FFDB8B6620E}" type="slidenum">
              <a:rPr lang="nb-NO" smtClean="0"/>
              <a:t>7</a:t>
            </a:fld>
            <a:endParaRPr lang="nb-NO"/>
          </a:p>
        </p:txBody>
      </p:sp>
    </p:spTree>
    <p:extLst>
      <p:ext uri="{BB962C8B-B14F-4D97-AF65-F5344CB8AC3E}">
        <p14:creationId xmlns:p14="http://schemas.microsoft.com/office/powerpoint/2010/main" val="2417876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61, which is a diagram containing a flow chart on how to tell whether something is a social norm or not. </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Adapted from </a:t>
            </a:r>
            <a:r>
              <a:rPr lang="en-GB" dirty="0" err="1"/>
              <a:t>Bicchieri</a:t>
            </a:r>
            <a:r>
              <a:rPr lang="en-GB" dirty="0"/>
              <a:t>, et. al (2014), ‘A Social Norms Perspective on Child Marriage: The General Framework,’ https://</a:t>
            </a:r>
            <a:r>
              <a:rPr lang="en-GB" dirty="0" err="1"/>
              <a:t>repository.upenn.edu</a:t>
            </a:r>
            <a:r>
              <a:rPr lang="en-GB" dirty="0"/>
              <a:t>/</a:t>
            </a:r>
            <a:r>
              <a:rPr lang="en-GB" dirty="0" err="1"/>
              <a:t>cgi</a:t>
            </a:r>
            <a:r>
              <a:rPr lang="en-GB" dirty="0"/>
              <a:t>/</a:t>
            </a:r>
            <a:r>
              <a:rPr lang="en-GB" dirty="0" err="1"/>
              <a:t>viewcontent.cgi?article</a:t>
            </a:r>
            <a:r>
              <a:rPr lang="en-GB" dirty="0"/>
              <a:t>=1012&amp;context=</a:t>
            </a:r>
            <a:r>
              <a:rPr lang="en-GB" dirty="0" err="1"/>
              <a:t>pennsong</a:t>
            </a:r>
            <a:r>
              <a:rPr lang="en-GB" dirty="0"/>
              <a:t>, p.  12.</a:t>
            </a:r>
          </a:p>
        </p:txBody>
      </p:sp>
      <p:sp>
        <p:nvSpPr>
          <p:cNvPr id="4" name="Slide Number Placeholder 3"/>
          <p:cNvSpPr>
            <a:spLocks noGrp="1"/>
          </p:cNvSpPr>
          <p:nvPr>
            <p:ph type="sldNum" sz="quarter" idx="5"/>
          </p:nvPr>
        </p:nvSpPr>
        <p:spPr/>
        <p:txBody>
          <a:bodyPr/>
          <a:lstStyle/>
          <a:p>
            <a:fld id="{C1E67AF7-6CCD-4B2E-9CCD-3FFDB8B6620E}" type="slidenum">
              <a:rPr lang="nb-NO" smtClean="0"/>
              <a:t>61</a:t>
            </a:fld>
            <a:endParaRPr lang="nb-NO"/>
          </a:p>
        </p:txBody>
      </p:sp>
    </p:spTree>
    <p:extLst>
      <p:ext uri="{BB962C8B-B14F-4D97-AF65-F5344CB8AC3E}">
        <p14:creationId xmlns:p14="http://schemas.microsoft.com/office/powerpoint/2010/main" val="1355135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62 and ask the participants to explain whether each statement is a social norm and why or why not. Reveal the answers and definitions for each. </a:t>
            </a:r>
          </a:p>
        </p:txBody>
      </p:sp>
      <p:sp>
        <p:nvSpPr>
          <p:cNvPr id="4" name="Slide Number Placeholder 3"/>
          <p:cNvSpPr>
            <a:spLocks noGrp="1"/>
          </p:cNvSpPr>
          <p:nvPr>
            <p:ph type="sldNum" sz="quarter" idx="5"/>
          </p:nvPr>
        </p:nvSpPr>
        <p:spPr/>
        <p:txBody>
          <a:bodyPr/>
          <a:lstStyle/>
          <a:p>
            <a:fld id="{C1E67AF7-6CCD-4B2E-9CCD-3FFDB8B6620E}" type="slidenum">
              <a:rPr lang="nb-NO" smtClean="0"/>
              <a:t>62</a:t>
            </a:fld>
            <a:endParaRPr lang="nb-NO"/>
          </a:p>
        </p:txBody>
      </p:sp>
    </p:spTree>
    <p:extLst>
      <p:ext uri="{BB962C8B-B14F-4D97-AF65-F5344CB8AC3E}">
        <p14:creationId xmlns:p14="http://schemas.microsoft.com/office/powerpoint/2010/main" val="23706895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63 and introduce the topic, “How are social norms maintained and how do they change?</a:t>
            </a:r>
            <a:endParaRPr lang="en-KE" sz="1200" kern="120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participants that any kind of rule is not useful unless it is</a:t>
            </a:r>
            <a:r>
              <a:rPr lang="en-GB" sz="1200" i="1" kern="1200" dirty="0">
                <a:solidFill>
                  <a:schemeClr val="tx1"/>
                </a:solidFill>
                <a:effectLst/>
                <a:latin typeface="+mn-lt"/>
                <a:ea typeface="+mn-ea"/>
                <a:cs typeface="+mn-cs"/>
              </a:rPr>
              <a:t> enforced.</a:t>
            </a:r>
            <a:r>
              <a:rPr lang="en-GB" sz="1200" kern="1200" dirty="0">
                <a:solidFill>
                  <a:schemeClr val="tx1"/>
                </a:solidFill>
                <a:effectLst/>
                <a:latin typeface="+mn-lt"/>
                <a:ea typeface="+mn-ea"/>
                <a:cs typeface="+mn-cs"/>
              </a:rPr>
              <a:t> Unlike legal norms, which are enforced through punishments such as a fine or prison, social norms are enforced through social punishments, known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sanctions, and by social rewards (a concept that is not relevant to legal norms). These social rewards and sanctions are immensely powerful and ensure that people comply with and/or do not transgress (going against) social norms. </a:t>
            </a:r>
            <a:endParaRPr lang="en-KE" sz="1200" kern="1200">
              <a:solidFill>
                <a:schemeClr val="tx1"/>
              </a:solidFill>
              <a:effectLst/>
              <a:latin typeface="+mn-lt"/>
              <a:ea typeface="+mn-ea"/>
              <a:cs typeface="+mn-cs"/>
            </a:endParaRPr>
          </a:p>
          <a:p>
            <a:pPr lvl="0"/>
            <a:endParaRPr lang="en-KE" sz="1200" b="1"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participants that examples of a social reward include being included in a certain social group or being praised by someone important in the community, such as a religious leader. Social sanctions occur when someone experiences the disapproval of others. Examples include being the subject of others ‘gossip’, receiving threats or experiencing violence. Remind the group that sometimes social sanctions may not actually occur, however merely the fear of them occurring is enough to ensure that people comply with social norms. </a:t>
            </a:r>
            <a:endParaRPr lang="en-KE" sz="12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63</a:t>
            </a:fld>
            <a:endParaRPr lang="nb-NO"/>
          </a:p>
        </p:txBody>
      </p:sp>
    </p:spTree>
    <p:extLst>
      <p:ext uri="{BB962C8B-B14F-4D97-AF65-F5344CB8AC3E}">
        <p14:creationId xmlns:p14="http://schemas.microsoft.com/office/powerpoint/2010/main" val="22490533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64 and </a:t>
            </a:r>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social norms are also maintained by something called reference groups and opinion leaders. Explain the concepts.</a:t>
            </a:r>
            <a:r>
              <a:rPr lang="en-GB" sz="1200" b="1"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64</a:t>
            </a:fld>
            <a:endParaRPr lang="nb-NO"/>
          </a:p>
        </p:txBody>
      </p:sp>
    </p:spTree>
    <p:extLst>
      <p:ext uri="{BB962C8B-B14F-4D97-AF65-F5344CB8AC3E}">
        <p14:creationId xmlns:p14="http://schemas.microsoft.com/office/powerpoint/2010/main" val="38591543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65 and explain the instructions for the group activity. Divide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participants into 4 groups and give them 30 minutes to prepare the answers to the question and a map of different influential stakeholders who take part in CEFM decision making.  </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Ask</a:t>
            </a:r>
            <a:r>
              <a:rPr lang="en-GB" sz="1200" kern="1200" dirty="0">
                <a:solidFill>
                  <a:schemeClr val="tx1"/>
                </a:solidFill>
                <a:effectLst/>
                <a:latin typeface="+mn-lt"/>
                <a:ea typeface="+mn-ea"/>
                <a:cs typeface="+mn-cs"/>
              </a:rPr>
              <a:t> the participants to come back to the larger group and give each group 3 minutes to present their mapping. </a:t>
            </a:r>
          </a:p>
        </p:txBody>
      </p:sp>
      <p:sp>
        <p:nvSpPr>
          <p:cNvPr id="4" name="Slide Number Placeholder 3"/>
          <p:cNvSpPr>
            <a:spLocks noGrp="1"/>
          </p:cNvSpPr>
          <p:nvPr>
            <p:ph type="sldNum" sz="quarter" idx="5"/>
          </p:nvPr>
        </p:nvSpPr>
        <p:spPr/>
        <p:txBody>
          <a:bodyPr/>
          <a:lstStyle/>
          <a:p>
            <a:fld id="{C1E67AF7-6CCD-4B2E-9CCD-3FFDB8B6620E}" type="slidenum">
              <a:rPr lang="nb-NO" smtClean="0"/>
              <a:t>65</a:t>
            </a:fld>
            <a:endParaRPr lang="nb-NO"/>
          </a:p>
        </p:txBody>
      </p:sp>
    </p:spTree>
    <p:extLst>
      <p:ext uri="{BB962C8B-B14F-4D97-AF65-F5344CB8AC3E}">
        <p14:creationId xmlns:p14="http://schemas.microsoft.com/office/powerpoint/2010/main" val="1364944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66 with the example of a mapping related to CEFM. </a:t>
            </a:r>
          </a:p>
          <a:p>
            <a:pPr lvl="0"/>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reference groups are also important in the process of changing social norms. The process of social norms change may be gradual over time, but sometimes especially in humanitarian settings, it can happen rapidly due to the fast changes that sometimes occur in the ways that families and communities reorganise themselves in humanitarian settings.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66</a:t>
            </a:fld>
            <a:endParaRPr lang="nb-NO"/>
          </a:p>
        </p:txBody>
      </p:sp>
    </p:spTree>
    <p:extLst>
      <p:ext uri="{BB962C8B-B14F-4D97-AF65-F5344CB8AC3E}">
        <p14:creationId xmlns:p14="http://schemas.microsoft.com/office/powerpoint/2010/main" val="376183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it is important to understand through baseline research if people privately disagree with a norm, then it is easier to change the norm by making them aware of the truth. If most people agree with a norm, it will be a more difficult process. </a:t>
            </a:r>
            <a:endParaRPr lang="en-KE" sz="1200" kern="1200">
              <a:solidFill>
                <a:schemeClr val="tx1"/>
              </a:solidFill>
              <a:effectLst/>
              <a:latin typeface="+mn-lt"/>
              <a:ea typeface="+mn-ea"/>
              <a:cs typeface="+mn-cs"/>
            </a:endParaRPr>
          </a:p>
          <a:p>
            <a:endParaRPr lang="en-KE"/>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67</a:t>
            </a:fld>
            <a:endParaRPr lang="nb-NO"/>
          </a:p>
        </p:txBody>
      </p:sp>
    </p:spTree>
    <p:extLst>
      <p:ext uri="{BB962C8B-B14F-4D97-AF65-F5344CB8AC3E}">
        <p14:creationId xmlns:p14="http://schemas.microsoft.com/office/powerpoint/2010/main" val="3589637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68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social norms change starts with changing individual attitudes within a reference group. At least some people must be ready to change and think that other people will also change, otherwise they will be afraid of sanctions. </a:t>
            </a:r>
          </a:p>
          <a:p>
            <a:pPr lvl="0"/>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Building consensus within the reference group through critical reflection and dialogue will be important to change.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Sometimes, it can be enough to change a smaller group of influential individuals such as opinion leaders who will act as role models and agents of change, spreading their influence on the wider population.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Our interventions will not reach everyone in the community, that is why it is important to select the participants carefully so that they can spread the change through their social networks.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Sometimes it is difficult for people to abandon norms, and it might be easier to replace them with a new, more positive norm. </a:t>
            </a:r>
            <a:endParaRPr lang="en-KE" sz="1400" kern="120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in the session on Theory of Change, we will discuss in more detail how the programme components will lead to social norms change.</a:t>
            </a:r>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68</a:t>
            </a:fld>
            <a:endParaRPr lang="nb-NO"/>
          </a:p>
        </p:txBody>
      </p:sp>
    </p:spTree>
    <p:extLst>
      <p:ext uri="{BB962C8B-B14F-4D97-AF65-F5344CB8AC3E}">
        <p14:creationId xmlns:p14="http://schemas.microsoft.com/office/powerpoint/2010/main" val="2500327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slide 69 and</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introduce the session on Theory of Change.</a:t>
            </a: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69</a:t>
            </a:fld>
            <a:endParaRPr lang="nb-NO"/>
          </a:p>
        </p:txBody>
      </p:sp>
    </p:spTree>
    <p:extLst>
      <p:ext uri="{BB962C8B-B14F-4D97-AF65-F5344CB8AC3E}">
        <p14:creationId xmlns:p14="http://schemas.microsoft.com/office/powerpoint/2010/main" val="664961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slide 70 and</a:t>
            </a:r>
            <a:r>
              <a:rPr lang="en-GB" sz="1200" b="1" u="none" strike="noStrike" kern="1200" dirty="0">
                <a:solidFill>
                  <a:schemeClr val="tx1"/>
                </a:solidFill>
                <a:effectLst/>
                <a:latin typeface="+mn-lt"/>
                <a:ea typeface="+mn-ea"/>
                <a:cs typeface="+mn-cs"/>
              </a:rPr>
              <a:t> explain </a:t>
            </a:r>
            <a:r>
              <a:rPr lang="en-GB" sz="1200" u="none" strike="noStrike" kern="1200" dirty="0">
                <a:solidFill>
                  <a:schemeClr val="tx1"/>
                </a:solidFill>
                <a:effectLst/>
                <a:latin typeface="+mn-lt"/>
                <a:ea typeface="+mn-ea"/>
                <a:cs typeface="+mn-cs"/>
              </a:rPr>
              <a:t>to participants that the objective of this session is to understand the role of programme theory in the monitoring and evaluation process, including identifying the key components and terminology in a</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Theory of Change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diagram. We will also look at how the activities that we conduct in the field will meet short term objectives, long term objectives and the overall desired impact. </a:t>
            </a: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70</a:t>
            </a:fld>
            <a:endParaRPr lang="nb-NO"/>
          </a:p>
        </p:txBody>
      </p:sp>
    </p:spTree>
    <p:extLst>
      <p:ext uri="{BB962C8B-B14F-4D97-AF65-F5344CB8AC3E}">
        <p14:creationId xmlns:p14="http://schemas.microsoft.com/office/powerpoint/2010/main" val="228237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the main goal of the community outreach activities included in the toolkit is to </a:t>
            </a:r>
            <a:r>
              <a:rPr lang="en-GB" sz="1200" i="1" kern="1200" dirty="0">
                <a:solidFill>
                  <a:schemeClr val="tx1"/>
                </a:solidFill>
                <a:effectLst/>
                <a:latin typeface="+mn-lt"/>
                <a:ea typeface="+mn-ea"/>
                <a:cs typeface="+mn-cs"/>
              </a:rPr>
              <a:t>prevent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CEFM from happening in the future. The activities seek to achieve this goal by changing the social norms that enable CEFM to occur. </a:t>
            </a:r>
            <a:endParaRPr lang="en-KE" dirty="0"/>
          </a:p>
          <a:p>
            <a:pPr rtl="0" fontAlgn="base"/>
            <a:r>
              <a:rPr lang="en-AU" sz="1200" b="0" i="0" u="none" strike="noStrike"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community outreach component of the programme includes four activities delivered in two implementation phases</a:t>
            </a:r>
            <a:r>
              <a:rPr lang="en-US" sz="1200" b="0" i="0" u="none" strike="noStrike" kern="1200" dirty="0">
                <a:solidFill>
                  <a:schemeClr val="tx1"/>
                </a:solidFill>
                <a:effectLst/>
                <a:latin typeface="+mn-lt"/>
                <a:ea typeface="+mn-ea"/>
                <a:cs typeface="+mn-cs"/>
              </a:rPr>
              <a:t>​</a:t>
            </a:r>
            <a:endParaRPr lang="en-US" sz="144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In Implementation Phase 1, the caregiver’s sessions, religious leader’s workshops and teacher’s workshop activities can all be facilitated at the same time as with the service delivery activities in Component 1. </a:t>
            </a:r>
            <a:r>
              <a:rPr lang="en-US" sz="1200" b="0" i="0" u="none" strike="noStrike" kern="1200" dirty="0">
                <a:solidFill>
                  <a:schemeClr val="tx1"/>
                </a:solidFill>
                <a:effectLst/>
                <a:latin typeface="+mn-lt"/>
                <a:ea typeface="+mn-ea"/>
                <a:cs typeface="+mn-cs"/>
              </a:rPr>
              <a:t>​</a:t>
            </a:r>
            <a:endParaRPr lang="en-US" sz="144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In Implementation Phase 2, community members and opinion leaders come together for a series of community dialogues, which concludes with the development and implementation of community-level social norm change action plans. </a:t>
            </a:r>
          </a:p>
          <a:p>
            <a:pPr rtl="0" fontAlgn="base"/>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community-level social norms change programme supports the following initiatives:</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Religious leaders deliver messages about CEFM in sermons.</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Religious leaders discuss CEFM with congregation members using conversation starters.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Community dialogue members create action plans and conduct campaigns.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Community dialogue members conduct advocacy to develop or change local and customary laws through participation in meetings with local authorities. </a:t>
            </a:r>
            <a:endParaRPr lang="en-K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Community dialogue members identify and refer girls at risk of CEFM to the GBV team.</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a:t>
            </a:fld>
            <a:endParaRPr lang="nb-NO"/>
          </a:p>
        </p:txBody>
      </p:sp>
    </p:spTree>
    <p:extLst>
      <p:ext uri="{BB962C8B-B14F-4D97-AF65-F5344CB8AC3E}">
        <p14:creationId xmlns:p14="http://schemas.microsoft.com/office/powerpoint/2010/main" val="4887633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71 and</a:t>
            </a:r>
            <a:r>
              <a:rPr lang="en-GB" sz="1200" b="1" kern="1200" dirty="0">
                <a:solidFill>
                  <a:schemeClr val="tx1"/>
                </a:solidFill>
                <a:effectLst/>
                <a:latin typeface="+mn-lt"/>
                <a:ea typeface="+mn-ea"/>
                <a:cs typeface="+mn-cs"/>
              </a:rPr>
              <a:t> explain </a:t>
            </a:r>
            <a:r>
              <a:rPr lang="en-GB" sz="1200" kern="1200" dirty="0">
                <a:solidFill>
                  <a:schemeClr val="tx1"/>
                </a:solidFill>
                <a:effectLst/>
                <a:latin typeface="+mn-lt"/>
                <a:ea typeface="+mn-ea"/>
                <a:cs typeface="+mn-cs"/>
              </a:rPr>
              <a:t>that we will look at what is a Theory of Change. </a:t>
            </a: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 </a:t>
            </a:r>
            <a:r>
              <a:rPr lang="en-GB" sz="1200" u="none" strike="noStrike" kern="1200" dirty="0">
                <a:solidFill>
                  <a:schemeClr val="tx1"/>
                </a:solidFill>
                <a:effectLst/>
                <a:latin typeface="+mn-lt"/>
                <a:ea typeface="+mn-ea"/>
                <a:cs typeface="+mn-cs"/>
              </a:rPr>
              <a:t>participants that in simple terms,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is an explanation of how and why a given set of interventions will lead to a desired change. </a:t>
            </a:r>
            <a:endParaRPr lang="en-KE" sz="1400" u="none" strike="noStrike" kern="1200">
              <a:solidFill>
                <a:schemeClr val="tx1"/>
              </a:solidFill>
              <a:effectLst/>
              <a:latin typeface="+mn-lt"/>
              <a:ea typeface="+mn-ea"/>
              <a:cs typeface="+mn-cs"/>
            </a:endParaRPr>
          </a:p>
          <a:p>
            <a:pPr lvl="0"/>
            <a:endParaRPr lang="en-KE" sz="1400" b="1"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Inform </a:t>
            </a:r>
            <a:r>
              <a:rPr lang="en-GB" sz="1200" u="none" strike="noStrike" kern="1200" dirty="0">
                <a:solidFill>
                  <a:schemeClr val="tx1"/>
                </a:solidFill>
                <a:effectLst/>
                <a:latin typeface="+mn-lt"/>
                <a:ea typeface="+mn-ea"/>
                <a:cs typeface="+mn-cs"/>
              </a:rPr>
              <a:t>participants that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is commonly expressed as a visual diagram but may also include some additional narrative (text) for explanatory purposes.</a:t>
            </a:r>
            <a:endParaRPr lang="en-KE" sz="1400" u="none" strike="noStrike" kern="1200">
              <a:solidFill>
                <a:schemeClr val="tx1"/>
              </a:solidFill>
              <a:effectLst/>
              <a:latin typeface="+mn-lt"/>
              <a:ea typeface="+mn-ea"/>
              <a:cs typeface="+mn-cs"/>
            </a:endParaRPr>
          </a:p>
          <a:p>
            <a:pPr lvl="0"/>
            <a:endParaRPr lang="en-KE" sz="1400" b="1"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to participants that the process of developing theories of how things work has been around for centuries (use the example of a scientist developing a hypothesis for a proposed experiment) but has only gained popularity in the aid and development sector in the past decade.</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 </a:t>
            </a:r>
            <a:r>
              <a:rPr lang="en-GB" sz="1200" u="none" strike="noStrike" kern="1200" dirty="0">
                <a:solidFill>
                  <a:schemeClr val="tx1"/>
                </a:solidFill>
                <a:effectLst/>
                <a:latin typeface="+mn-lt"/>
                <a:ea typeface="+mn-ea"/>
                <a:cs typeface="+mn-cs"/>
              </a:rPr>
              <a:t>participants that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is a useful and practical tool to support programme monitoring and evaluation, especially where experimental methods (e.g. randomly controlled trials) are not practical.</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to participants that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can be developed at many different levels, for example, for an activity, a project, a programme, a policy, an organisation or a ‘problem’ more broadly. They may be ‘high-level’ (broad with little detail) or detailed and specific. </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 </a:t>
            </a:r>
            <a:r>
              <a:rPr lang="en-GB" sz="1200" u="none" strike="noStrike" kern="1200" dirty="0">
                <a:solidFill>
                  <a:schemeClr val="tx1"/>
                </a:solidFill>
                <a:effectLst/>
                <a:latin typeface="+mn-lt"/>
                <a:ea typeface="+mn-ea"/>
                <a:cs typeface="+mn-cs"/>
              </a:rPr>
              <a:t>participants that most </a:t>
            </a:r>
            <a:r>
              <a:rPr lang="en-GB" sz="1200" u="none" strike="noStrike" kern="1200" dirty="0" err="1">
                <a:solidFill>
                  <a:schemeClr val="tx1"/>
                </a:solidFill>
                <a:effectLst/>
                <a:latin typeface="+mn-lt"/>
                <a:ea typeface="+mn-ea"/>
                <a:cs typeface="+mn-cs"/>
              </a:rPr>
              <a:t>ToCs</a:t>
            </a:r>
            <a:r>
              <a:rPr lang="en-GB" sz="1200" u="none" strike="noStrike" kern="1200" dirty="0">
                <a:solidFill>
                  <a:schemeClr val="tx1"/>
                </a:solidFill>
                <a:effectLst/>
                <a:latin typeface="+mn-lt"/>
                <a:ea typeface="+mn-ea"/>
                <a:cs typeface="+mn-cs"/>
              </a:rPr>
              <a:t> include the following three core components:</a:t>
            </a:r>
            <a:endParaRPr lang="en-KE" sz="1400" u="none" strike="noStrike" kern="1200">
              <a:solidFill>
                <a:schemeClr val="tx1"/>
              </a:solidFill>
              <a:effectLst/>
              <a:latin typeface="+mn-lt"/>
              <a:ea typeface="+mn-ea"/>
              <a:cs typeface="+mn-cs"/>
            </a:endParaRPr>
          </a:p>
          <a:p>
            <a:pPr marL="685800" lvl="1" indent="-228600">
              <a:buFont typeface="+mj-lt"/>
              <a:buAutoNum type="arabicPeriod"/>
            </a:pPr>
            <a:r>
              <a:rPr lang="en-GB" sz="1200" u="none" strike="noStrike" kern="1200" dirty="0">
                <a:solidFill>
                  <a:schemeClr val="tx1"/>
                </a:solidFill>
                <a:effectLst/>
                <a:latin typeface="+mn-lt"/>
                <a:ea typeface="+mn-ea"/>
                <a:cs typeface="+mn-cs"/>
              </a:rPr>
              <a:t>A brief analysis of the problem and its root causes and key drivers (</a:t>
            </a:r>
            <a:r>
              <a:rPr lang="en-GB" sz="1200" b="1" u="none" strike="noStrike" kern="1200" dirty="0">
                <a:solidFill>
                  <a:schemeClr val="tx1"/>
                </a:solidFill>
                <a:effectLst/>
                <a:latin typeface="+mn-lt"/>
                <a:ea typeface="+mn-ea"/>
                <a:cs typeface="+mn-cs"/>
              </a:rPr>
              <a:t>problem analysis</a:t>
            </a:r>
            <a:r>
              <a:rPr lang="en-GB" sz="1200" u="none" strike="noStrike" kern="1200" dirty="0">
                <a:solidFill>
                  <a:schemeClr val="tx1"/>
                </a:solidFill>
                <a:effectLst/>
                <a:latin typeface="+mn-lt"/>
                <a:ea typeface="+mn-ea"/>
                <a:cs typeface="+mn-cs"/>
              </a:rPr>
              <a:t>). </a:t>
            </a:r>
            <a:endParaRPr lang="en-KE" sz="1400" u="none" strike="noStrike" kern="1200">
              <a:solidFill>
                <a:schemeClr val="tx1"/>
              </a:solidFill>
              <a:effectLst/>
              <a:latin typeface="+mn-lt"/>
              <a:ea typeface="+mn-ea"/>
              <a:cs typeface="+mn-cs"/>
            </a:endParaRPr>
          </a:p>
          <a:p>
            <a:pPr marL="685800" lvl="1" indent="-228600">
              <a:buFont typeface="+mj-lt"/>
              <a:buAutoNum type="arabicPeriod"/>
            </a:pPr>
            <a:r>
              <a:rPr lang="en-GB" sz="1200" u="none" strike="noStrike" kern="1200" dirty="0">
                <a:solidFill>
                  <a:schemeClr val="tx1"/>
                </a:solidFill>
                <a:effectLst/>
                <a:latin typeface="+mn-lt"/>
                <a:ea typeface="+mn-ea"/>
                <a:cs typeface="+mn-cs"/>
              </a:rPr>
              <a:t>A </a:t>
            </a:r>
            <a:r>
              <a:rPr lang="en-GB" sz="1200" b="1" u="none" strike="noStrike" kern="1200" dirty="0">
                <a:solidFill>
                  <a:schemeClr val="tx1"/>
                </a:solidFill>
                <a:effectLst/>
                <a:latin typeface="+mn-lt"/>
                <a:ea typeface="+mn-ea"/>
                <a:cs typeface="+mn-cs"/>
              </a:rPr>
              <a:t>causal pathway</a:t>
            </a:r>
            <a:r>
              <a:rPr lang="en-GB" sz="1200" u="none" strike="noStrike" kern="1200" dirty="0">
                <a:solidFill>
                  <a:schemeClr val="tx1"/>
                </a:solidFill>
                <a:effectLst/>
                <a:latin typeface="+mn-lt"/>
                <a:ea typeface="+mn-ea"/>
                <a:cs typeface="+mn-cs"/>
              </a:rPr>
              <a:t> that describes the relationship between </a:t>
            </a:r>
            <a:r>
              <a:rPr lang="en-GB" sz="1200" b="1" u="none" strike="noStrike" kern="1200" dirty="0">
                <a:solidFill>
                  <a:schemeClr val="tx1"/>
                </a:solidFill>
                <a:effectLst/>
                <a:latin typeface="+mn-lt"/>
                <a:ea typeface="+mn-ea"/>
                <a:cs typeface="+mn-cs"/>
              </a:rPr>
              <a:t>activities, outputs, outcomes </a:t>
            </a:r>
            <a:r>
              <a:rPr lang="en-GB" sz="1200" u="none" strike="noStrike" kern="1200" dirty="0">
                <a:solidFill>
                  <a:schemeClr val="tx1"/>
                </a:solidFill>
                <a:effectLst/>
                <a:latin typeface="+mn-lt"/>
                <a:ea typeface="+mn-ea"/>
                <a:cs typeface="+mn-cs"/>
              </a:rPr>
              <a:t>and</a:t>
            </a:r>
            <a:r>
              <a:rPr lang="en-GB" sz="1200" b="1" u="none" strike="noStrike" kern="1200" dirty="0">
                <a:solidFill>
                  <a:schemeClr val="tx1"/>
                </a:solidFill>
                <a:effectLst/>
                <a:latin typeface="+mn-lt"/>
                <a:ea typeface="+mn-ea"/>
                <a:cs typeface="+mn-cs"/>
              </a:rPr>
              <a:t> impact</a:t>
            </a:r>
            <a:r>
              <a:rPr lang="en-GB" sz="1200" u="none" strike="noStrike" kern="1200" dirty="0">
                <a:solidFill>
                  <a:schemeClr val="tx1"/>
                </a:solidFill>
                <a:effectLst/>
                <a:latin typeface="+mn-lt"/>
                <a:ea typeface="+mn-ea"/>
                <a:cs typeface="+mn-cs"/>
              </a:rPr>
              <a:t> using an ‘if…then’ logic. It is common to see outcomes sequenced into 2-3 levels (e.g. short, medium and long-term outcomes).</a:t>
            </a:r>
            <a:endParaRPr lang="en-KE" sz="1400" u="none" strike="noStrike" kern="1200">
              <a:solidFill>
                <a:schemeClr val="tx1"/>
              </a:solidFill>
              <a:effectLst/>
              <a:latin typeface="+mn-lt"/>
              <a:ea typeface="+mn-ea"/>
              <a:cs typeface="+mn-cs"/>
            </a:endParaRPr>
          </a:p>
          <a:p>
            <a:pPr marL="685800" lvl="1" indent="-228600">
              <a:buFont typeface="+mj-lt"/>
              <a:buAutoNum type="arabicPeriod"/>
            </a:pPr>
            <a:r>
              <a:rPr lang="en-GB" sz="1200" u="none" strike="noStrike" kern="1200" dirty="0">
                <a:solidFill>
                  <a:schemeClr val="tx1"/>
                </a:solidFill>
                <a:effectLst/>
                <a:latin typeface="+mn-lt"/>
                <a:ea typeface="+mn-ea"/>
                <a:cs typeface="+mn-cs"/>
              </a:rPr>
              <a:t>A series of </a:t>
            </a:r>
            <a:r>
              <a:rPr lang="en-GB" sz="1200" b="1" u="none" strike="noStrike" kern="1200" dirty="0">
                <a:solidFill>
                  <a:schemeClr val="tx1"/>
                </a:solidFill>
                <a:effectLst/>
                <a:latin typeface="+mn-lt"/>
                <a:ea typeface="+mn-ea"/>
                <a:cs typeface="+mn-cs"/>
              </a:rPr>
              <a:t>assumptions </a:t>
            </a:r>
            <a:r>
              <a:rPr lang="en-GB" sz="1200" u="none" strike="noStrike" kern="1200" dirty="0">
                <a:solidFill>
                  <a:schemeClr val="tx1"/>
                </a:solidFill>
                <a:effectLst/>
                <a:latin typeface="+mn-lt"/>
                <a:ea typeface="+mn-ea"/>
                <a:cs typeface="+mn-cs"/>
              </a:rPr>
              <a:t>that have been made in developing the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which must be true if the causal pathway is to function as described. Assumptions are often implicit (unspoken) and therefore unaddressed. </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a:t>
            </a:r>
            <a:r>
              <a:rPr lang="en-GB" sz="1200" u="none" strike="noStrike" kern="1200" dirty="0">
                <a:solidFill>
                  <a:schemeClr val="tx1"/>
                </a:solidFill>
                <a:effectLst/>
                <a:latin typeface="+mn-lt"/>
                <a:ea typeface="+mn-ea"/>
                <a:cs typeface="+mn-cs"/>
              </a:rPr>
              <a:t> participants that some </a:t>
            </a:r>
            <a:r>
              <a:rPr lang="en-GB" sz="1200" u="none" strike="noStrike" kern="1200" dirty="0" err="1">
                <a:solidFill>
                  <a:schemeClr val="tx1"/>
                </a:solidFill>
                <a:effectLst/>
                <a:latin typeface="+mn-lt"/>
                <a:ea typeface="+mn-ea"/>
                <a:cs typeface="+mn-cs"/>
              </a:rPr>
              <a:t>ToCs</a:t>
            </a:r>
            <a:r>
              <a:rPr lang="en-GB" sz="1200" u="none" strike="noStrike" kern="1200" dirty="0">
                <a:solidFill>
                  <a:schemeClr val="tx1"/>
                </a:solidFill>
                <a:effectLst/>
                <a:latin typeface="+mn-lt"/>
                <a:ea typeface="+mn-ea"/>
                <a:cs typeface="+mn-cs"/>
              </a:rPr>
              <a:t> include other information, including a description of the implementation </a:t>
            </a:r>
            <a:r>
              <a:rPr lang="en-GB" sz="1200" b="1" u="none" strike="noStrike" kern="1200" dirty="0">
                <a:solidFill>
                  <a:schemeClr val="tx1"/>
                </a:solidFill>
                <a:effectLst/>
                <a:latin typeface="+mn-lt"/>
                <a:ea typeface="+mn-ea"/>
                <a:cs typeface="+mn-cs"/>
              </a:rPr>
              <a:t>context </a:t>
            </a:r>
            <a:r>
              <a:rPr lang="en-GB" sz="1200" u="none" strike="noStrike" kern="1200" dirty="0">
                <a:solidFill>
                  <a:schemeClr val="tx1"/>
                </a:solidFill>
                <a:effectLst/>
                <a:latin typeface="+mn-lt"/>
                <a:ea typeface="+mn-ea"/>
                <a:cs typeface="+mn-cs"/>
              </a:rPr>
              <a:t>and how it may affect the outcomes. </a:t>
            </a:r>
            <a:r>
              <a:rPr lang="en-GB" sz="1200" b="1" u="none" strike="noStrike" kern="1200" dirty="0">
                <a:solidFill>
                  <a:schemeClr val="tx1"/>
                </a:solidFill>
                <a:effectLst/>
                <a:latin typeface="+mn-lt"/>
                <a:ea typeface="+mn-ea"/>
                <a:cs typeface="+mn-cs"/>
              </a:rPr>
              <a:t>Remind</a:t>
            </a:r>
            <a:r>
              <a:rPr lang="en-GB" sz="1200" u="none" strike="noStrike" kern="1200" dirty="0">
                <a:solidFill>
                  <a:schemeClr val="tx1"/>
                </a:solidFill>
                <a:effectLst/>
                <a:latin typeface="+mn-lt"/>
                <a:ea typeface="+mn-ea"/>
                <a:cs typeface="+mn-cs"/>
              </a:rPr>
              <a:t> the group that there is no right or wrong way of developing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What is most important is that it provides a useful and practical foundation for programme implementation, monitoring and evaluation.</a:t>
            </a:r>
            <a:endParaRPr lang="en-KE" sz="1400" u="none" strike="noStrike"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71</a:t>
            </a:fld>
            <a:endParaRPr lang="nb-NO"/>
          </a:p>
        </p:txBody>
      </p:sp>
    </p:spTree>
    <p:extLst>
      <p:ext uri="{BB962C8B-B14F-4D97-AF65-F5344CB8AC3E}">
        <p14:creationId xmlns:p14="http://schemas.microsoft.com/office/powerpoint/2010/main" val="110487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participants slide 72, which defines some of the key terminology commonly used in a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Activities</a:t>
            </a:r>
            <a:r>
              <a:rPr lang="en-GB" sz="1200" u="none" strike="noStrike" kern="1200" dirty="0">
                <a:solidFill>
                  <a:schemeClr val="tx1"/>
                </a:solidFill>
                <a:effectLst/>
                <a:latin typeface="+mn-lt"/>
                <a:ea typeface="+mn-ea"/>
                <a:cs typeface="+mn-cs"/>
              </a:rPr>
              <a:t> are the specific interventions that will be implemented to respond to the problem at hand (</a:t>
            </a:r>
            <a:r>
              <a:rPr lang="en-GB" sz="1200" b="1" u="none" strike="noStrike" kern="1200" dirty="0">
                <a:solidFill>
                  <a:schemeClr val="tx1"/>
                </a:solidFill>
                <a:effectLst/>
                <a:latin typeface="+mn-lt"/>
                <a:ea typeface="+mn-ea"/>
                <a:cs typeface="+mn-cs"/>
              </a:rPr>
              <a:t>note</a:t>
            </a:r>
            <a:r>
              <a:rPr lang="en-GB" sz="1200" u="none" strike="noStrike" kern="1200" dirty="0">
                <a:solidFill>
                  <a:schemeClr val="tx1"/>
                </a:solidFill>
                <a:effectLst/>
                <a:latin typeface="+mn-lt"/>
                <a:ea typeface="+mn-ea"/>
                <a:cs typeface="+mn-cs"/>
              </a:rPr>
              <a:t>: some </a:t>
            </a:r>
            <a:r>
              <a:rPr lang="en-GB" sz="1200" u="none" strike="noStrike" kern="1200" dirty="0" err="1">
                <a:solidFill>
                  <a:schemeClr val="tx1"/>
                </a:solidFill>
                <a:effectLst/>
                <a:latin typeface="+mn-lt"/>
                <a:ea typeface="+mn-ea"/>
                <a:cs typeface="+mn-cs"/>
              </a:rPr>
              <a:t>ToCs</a:t>
            </a:r>
            <a:r>
              <a:rPr lang="en-GB" sz="1200" u="none" strike="noStrike" kern="1200" dirty="0">
                <a:solidFill>
                  <a:schemeClr val="tx1"/>
                </a:solidFill>
                <a:effectLst/>
                <a:latin typeface="+mn-lt"/>
                <a:ea typeface="+mn-ea"/>
                <a:cs typeface="+mn-cs"/>
              </a:rPr>
              <a:t> do not include specific activities). They are 100% in control of the implementing organisation/team.</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Outputs</a:t>
            </a:r>
            <a:r>
              <a:rPr lang="en-GB" sz="1200" u="none" strike="noStrike" kern="1200" dirty="0">
                <a:solidFill>
                  <a:schemeClr val="tx1"/>
                </a:solidFill>
                <a:effectLst/>
                <a:latin typeface="+mn-lt"/>
                <a:ea typeface="+mn-ea"/>
                <a:cs typeface="+mn-cs"/>
              </a:rPr>
              <a:t> are the ‘product’ of the activities (i.e. a workshop, brochure etc.). Some people also like to include the extent to which participants engage with the outputs, including participation and reaction (satisfaction). Outputs are somewhat within the control of the implementing organisation/team and somewhat within the control of the participants.</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Outcomes</a:t>
            </a:r>
            <a:r>
              <a:rPr lang="en-GB" sz="1200" u="none" strike="noStrike" kern="1200" dirty="0">
                <a:solidFill>
                  <a:schemeClr val="tx1"/>
                </a:solidFill>
                <a:effectLst/>
                <a:latin typeface="+mn-lt"/>
                <a:ea typeface="+mn-ea"/>
                <a:cs typeface="+mn-cs"/>
              </a:rPr>
              <a:t> are the endogenous (internal) changes that occur within participants as a result of the activities/outputs. They can be sequenced into multiple levels (e.g. short term, medium term, long-term). Outcomes are almost entirely within the control of the participants (i.e. they depend on how they choose to make use of the new knowledge, skills, resources provided through the activity).</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Impact</a:t>
            </a:r>
            <a:r>
              <a:rPr lang="en-GB" sz="1200" u="none" strike="noStrike" kern="1200" dirty="0">
                <a:solidFill>
                  <a:schemeClr val="tx1"/>
                </a:solidFill>
                <a:effectLst/>
                <a:latin typeface="+mn-lt"/>
                <a:ea typeface="+mn-ea"/>
                <a:cs typeface="+mn-cs"/>
              </a:rPr>
              <a:t> describes the ultimate desired change that the programme team or implementing organisation seeks to achieve, in collaboration with others. The impact is something that the programme will contribute to but could not achieve alone. The impact is within the control of the participants acting within an enabling external environment.</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Assumptions</a:t>
            </a:r>
            <a:r>
              <a:rPr lang="en-GB" sz="1200" u="none" strike="noStrike" kern="1200" dirty="0">
                <a:solidFill>
                  <a:schemeClr val="tx1"/>
                </a:solidFill>
                <a:effectLst/>
                <a:latin typeface="+mn-lt"/>
                <a:ea typeface="+mn-ea"/>
                <a:cs typeface="+mn-cs"/>
              </a:rPr>
              <a:t> are the implicit conditions that underpin the programme logic at different points (i.e. they must be true if the change is to occur as predicted). Assumptions are tested and validated through the process of implementation.</a:t>
            </a:r>
            <a:endParaRPr lang="en-GB" sz="1400" u="none" strike="noStrike" kern="1200" dirty="0">
              <a:solidFill>
                <a:schemeClr val="tx1"/>
              </a:solidFill>
              <a:effectLst/>
              <a:latin typeface="+mn-lt"/>
              <a:ea typeface="+mn-ea"/>
              <a:cs typeface="+mn-cs"/>
            </a:endParaRPr>
          </a:p>
          <a:p>
            <a:pPr lvl="2"/>
            <a:r>
              <a:rPr lang="en-GB" sz="1200" b="1" u="none" strike="noStrike" kern="1200" dirty="0">
                <a:solidFill>
                  <a:schemeClr val="tx1"/>
                </a:solidFill>
                <a:effectLst/>
                <a:latin typeface="+mn-lt"/>
                <a:ea typeface="+mn-ea"/>
                <a:cs typeface="+mn-cs"/>
              </a:rPr>
              <a:t>Context</a:t>
            </a:r>
            <a:r>
              <a:rPr lang="en-GB" sz="1200" u="none" strike="noStrike" kern="1200" dirty="0">
                <a:solidFill>
                  <a:schemeClr val="tx1"/>
                </a:solidFill>
                <a:effectLst/>
                <a:latin typeface="+mn-lt"/>
                <a:ea typeface="+mn-ea"/>
                <a:cs typeface="+mn-cs"/>
              </a:rPr>
              <a:t> describes the things happening in the external environment, which are beyond the control of the programme team but which may influence the outcomes.</a:t>
            </a:r>
            <a:endParaRPr lang="en-GB" sz="1400"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 </a:t>
            </a:r>
            <a:r>
              <a:rPr lang="en-GB" sz="1200" u="none" strike="noStrike" kern="1200" dirty="0">
                <a:solidFill>
                  <a:schemeClr val="tx1"/>
                </a:solidFill>
                <a:effectLst/>
                <a:latin typeface="+mn-lt"/>
                <a:ea typeface="+mn-ea"/>
                <a:cs typeface="+mn-cs"/>
              </a:rPr>
              <a:t>the group that the </a:t>
            </a:r>
            <a:r>
              <a:rPr lang="en-GB" sz="1200" u="none" strike="noStrike" kern="1200" dirty="0" err="1">
                <a:solidFill>
                  <a:schemeClr val="tx1"/>
                </a:solidFill>
                <a:effectLst/>
                <a:latin typeface="+mn-lt"/>
                <a:ea typeface="+mn-ea"/>
                <a:cs typeface="+mn-cs"/>
              </a:rPr>
              <a:t>ToC</a:t>
            </a:r>
            <a:r>
              <a:rPr lang="en-GB" sz="1200" u="none" strike="noStrike" kern="1200" dirty="0">
                <a:solidFill>
                  <a:schemeClr val="tx1"/>
                </a:solidFill>
                <a:effectLst/>
                <a:latin typeface="+mn-lt"/>
                <a:ea typeface="+mn-ea"/>
                <a:cs typeface="+mn-cs"/>
              </a:rPr>
              <a:t> (especially the outputs and outcomes) should follow the general principles of ‘SMART’ (specific, measurable, achievable, realistic and time-sequenced (i.e. they occur in a chronological order).</a:t>
            </a:r>
            <a:endParaRPr lang="en-GB" sz="140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72</a:t>
            </a:fld>
            <a:endParaRPr lang="nb-NO"/>
          </a:p>
        </p:txBody>
      </p:sp>
    </p:spTree>
    <p:extLst>
      <p:ext uri="{BB962C8B-B14F-4D97-AF65-F5344CB8AC3E}">
        <p14:creationId xmlns:p14="http://schemas.microsoft.com/office/powerpoint/2010/main" val="13910216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kern="1200" dirty="0">
                <a:solidFill>
                  <a:schemeClr val="tx1"/>
                </a:solidFill>
                <a:effectLst/>
                <a:latin typeface="+mn-lt"/>
                <a:ea typeface="+mn-ea"/>
                <a:cs typeface="+mn-cs"/>
              </a:rPr>
              <a:t>Explain </a:t>
            </a:r>
            <a:r>
              <a:rPr lang="en-GB" sz="1200" u="none" strike="noStrike" kern="1200" dirty="0">
                <a:solidFill>
                  <a:schemeClr val="tx1"/>
                </a:solidFill>
                <a:effectLst/>
                <a:latin typeface="+mn-lt"/>
                <a:ea typeface="+mn-ea"/>
                <a:cs typeface="+mn-cs"/>
              </a:rPr>
              <a:t>to participants that the objective of this session is to review and validate the logic and assumptions underpinning the NCA CEFM programme Theory of Change as they relate to the specific context in which the programme activities will be implemented.</a:t>
            </a:r>
            <a:endParaRPr lang="en-KE" sz="1200" u="none" strike="noStrike" kern="1200">
              <a:solidFill>
                <a:schemeClr val="tx1"/>
              </a:solidFill>
              <a:effectLst/>
              <a:latin typeface="+mn-lt"/>
              <a:ea typeface="+mn-ea"/>
              <a:cs typeface="+mn-cs"/>
            </a:endParaRPr>
          </a:p>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73</a:t>
            </a:fld>
            <a:endParaRPr lang="nb-NO"/>
          </a:p>
        </p:txBody>
      </p:sp>
    </p:spTree>
    <p:extLst>
      <p:ext uri="{BB962C8B-B14F-4D97-AF65-F5344CB8AC3E}">
        <p14:creationId xmlns:p14="http://schemas.microsoft.com/office/powerpoint/2010/main" val="2671054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74</a:t>
            </a:fld>
            <a:endParaRPr lang="nb-NO"/>
          </a:p>
        </p:txBody>
      </p:sp>
    </p:spTree>
    <p:extLst>
      <p:ext uri="{BB962C8B-B14F-4D97-AF65-F5344CB8AC3E}">
        <p14:creationId xmlns:p14="http://schemas.microsoft.com/office/powerpoint/2010/main" val="31888328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participants slide 75 which shows the</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problem analysis underpinning the programme, and the strategies and activities of the programme.</a:t>
            </a:r>
            <a:endParaRPr lang="en-KE" sz="1200" u="none" strike="noStrike" kern="120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u="sng" dirty="0"/>
              <a:t>FACILITATOR SCRIPT</a:t>
            </a: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that the programme’s Theory of Change explains the ‘logic’ behind the toolkit activities. In other words, how and why the activities will contribute to the desired change. The Theory of Change is generic, in other words, it is intended to be applicable across the different contexts. It is also an evolving document that may change as the programme learns more about which strategies are most effective in achieving the desired outcomes. </a:t>
            </a:r>
          </a:p>
          <a:p>
            <a:pPr lvl="0"/>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that the Theory of Change begins with a problem analysis that summarises the intervention’s understanding of the problem at hand, its key drivers and root causes – shown in grey. The problem analysis is based on the findings from the literature review and consultations with key stakeholders.</a:t>
            </a:r>
          </a:p>
          <a:p>
            <a:pPr lvl="0"/>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that underpinning the problem analysis is the understanding that gender inequality and harmful gender and social norms are the root cause of CEFM. In humanitarian settings (including during and in the aftermath of conflict and disasters) key drivers work to exacerbate gender inequality and harmful gender norms and increase the risk of CEFM, especially for girls. </a:t>
            </a:r>
          </a:p>
          <a:p>
            <a:pPr lvl="0"/>
            <a:endParaRPr lang="en-KE" sz="1200" u="none" strike="noStrike" kern="1200">
              <a:solidFill>
                <a:schemeClr val="tx1"/>
              </a:solidFill>
              <a:effectLst/>
              <a:latin typeface="+mn-lt"/>
              <a:ea typeface="+mn-ea"/>
              <a:cs typeface="+mn-cs"/>
            </a:endParaRPr>
          </a:p>
          <a:p>
            <a:pPr lvl="0"/>
            <a:r>
              <a:rPr lang="en-GB" sz="1200" u="none" strike="noStrike" kern="1200" dirty="0">
                <a:solidFill>
                  <a:schemeClr val="tx1"/>
                </a:solidFill>
                <a:effectLst/>
                <a:latin typeface="+mn-lt"/>
                <a:ea typeface="+mn-ea"/>
                <a:cs typeface="+mn-cs"/>
              </a:rPr>
              <a:t>Some of the key drivers included in the problem analysis may not be relevant in the community you are working in. For example, CEFM is used as a weapon of war in some conflicts, but this driver is not relevant in post-disaster humanitarian settings. There may also be other key drivers that are unique to your context that are not included in the problem analysis. It is important to note that the problem that the toolkit seeks to address (the increase of prevalence of CEFM in humanitarian settings) and its root causes (gender inequality and harmful gender norms) are fixed and therefore should not be changed.</a:t>
            </a:r>
          </a:p>
          <a:p>
            <a:pPr lvl="0"/>
            <a:endParaRPr lang="en-KE" sz="1200" u="none" strike="noStrike" kern="1200">
              <a:solidFill>
                <a:schemeClr val="tx1"/>
              </a:solidFill>
              <a:effectLst/>
              <a:latin typeface="+mn-lt"/>
              <a:ea typeface="+mn-ea"/>
              <a:cs typeface="+mn-cs"/>
            </a:endParaRPr>
          </a:p>
          <a:p>
            <a:pPr lvl="0"/>
            <a:r>
              <a:rPr lang="en-GB" sz="1200" u="none" strike="noStrike" kern="1200" dirty="0">
                <a:solidFill>
                  <a:schemeClr val="tx1"/>
                </a:solidFill>
                <a:effectLst/>
                <a:latin typeface="+mn-lt"/>
                <a:ea typeface="+mn-ea"/>
                <a:cs typeface="+mn-cs"/>
              </a:rPr>
              <a:t>The next two rows of the Theory of Change describe the strategies (broad approach) and activities (specific actions) chosen to address the problem. These are the activities included in the toolkit. </a:t>
            </a:r>
          </a:p>
          <a:p>
            <a:pPr lvl="0"/>
            <a:endParaRPr lang="en-KE" sz="1200" u="none" strike="noStrike" kern="1200">
              <a:solidFill>
                <a:schemeClr val="tx1"/>
              </a:solidFill>
              <a:effectLst/>
              <a:latin typeface="+mn-lt"/>
              <a:ea typeface="+mn-ea"/>
              <a:cs typeface="+mn-cs"/>
            </a:endParaRPr>
          </a:p>
          <a:p>
            <a:pPr lvl="0"/>
            <a:r>
              <a:rPr lang="en-GB" sz="1200" u="none" strike="noStrike" kern="1200" dirty="0">
                <a:solidFill>
                  <a:schemeClr val="tx1"/>
                </a:solidFill>
                <a:effectLst/>
                <a:latin typeface="+mn-lt"/>
                <a:ea typeface="+mn-ea"/>
                <a:cs typeface="+mn-cs"/>
              </a:rPr>
              <a:t>These strategies and activities have been chosen based on the available evidence, they represent a logical solution to the problem at hand. At the community-level, a dual strategy of prevention and response to CEFM will be adopted. This recognises that activities that seek to prevent gender-based violence (including CEFM) in the long-term may increase the needs for service provision in the short-term as awareness about CEFM increases and community acceptance decreases. A third, internal strategy of capacity building will ensure that programme staff and partners have the necessary knowledge, skills and support to implement an effective and sustainable programme. </a:t>
            </a:r>
          </a:p>
          <a:p>
            <a:pPr lvl="0"/>
            <a:endParaRPr lang="en-KE" sz="1200" u="none" strike="noStrike" kern="1200">
              <a:solidFill>
                <a:schemeClr val="tx1"/>
              </a:solidFill>
              <a:effectLst/>
              <a:latin typeface="+mn-lt"/>
              <a:ea typeface="+mn-ea"/>
              <a:cs typeface="+mn-cs"/>
            </a:endParaRPr>
          </a:p>
          <a:p>
            <a:pPr lvl="0"/>
            <a:r>
              <a:rPr lang="en-GB" sz="1200" u="none" strike="noStrike" kern="1200" dirty="0">
                <a:solidFill>
                  <a:schemeClr val="tx1"/>
                </a:solidFill>
                <a:effectLst/>
                <a:latin typeface="+mn-lt"/>
                <a:ea typeface="+mn-ea"/>
                <a:cs typeface="+mn-cs"/>
              </a:rPr>
              <a:t>The specific activities included under each strategy will be discussed in more detail throughout the training.</a:t>
            </a:r>
            <a:endParaRPr lang="en-KE" sz="1200" u="none" strike="noStrike"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 </a:t>
            </a:r>
            <a:r>
              <a:rPr lang="en-GB" sz="1200" u="none" strike="noStrike" kern="1200" dirty="0">
                <a:solidFill>
                  <a:schemeClr val="tx1"/>
                </a:solidFill>
                <a:effectLst/>
                <a:latin typeface="+mn-lt"/>
                <a:ea typeface="+mn-ea"/>
                <a:cs typeface="+mn-cs"/>
              </a:rPr>
              <a:t>to participants that the theory underpinning the dual strategy of prevention and response is evidence-based and should not be changed under normal circumstances, however the activities may be changed. For example, there may have been changes to problem analysis which have made the activities unnecessary, or the</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country office/implementing partner intends on omitting</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activities (for example, if there are insufficient resources or if another organisation is already implementing similar activities).</a:t>
            </a:r>
            <a:endParaRPr lang="en-KE" sz="1200" u="none" strike="noStrike" kern="1200">
              <a:solidFill>
                <a:schemeClr val="tx1"/>
              </a:solidFill>
              <a:effectLst/>
              <a:latin typeface="+mn-lt"/>
              <a:ea typeface="+mn-ea"/>
              <a:cs typeface="+mn-cs"/>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75</a:t>
            </a:fld>
            <a:endParaRPr lang="nb-NO"/>
          </a:p>
        </p:txBody>
      </p:sp>
    </p:spTree>
    <p:extLst>
      <p:ext uri="{BB962C8B-B14F-4D97-AF65-F5344CB8AC3E}">
        <p14:creationId xmlns:p14="http://schemas.microsoft.com/office/powerpoint/2010/main" val="648853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u="sng" dirty="0"/>
              <a:t>FACILITATOR SCRIPT</a:t>
            </a:r>
          </a:p>
          <a:p>
            <a:endParaRPr lang="en-AU" dirty="0"/>
          </a:p>
          <a:p>
            <a:pPr marL="285750" indent="-285750" algn="just">
              <a:lnSpc>
                <a:spcPct val="107000"/>
              </a:lnSpc>
              <a:spcBef>
                <a:spcPts val="600"/>
              </a:spcBef>
              <a:spcAft>
                <a:spcPts val="800"/>
              </a:spcAft>
              <a:buFont typeface="Arial" panose="020B0604020202020204" pitchFamily="34" charset="0"/>
              <a:buChar char="•"/>
            </a:pPr>
            <a:r>
              <a:rPr lang="en-GB" sz="1200" dirty="0">
                <a:solidFill>
                  <a:srgbClr val="111111"/>
                </a:solidFill>
                <a:effectLst/>
                <a:highlight>
                  <a:srgbClr val="FFFFFF"/>
                </a:highlight>
                <a:latin typeface="Calibri" panose="020F0502020204030204" pitchFamily="34" charset="0"/>
                <a:ea typeface="Calibri" panose="020F0502020204030204" pitchFamily="34" charset="0"/>
              </a:rPr>
              <a:t>This slide shows the expected outcomes of the activities (activity row is repeated for reference)</a:t>
            </a:r>
          </a:p>
          <a:p>
            <a:pPr marL="285750" indent="-285750" algn="just">
              <a:lnSpc>
                <a:spcPct val="107000"/>
              </a:lnSpc>
              <a:spcBef>
                <a:spcPts val="600"/>
              </a:spcBef>
              <a:spcAft>
                <a:spcPts val="800"/>
              </a:spcAft>
              <a:buFont typeface="Arial" panose="020B0604020202020204" pitchFamily="34" charset="0"/>
              <a:buChar char="•"/>
            </a:pPr>
            <a:r>
              <a:rPr lang="en-GB" sz="1200" dirty="0">
                <a:solidFill>
                  <a:srgbClr val="111111"/>
                </a:solidFill>
                <a:effectLst/>
                <a:highlight>
                  <a:srgbClr val="FFFFFF"/>
                </a:highlight>
                <a:latin typeface="Calibri" panose="020F0502020204030204" pitchFamily="34" charset="0"/>
                <a:ea typeface="Calibri" panose="020F0502020204030204" pitchFamily="34" charset="0"/>
              </a:rPr>
              <a:t>Outcomes are defined as the changes that occur within individuals and institutions because of an intervention. They are distinct from the ‘products’ that result from an activity (e.g. a workshop or dialogue) and the extent to which participants engage with them (these are sometimes referred to as outputs).</a:t>
            </a:r>
          </a:p>
          <a:p>
            <a:pPr marL="285750" indent="-285750" algn="just">
              <a:lnSpc>
                <a:spcPct val="107000"/>
              </a:lnSpc>
              <a:spcBef>
                <a:spcPts val="600"/>
              </a:spcBef>
              <a:spcAft>
                <a:spcPts val="800"/>
              </a:spcAft>
              <a:buFont typeface="Arial" panose="020B0604020202020204" pitchFamily="34" charset="0"/>
              <a:buChar char="•"/>
            </a:pPr>
            <a:r>
              <a:rPr lang="en-GB" sz="1200" dirty="0">
                <a:solidFill>
                  <a:srgbClr val="111111"/>
                </a:solidFill>
                <a:effectLst/>
                <a:highlight>
                  <a:srgbClr val="FFFFFF"/>
                </a:highlight>
                <a:latin typeface="Calibri" panose="020F0502020204030204" pitchFamily="34" charset="0"/>
                <a:ea typeface="Calibri" panose="020F0502020204030204" pitchFamily="34" charset="0"/>
              </a:rPr>
              <a:t>Different colours (blue, green, orange) are used to indicate which outcomes are related to which strategy/activities (outcomes that are dependent on more than one strategy are shown in purple). </a:t>
            </a:r>
          </a:p>
          <a:p>
            <a:pPr marL="285750" indent="-285750" algn="just">
              <a:lnSpc>
                <a:spcPct val="107000"/>
              </a:lnSpc>
              <a:spcBef>
                <a:spcPts val="600"/>
              </a:spcBef>
              <a:spcAft>
                <a:spcPts val="800"/>
              </a:spcAft>
              <a:buFont typeface="Arial" panose="020B0604020202020204" pitchFamily="34" charset="0"/>
              <a:buChar char="•"/>
            </a:pPr>
            <a:r>
              <a:rPr lang="en-GB" sz="1200" dirty="0">
                <a:solidFill>
                  <a:srgbClr val="111111"/>
                </a:solidFill>
                <a:effectLst/>
                <a:highlight>
                  <a:srgbClr val="FFFFFF"/>
                </a:highlight>
                <a:latin typeface="Calibri" panose="020F0502020204030204" pitchFamily="34" charset="0"/>
                <a:ea typeface="Calibri" panose="020F0502020204030204" pitchFamily="34" charset="0"/>
              </a:rPr>
              <a:t>The outcomes follow an </a:t>
            </a:r>
            <a:r>
              <a:rPr lang="en-GB" sz="1200" i="1" dirty="0">
                <a:solidFill>
                  <a:srgbClr val="111111"/>
                </a:solidFill>
                <a:effectLst/>
                <a:highlight>
                  <a:srgbClr val="FFFFFF"/>
                </a:highlight>
                <a:latin typeface="Calibri" panose="020F0502020204030204" pitchFamily="34" charset="0"/>
                <a:ea typeface="Calibri" panose="020F0502020204030204" pitchFamily="34" charset="0"/>
              </a:rPr>
              <a:t>if = then</a:t>
            </a:r>
            <a:r>
              <a:rPr lang="en-GB" sz="1200" dirty="0">
                <a:solidFill>
                  <a:srgbClr val="111111"/>
                </a:solidFill>
                <a:effectLst/>
                <a:highlight>
                  <a:srgbClr val="FFFFFF"/>
                </a:highlight>
                <a:latin typeface="Calibri" panose="020F0502020204030204" pitchFamily="34" charset="0"/>
                <a:ea typeface="Calibri" panose="020F0502020204030204" pitchFamily="34" charset="0"/>
              </a:rPr>
              <a:t> logic — in other words, </a:t>
            </a:r>
            <a:r>
              <a:rPr lang="en-GB" sz="1200" i="1" dirty="0">
                <a:solidFill>
                  <a:srgbClr val="111111"/>
                </a:solidFill>
                <a:effectLst/>
                <a:highlight>
                  <a:srgbClr val="FFFFFF"/>
                </a:highlight>
                <a:latin typeface="Calibri" panose="020F0502020204030204" pitchFamily="34" charset="0"/>
                <a:ea typeface="Calibri" panose="020F0502020204030204" pitchFamily="34" charset="0"/>
              </a:rPr>
              <a:t>if</a:t>
            </a:r>
            <a:r>
              <a:rPr lang="en-GB" sz="1200" dirty="0">
                <a:solidFill>
                  <a:srgbClr val="111111"/>
                </a:solidFill>
                <a:effectLst/>
                <a:highlight>
                  <a:srgbClr val="FFFFFF"/>
                </a:highlight>
                <a:latin typeface="Calibri" panose="020F0502020204030204" pitchFamily="34" charset="0"/>
                <a:ea typeface="Calibri" panose="020F0502020204030204" pitchFamily="34" charset="0"/>
              </a:rPr>
              <a:t> the specified activity is delivered </a:t>
            </a:r>
            <a:r>
              <a:rPr lang="en-GB" sz="1200" i="1" dirty="0">
                <a:solidFill>
                  <a:srgbClr val="111111"/>
                </a:solidFill>
                <a:effectLst/>
                <a:highlight>
                  <a:srgbClr val="FFFFFF"/>
                </a:highlight>
                <a:latin typeface="Calibri" panose="020F0502020204030204" pitchFamily="34" charset="0"/>
                <a:ea typeface="Calibri" panose="020F0502020204030204" pitchFamily="34" charset="0"/>
              </a:rPr>
              <a:t>then</a:t>
            </a:r>
            <a:r>
              <a:rPr lang="en-GB" sz="1200" dirty="0">
                <a:solidFill>
                  <a:srgbClr val="111111"/>
                </a:solidFill>
                <a:effectLst/>
                <a:highlight>
                  <a:srgbClr val="FFFFFF"/>
                </a:highlight>
                <a:latin typeface="Calibri" panose="020F0502020204030204" pitchFamily="34" charset="0"/>
                <a:ea typeface="Calibri" panose="020F0502020204030204" pitchFamily="34" charset="0"/>
              </a:rPr>
              <a:t> it will result in the intermediate outcome. Subsequently, if the intermediate outcome is evident, then it will trigger the long-term outcomes. </a:t>
            </a:r>
          </a:p>
          <a:p>
            <a:pPr marL="285750" marR="0" lvl="0" indent="-285750" algn="just"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lang="en-GB" sz="1200" dirty="0">
                <a:effectLst/>
                <a:highlight>
                  <a:srgbClr val="FFFFFF"/>
                </a:highlight>
                <a:latin typeface="Calibri" panose="020F0502020204030204" pitchFamily="34" charset="0"/>
                <a:ea typeface="Calibri" panose="020F0502020204030204" pitchFamily="34" charset="0"/>
              </a:rPr>
              <a:t>The outcomes in the diagram are sequenced. In other words, the intermediate outcomes represent the necessary conditions required for the long-term outcomes to be achieved.</a:t>
            </a:r>
            <a:r>
              <a:rPr lang="en-GB" sz="1200" dirty="0">
                <a:effectLst/>
                <a:latin typeface="Calibri" panose="020F0502020204030204" pitchFamily="34" charset="0"/>
                <a:ea typeface="Calibri" panose="020F0502020204030204" pitchFamily="34" charset="0"/>
              </a:rPr>
              <a:t> The intermediate outcomes are expected to occur first. In this Theory of Change, the intermediate outcomes describe changes in behaviour and relationships of individuals and groups who participate directly in the activities (as opposed to the broader community). </a:t>
            </a:r>
          </a:p>
          <a:p>
            <a:pPr marL="285750" indent="-285750" algn="just">
              <a:lnSpc>
                <a:spcPct val="107000"/>
              </a:lnSpc>
              <a:spcBef>
                <a:spcPts val="600"/>
              </a:spcBef>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The outcomes outlined in red are aligned with relevant results in the </a:t>
            </a:r>
            <a:r>
              <a:rPr lang="en-GB" sz="1200" dirty="0">
                <a:solidFill>
                  <a:srgbClr val="0000FF"/>
                </a:solidFill>
                <a:effectLst/>
                <a:latin typeface="Calibri" panose="020F0502020204030204" pitchFamily="34" charset="0"/>
                <a:ea typeface="Calibri" panose="020F0502020204030204" pitchFamily="34" charset="0"/>
                <a:hlinkClick r:id="rId3"/>
              </a:rPr>
              <a:t>Girls Not Brides Theory of Change</a:t>
            </a:r>
            <a:r>
              <a:rPr lang="en-GB" sz="1200" dirty="0">
                <a:effectLst/>
                <a:latin typeface="Calibri" panose="020F0502020204030204" pitchFamily="34" charset="0"/>
                <a:ea typeface="Calibri" panose="020F0502020204030204" pitchFamily="34" charset="0"/>
              </a:rPr>
              <a:t>, demonstrating a shared vision for ending CEFM.</a:t>
            </a:r>
            <a:endParaRPr lang="en-AU" sz="1200" dirty="0">
              <a:effectLst/>
              <a:latin typeface="Calibri" panose="020F0502020204030204" pitchFamily="34" charset="0"/>
              <a:ea typeface="Calibri" panose="020F0502020204030204" pitchFamily="34" charset="0"/>
            </a:endParaRPr>
          </a:p>
          <a:p>
            <a:pPr marL="285750" indent="-285750" algn="just">
              <a:lnSpc>
                <a:spcPct val="107000"/>
              </a:lnSpc>
              <a:spcBef>
                <a:spcPts val="600"/>
              </a:spcBef>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The expected intermediate outcomes of service delivery activities (green) are that girls will be more aware of their human rights and have increased life skills and knowledge. It is also expected that activity participants will increase their social networks with other adolescent girls (for those activities delivered in small groups), which is an important foundation for improved psychosocial wellbeing. Finally, it is expected that, as a result of the activities, girls will come to realise that there are options for their future beyond marriage.</a:t>
            </a:r>
            <a:endParaRPr lang="en-AU" sz="1200" dirty="0">
              <a:effectLst/>
              <a:latin typeface="Calibri" panose="020F0502020204030204" pitchFamily="34" charset="0"/>
              <a:ea typeface="Calibri" panose="020F0502020204030204" pitchFamily="34" charset="0"/>
            </a:endParaRPr>
          </a:p>
          <a:p>
            <a:pPr marL="285750" indent="-285750" algn="just">
              <a:lnSpc>
                <a:spcPct val="107000"/>
              </a:lnSpc>
              <a:spcBef>
                <a:spcPts val="600"/>
              </a:spcBef>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The expected intermediate outcomes of community outreach activities (blue) describe the foundations for social norm change. This includes being more aware of the harmful impacts of CEFM and the alternative options for girls, and an increased willingness to challenge unequal gender norms. Additionally, it is expected that activities targeted at caregivers will result in them sharing power and decision-making with their daughters. </a:t>
            </a:r>
            <a:endParaRPr lang="en-AU" sz="1200" dirty="0">
              <a:effectLst/>
              <a:latin typeface="Calibri" panose="020F0502020204030204" pitchFamily="34" charset="0"/>
              <a:ea typeface="Calibri" panose="020F0502020204030204" pitchFamily="34" charset="0"/>
            </a:endParaRPr>
          </a:p>
          <a:p>
            <a:pPr marL="285750" indent="-285750" algn="just">
              <a:lnSpc>
                <a:spcPct val="107000"/>
              </a:lnSpc>
              <a:spcBef>
                <a:spcPts val="600"/>
              </a:spcBef>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It is theorised that these intermediate outcomes will not be achieved unless the people delivering the activities (programme staff and partners) have the necessary knowledge, skills and attitudes to deliver interventions that transform harmful gender roles (orange).</a:t>
            </a:r>
            <a:endParaRPr lang="en-AU"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76</a:t>
            </a:fld>
            <a:endParaRPr lang="nb-NO"/>
          </a:p>
        </p:txBody>
      </p:sp>
    </p:spTree>
    <p:extLst>
      <p:ext uri="{BB962C8B-B14F-4D97-AF65-F5344CB8AC3E}">
        <p14:creationId xmlns:p14="http://schemas.microsoft.com/office/powerpoint/2010/main" val="4089263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u="sng" dirty="0"/>
              <a:t>FACILITATOR SCRIPT</a:t>
            </a:r>
          </a:p>
          <a:p>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The long-term outcomes are expected to occur as a result of sustained implementation of the activities, but only </a:t>
            </a:r>
            <a:r>
              <a:rPr lang="en-GB" sz="1200" i="1" dirty="0">
                <a:effectLst/>
                <a:latin typeface="Calibri" panose="020F0502020204030204" pitchFamily="34" charset="0"/>
                <a:ea typeface="Calibri" panose="020F0502020204030204" pitchFamily="34" charset="0"/>
              </a:rPr>
              <a:t>if</a:t>
            </a:r>
            <a:r>
              <a:rPr lang="en-GB" sz="1200" dirty="0">
                <a:effectLst/>
                <a:latin typeface="Calibri" panose="020F0502020204030204" pitchFamily="34" charset="0"/>
                <a:ea typeface="Calibri" panose="020F0502020204030204" pitchFamily="34" charset="0"/>
              </a:rPr>
              <a:t> the intermediate outcomes are first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In this Theory of Change, the long-term outcomes describe the changes in behaviour of people who directly participate in the activities, as well as changes in norms (collective beliefs and attitudes) in the wider community that may occur through ‘diffusion’ (direct participants sharing ideas and information with the broader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The expected long-term outcomes of service delivery activities (green) are that girls will have increased access to support services, which in turn will result in improved wellbeing, resilience, and happiness. It is also expected that adolescent girls will participate more in decisions that affect them, which will occur as a result of activities delivered under both strategies (purple).</a:t>
            </a:r>
            <a:endParaRPr lang="en-AU"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The expected long-term outcomes of community outreach activities (blue) are that there will be changes evident in the community’s perception of harmful social norms that drive CEFM. Additionally, it is expected that changes in awareness will compel leaders to take greater action to end CEFM. Eventually, it is hoped that changes in social norms occur to the extent that marrying girls is viewed as undesirable by men and boys. </a:t>
            </a:r>
            <a:endParaRPr lang="en-AU"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In a Theory of Change, the impact statements describe the future changes that the combined toolkit activities will contribute to, alongside other interventions and external forces. Impact statements are important because they provide a shared goal and vision and keep stakeholders on-track and motivated to ensure high quality implementation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Determining the extent to which changes at the impact level can be attributed to a particular activity or programme is difficult and requires rigorous techniques, therefore it is generally beyond the scope of programme-level monitoring and evaluation. Because measuring impact is generally beyond the scope of programme-level monitoring and evaluation, it is only necessary to change the impact statements if the omission of certain strategies and activities has made them irrelevant.</a:t>
            </a:r>
            <a:endParaRPr lang="en-AU"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77</a:t>
            </a:fld>
            <a:endParaRPr lang="nb-NO"/>
          </a:p>
        </p:txBody>
      </p:sp>
    </p:spTree>
    <p:extLst>
      <p:ext uri="{BB962C8B-B14F-4D97-AF65-F5344CB8AC3E}">
        <p14:creationId xmlns:p14="http://schemas.microsoft.com/office/powerpoint/2010/main" val="11758211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slide 69 and</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introduce the session on Theory of Change.</a:t>
            </a: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78</a:t>
            </a:fld>
            <a:endParaRPr lang="nb-NO"/>
          </a:p>
        </p:txBody>
      </p:sp>
    </p:spTree>
    <p:extLst>
      <p:ext uri="{BB962C8B-B14F-4D97-AF65-F5344CB8AC3E}">
        <p14:creationId xmlns:p14="http://schemas.microsoft.com/office/powerpoint/2010/main" val="3001727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79</a:t>
            </a:fld>
            <a:endParaRPr lang="nb-NO"/>
          </a:p>
        </p:txBody>
      </p:sp>
    </p:spTree>
    <p:extLst>
      <p:ext uri="{BB962C8B-B14F-4D97-AF65-F5344CB8AC3E}">
        <p14:creationId xmlns:p14="http://schemas.microsoft.com/office/powerpoint/2010/main" val="39087153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slide 80</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and</a:t>
            </a:r>
            <a:r>
              <a:rPr lang="en-GB" sz="1200" b="1" u="none" strike="noStrike" kern="1200" dirty="0">
                <a:solidFill>
                  <a:schemeClr val="tx1"/>
                </a:solidFill>
                <a:effectLst/>
                <a:latin typeface="+mn-lt"/>
                <a:ea typeface="+mn-ea"/>
                <a:cs typeface="+mn-cs"/>
              </a:rPr>
              <a:t> inform</a:t>
            </a:r>
            <a:r>
              <a:rPr lang="en-GB" sz="1200" u="none" strike="noStrike" kern="1200" dirty="0">
                <a:solidFill>
                  <a:schemeClr val="tx1"/>
                </a:solidFill>
                <a:effectLst/>
                <a:latin typeface="+mn-lt"/>
                <a:ea typeface="+mn-ea"/>
                <a:cs typeface="+mn-cs"/>
              </a:rPr>
              <a:t> participants that </a:t>
            </a:r>
            <a:r>
              <a:rPr lang="en-GB" sz="1200" i="1" u="none" strike="noStrike" kern="1200" dirty="0">
                <a:solidFill>
                  <a:schemeClr val="tx1"/>
                </a:solidFill>
                <a:effectLst/>
                <a:latin typeface="+mn-lt"/>
                <a:ea typeface="+mn-ea"/>
                <a:cs typeface="+mn-cs"/>
              </a:rPr>
              <a:t>adaptation</a:t>
            </a:r>
            <a:r>
              <a:rPr lang="en-GB" sz="1200" u="none" strike="noStrike" kern="1200" dirty="0">
                <a:solidFill>
                  <a:schemeClr val="tx1"/>
                </a:solidFill>
                <a:effectLst/>
                <a:latin typeface="+mn-lt"/>
                <a:ea typeface="+mn-ea"/>
                <a:cs typeface="+mn-cs"/>
              </a:rPr>
              <a:t> describes all the changes, inclusions, and omissions that facilitators make to the toolkit activities during the process of implementation. </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Ask </a:t>
            </a:r>
            <a:r>
              <a:rPr lang="en-GB" sz="1200" u="none" strike="noStrike" kern="1200" dirty="0">
                <a:solidFill>
                  <a:schemeClr val="tx1"/>
                </a:solidFill>
                <a:effectLst/>
                <a:latin typeface="+mn-lt"/>
                <a:ea typeface="+mn-ea"/>
                <a:cs typeface="+mn-cs"/>
              </a:rPr>
              <a:t>participants to think of a time when they had to facilitate an activity from a toolkit or instructions that had been developed by someone else but had to make changes at the last minute to make it work. What were the outcomes of the adaptation? Did it make it better or worse? Write answers on the flip chart headed ADAPTATION</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and</a:t>
            </a:r>
            <a:r>
              <a:rPr lang="en-GB" sz="1200" b="1" u="none" strike="noStrike" kern="1200" dirty="0">
                <a:solidFill>
                  <a:schemeClr val="tx1"/>
                </a:solidFill>
                <a:effectLst/>
                <a:latin typeface="+mn-lt"/>
                <a:ea typeface="+mn-ea"/>
                <a:cs typeface="+mn-cs"/>
              </a:rPr>
              <a:t> discuss</a:t>
            </a:r>
            <a:r>
              <a:rPr lang="en-GB" sz="1200" u="none" strike="noStrike" kern="1200" dirty="0">
                <a:solidFill>
                  <a:schemeClr val="tx1"/>
                </a:solidFill>
                <a:effectLst/>
                <a:latin typeface="+mn-lt"/>
                <a:ea typeface="+mn-ea"/>
                <a:cs typeface="+mn-cs"/>
              </a:rPr>
              <a:t> a selection of responses among the group.</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Suggest</a:t>
            </a:r>
            <a:r>
              <a:rPr lang="en-GB" sz="1200" u="none" strike="noStrike" kern="1200" dirty="0">
                <a:solidFill>
                  <a:schemeClr val="tx1"/>
                </a:solidFill>
                <a:effectLst/>
                <a:latin typeface="+mn-lt"/>
                <a:ea typeface="+mn-ea"/>
                <a:cs typeface="+mn-cs"/>
              </a:rPr>
              <a:t> the following examples of other things that a facilitator may change about an activity (if not already raised in the above discussion:</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Extending or shortening the length of the activity (including the number of sessions and timing of each session)</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Including, omitting, or changing certain key messages or activities</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Using examples different to those provided (e.g. that are more contextually relevant)</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Changes to the participants, including way participants are grouped</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Changes to the time/date/location of the activity</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Changing the way that words and phrases are translated</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Ask </a:t>
            </a:r>
            <a:r>
              <a:rPr lang="en-GB" sz="1200" u="none" strike="noStrike" kern="1200" dirty="0">
                <a:solidFill>
                  <a:schemeClr val="tx1"/>
                </a:solidFill>
                <a:effectLst/>
                <a:latin typeface="+mn-lt"/>
                <a:ea typeface="+mn-ea"/>
                <a:cs typeface="+mn-cs"/>
              </a:rPr>
              <a:t>participants if they can now suggest some reasons as to</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why a facilitator may need to change something about an activity. Write answers on the flip chart headed REASONS</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and</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suggest the following if not already mentioned:</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facilitator did not understand the instructions</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facilitator was unprepared</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There was insufficient/too much time for the activity</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activity content might have offended the participants (i.e. it was inappropriate)</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activity did not interest participants (i.e. was too boring)</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resources required to facilitate the activity were not available</a:t>
            </a:r>
            <a:endParaRPr lang="en-KE" sz="1400" u="none" strike="noStrike" kern="1200" dirty="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Some external event beyond the control of the facilitator interpreted the event (e.g. bad weather, political unrest etc.)</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Ask</a:t>
            </a:r>
            <a:r>
              <a:rPr lang="en-GB" sz="1200" u="none" strike="noStrike" kern="1200" dirty="0">
                <a:solidFill>
                  <a:schemeClr val="tx1"/>
                </a:solidFill>
                <a:effectLst/>
                <a:latin typeface="+mn-lt"/>
                <a:ea typeface="+mn-ea"/>
                <a:cs typeface="+mn-cs"/>
              </a:rPr>
              <a:t> participants if they have any other examples of why a facilitator may need to change something about an activity?</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Ask </a:t>
            </a:r>
            <a:r>
              <a:rPr lang="en-GB" sz="1200" u="none" strike="noStrike" kern="1200" dirty="0">
                <a:solidFill>
                  <a:schemeClr val="tx1"/>
                </a:solidFill>
                <a:effectLst/>
                <a:latin typeface="+mn-lt"/>
                <a:ea typeface="+mn-ea"/>
                <a:cs typeface="+mn-cs"/>
              </a:rPr>
              <a:t>participants whether they think adaptation a good thing or a bad thing? Why?</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 </a:t>
            </a:r>
            <a:r>
              <a:rPr lang="en-GB" sz="1200" u="none" strike="noStrike" kern="1200" dirty="0">
                <a:solidFill>
                  <a:schemeClr val="tx1"/>
                </a:solidFill>
                <a:effectLst/>
                <a:latin typeface="+mn-lt"/>
                <a:ea typeface="+mn-ea"/>
                <a:cs typeface="+mn-cs"/>
              </a:rPr>
              <a:t>to participants that when it comes to activity implementation, it is important to strike a balance between </a:t>
            </a:r>
            <a:r>
              <a:rPr lang="en-GB" sz="1200" i="1" u="none" strike="noStrike" kern="1200" dirty="0">
                <a:solidFill>
                  <a:schemeClr val="tx1"/>
                </a:solidFill>
                <a:effectLst/>
                <a:latin typeface="+mn-lt"/>
                <a:ea typeface="+mn-ea"/>
                <a:cs typeface="+mn-cs"/>
              </a:rPr>
              <a:t>adaptation</a:t>
            </a:r>
            <a:r>
              <a:rPr lang="en-GB" sz="1200" u="none" strike="noStrike" kern="1200" dirty="0">
                <a:solidFill>
                  <a:schemeClr val="tx1"/>
                </a:solidFill>
                <a:effectLst/>
                <a:latin typeface="+mn-lt"/>
                <a:ea typeface="+mn-ea"/>
                <a:cs typeface="+mn-cs"/>
              </a:rPr>
              <a:t> (reasonable changes made to the activity to make it fit in the local context) which is seen as a </a:t>
            </a:r>
            <a:r>
              <a:rPr lang="en-GB" sz="1200" u="sng" strike="noStrike" kern="1200" dirty="0">
                <a:solidFill>
                  <a:schemeClr val="tx1"/>
                </a:solidFill>
                <a:effectLst/>
                <a:latin typeface="+mn-lt"/>
                <a:ea typeface="+mn-ea"/>
                <a:cs typeface="+mn-cs"/>
              </a:rPr>
              <a:t>positive process</a:t>
            </a:r>
            <a:r>
              <a:rPr lang="en-GB" sz="1200" u="none" strike="noStrike" kern="1200" dirty="0">
                <a:solidFill>
                  <a:schemeClr val="tx1"/>
                </a:solidFill>
                <a:effectLst/>
                <a:latin typeface="+mn-lt"/>
                <a:ea typeface="+mn-ea"/>
                <a:cs typeface="+mn-cs"/>
              </a:rPr>
              <a:t> and </a:t>
            </a:r>
            <a:r>
              <a:rPr lang="en-GB" sz="1200" i="1" u="none" strike="noStrike" kern="1200" dirty="0">
                <a:solidFill>
                  <a:schemeClr val="tx1"/>
                </a:solidFill>
                <a:effectLst/>
                <a:latin typeface="+mn-lt"/>
                <a:ea typeface="+mn-ea"/>
                <a:cs typeface="+mn-cs"/>
              </a:rPr>
              <a:t>drift</a:t>
            </a:r>
            <a:r>
              <a:rPr lang="en-GB" sz="1200" u="none" strike="noStrike" kern="1200" dirty="0">
                <a:solidFill>
                  <a:schemeClr val="tx1"/>
                </a:solidFill>
                <a:effectLst/>
                <a:latin typeface="+mn-lt"/>
                <a:ea typeface="+mn-ea"/>
                <a:cs typeface="+mn-cs"/>
              </a:rPr>
              <a:t> which is a misapplication of the programme model, often involving either technical error, abandonment of necessary or core components, or the introduction of counterproductive elements, which often results in poorer outcomes. </a:t>
            </a:r>
            <a:endParaRPr lang="en-KE" sz="1400" u="none" strike="noStrike" kern="1200" dirty="0">
              <a:solidFill>
                <a:schemeClr val="tx1"/>
              </a:solidFill>
              <a:effectLst/>
              <a:latin typeface="+mn-lt"/>
              <a:ea typeface="+mn-ea"/>
              <a:cs typeface="+mn-cs"/>
            </a:endParaRPr>
          </a:p>
          <a:p>
            <a:pPr lvl="0"/>
            <a:endParaRPr lang="en-GB" sz="1200" b="1" u="none" strike="noStrike" kern="1200" dirty="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Inform</a:t>
            </a:r>
            <a:r>
              <a:rPr lang="en-GB" sz="1200" u="none" strike="noStrike" kern="1200" dirty="0">
                <a:solidFill>
                  <a:schemeClr val="tx1"/>
                </a:solidFill>
                <a:effectLst/>
                <a:latin typeface="+mn-lt"/>
                <a:ea typeface="+mn-ea"/>
                <a:cs typeface="+mn-cs"/>
              </a:rPr>
              <a:t> participants that ‘drift’ occurs easily in field implementations, especially among organisations and practitioners that have not yet achieved full competency or integration of a new model and are not in consultation with model experts. </a:t>
            </a:r>
            <a:endParaRPr lang="en-KE" sz="1400" u="none" strike="noStrike" kern="1200" dirty="0">
              <a:solidFill>
                <a:schemeClr val="tx1"/>
              </a:solidFill>
              <a:effectLst/>
              <a:latin typeface="+mn-lt"/>
              <a:ea typeface="+mn-ea"/>
              <a:cs typeface="+mn-cs"/>
            </a:endParaRPr>
          </a:p>
          <a:p>
            <a:endParaRPr lang="en-KE" dirty="0"/>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80</a:t>
            </a:fld>
            <a:endParaRPr lang="nb-NO"/>
          </a:p>
        </p:txBody>
      </p:sp>
    </p:spTree>
    <p:extLst>
      <p:ext uri="{BB962C8B-B14F-4D97-AF65-F5344CB8AC3E}">
        <p14:creationId xmlns:p14="http://schemas.microsoft.com/office/powerpoint/2010/main" val="312722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9 and</a:t>
            </a:r>
            <a:r>
              <a:rPr lang="en-GB" sz="1200" b="1" kern="1200" dirty="0">
                <a:solidFill>
                  <a:schemeClr val="tx1"/>
                </a:solidFill>
                <a:effectLst/>
                <a:latin typeface="+mn-lt"/>
                <a:ea typeface="+mn-ea"/>
                <a:cs typeface="+mn-cs"/>
              </a:rPr>
              <a:t> explain </a:t>
            </a:r>
            <a:r>
              <a:rPr lang="en-GB" sz="1200" kern="1200" dirty="0">
                <a:solidFill>
                  <a:schemeClr val="tx1"/>
                </a:solidFill>
                <a:effectLst/>
                <a:latin typeface="+mn-lt"/>
                <a:ea typeface="+mn-ea"/>
                <a:cs typeface="+mn-cs"/>
              </a:rPr>
              <a:t>that </a:t>
            </a:r>
            <a:r>
              <a:rPr lang="en-GB" sz="1200" b="0" i="0" u="none" strike="noStrike" kern="1200" dirty="0">
                <a:solidFill>
                  <a:schemeClr val="tx1"/>
                </a:solidFill>
                <a:effectLst/>
                <a:latin typeface="+mn-lt"/>
                <a:ea typeface="+mn-ea"/>
                <a:cs typeface="+mn-cs"/>
              </a:rPr>
              <a:t>the main goal of the service delivery activities included in the toolkit is to prevent, mitigate and </a:t>
            </a:r>
            <a:r>
              <a:rPr lang="en-GB" sz="1200" b="0" i="1" u="none" strike="noStrike" kern="1200" dirty="0">
                <a:solidFill>
                  <a:schemeClr val="tx1"/>
                </a:solidFill>
                <a:effectLst/>
                <a:latin typeface="+mn-lt"/>
                <a:ea typeface="+mn-ea"/>
                <a:cs typeface="+mn-cs"/>
              </a:rPr>
              <a:t>respond</a:t>
            </a:r>
            <a:r>
              <a:rPr lang="en-GB" sz="1200" b="0" i="0" u="none" strike="noStrike" kern="1200" dirty="0">
                <a:solidFill>
                  <a:schemeClr val="tx1"/>
                </a:solidFill>
                <a:effectLst/>
                <a:latin typeface="+mn-lt"/>
                <a:ea typeface="+mn-ea"/>
                <a:cs typeface="+mn-cs"/>
              </a:rPr>
              <a:t> to</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CEFM and minimise the harm caused to women and girls who have experienced it or are at risk of experiencing it. The activities seek to achieve this goal through providing life skills training to build assets, create awareness and promote positive coping mechanisms. </a:t>
            </a:r>
            <a:r>
              <a:rPr lang="en-US" sz="1200" b="0" i="0" u="none" strike="noStrike" kern="1200" dirty="0">
                <a:solidFill>
                  <a:schemeClr val="tx1"/>
                </a:solidFill>
                <a:effectLst/>
                <a:latin typeface="+mn-lt"/>
                <a:ea typeface="+mn-ea"/>
                <a:cs typeface="+mn-cs"/>
              </a:rPr>
              <a:t>​</a:t>
            </a:r>
            <a:endParaRPr lang="en-AU" b="1" u="sng" dirty="0"/>
          </a:p>
          <a:p>
            <a:pPr rtl="0" fontAlgn="base"/>
            <a:r>
              <a:rPr lang="en-AU" sz="1200" b="0" i="0" u="none" strike="noStrike" kern="1200" dirty="0">
                <a:solidFill>
                  <a:schemeClr val="tx1"/>
                </a:solidFill>
                <a:effectLst/>
                <a:latin typeface="+mn-lt"/>
                <a:ea typeface="+mn-ea"/>
                <a:cs typeface="+mn-cs"/>
              </a:rPr>
              <a:t>​</a:t>
            </a:r>
          </a:p>
          <a:p>
            <a:pPr lvl="0"/>
            <a:r>
              <a:rPr lang="en-GB" sz="1200" b="1" kern="1200" dirty="0">
                <a:solidFill>
                  <a:schemeClr val="tx1"/>
                </a:solidFill>
                <a:effectLst/>
                <a:latin typeface="+mn-lt"/>
                <a:ea typeface="+mn-ea"/>
                <a:cs typeface="+mn-cs"/>
              </a:rPr>
              <a:t>Say </a:t>
            </a:r>
            <a:r>
              <a:rPr lang="en-GB" sz="1200" kern="1200" dirty="0">
                <a:solidFill>
                  <a:schemeClr val="tx1"/>
                </a:solidFill>
                <a:effectLst/>
                <a:latin typeface="+mn-lt"/>
                <a:ea typeface="+mn-ea"/>
                <a:cs typeface="+mn-cs"/>
              </a:rPr>
              <a:t>that the life skills component consists of consists of three tools:</a:t>
            </a:r>
            <a:endParaRPr lang="en-KE" sz="14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1. Adolescent boys life skills</a:t>
            </a:r>
            <a:endParaRPr lang="en-KE" sz="14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2. Adolescent girls life skills for girls who are unmarried and at risk to early and forced marriage and</a:t>
            </a:r>
            <a:r>
              <a:rPr lang="en-KE" sz="1400" kern="1200" dirty="0">
                <a:solidFill>
                  <a:schemeClr val="tx1"/>
                </a:solidFill>
                <a:effectLst/>
                <a:latin typeface="+mn-lt"/>
                <a:ea typeface="+mn-ea"/>
                <a:cs typeface="+mn-cs"/>
              </a:rPr>
              <a:t> g</a:t>
            </a:r>
            <a:r>
              <a:rPr lang="en-GB" sz="1200" kern="1200" dirty="0" err="1">
                <a:solidFill>
                  <a:schemeClr val="tx1"/>
                </a:solidFill>
                <a:effectLst/>
                <a:latin typeface="+mn-lt"/>
                <a:ea typeface="+mn-ea"/>
                <a:cs typeface="+mn-cs"/>
              </a:rPr>
              <a:t>irls</a:t>
            </a:r>
            <a:r>
              <a:rPr lang="en-GB" sz="1200" kern="1200" dirty="0">
                <a:solidFill>
                  <a:schemeClr val="tx1"/>
                </a:solidFill>
                <a:effectLst/>
                <a:latin typeface="+mn-lt"/>
                <a:ea typeface="+mn-ea"/>
                <a:cs typeface="+mn-cs"/>
              </a:rPr>
              <a:t> who are at imminent risk / already married / divorced / widowed girls</a:t>
            </a:r>
            <a:endParaRPr lang="en-KE" sz="1400" kern="1200" dirty="0">
              <a:solidFill>
                <a:schemeClr val="tx1"/>
              </a:solidFill>
              <a:effectLst/>
              <a:latin typeface="+mn-lt"/>
              <a:ea typeface="+mn-ea"/>
              <a:cs typeface="+mn-cs"/>
            </a:endParaRPr>
          </a:p>
          <a:p>
            <a:pPr lvl="2"/>
            <a:r>
              <a:rPr lang="en-KE" sz="140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Focused care for girls at imminent risk / already married / divorced / widowed girls</a:t>
            </a:r>
            <a:endParaRPr lang="en-KE" sz="1400" kern="1200" dirty="0">
              <a:solidFill>
                <a:schemeClr val="tx1"/>
              </a:solidFill>
              <a:effectLst/>
              <a:latin typeface="+mn-lt"/>
              <a:ea typeface="+mn-ea"/>
              <a:cs typeface="+mn-cs"/>
            </a:endParaRPr>
          </a:p>
          <a:p>
            <a:pPr rtl="0" fontAlgn="base"/>
            <a:endParaRPr lang="en-AU" sz="1200" b="0" i="0" u="none" strike="noStrike"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Explain that the service delivery activities are designed for adolescent girls and boys (life skills</a:t>
            </a:r>
          </a:p>
          <a:p>
            <a:r>
              <a:rPr lang="en-GB" sz="1200" i="0" kern="1200" dirty="0">
                <a:solidFill>
                  <a:schemeClr val="tx1"/>
                </a:solidFill>
                <a:effectLst/>
                <a:latin typeface="+mn-lt"/>
                <a:ea typeface="+mn-ea"/>
                <a:cs typeface="+mn-cs"/>
              </a:rPr>
              <a:t>workshops only) aged 10-19 years old. Participants will be grouped depending on the needs, age,</a:t>
            </a:r>
          </a:p>
          <a:p>
            <a:r>
              <a:rPr lang="en-GB" sz="1200" i="0" kern="1200" dirty="0">
                <a:solidFill>
                  <a:schemeClr val="tx1"/>
                </a:solidFill>
                <a:effectLst/>
                <a:latin typeface="+mn-lt"/>
                <a:ea typeface="+mn-ea"/>
                <a:cs typeface="+mn-cs"/>
              </a:rPr>
              <a:t>sex and marital status. Explain that in keeping with the ‘stepped care’ approach to service delivery,</a:t>
            </a:r>
          </a:p>
          <a:p>
            <a:r>
              <a:rPr lang="en-GB" sz="1200" i="0" kern="1200" dirty="0">
                <a:solidFill>
                  <a:schemeClr val="tx1"/>
                </a:solidFill>
                <a:effectLst/>
                <a:latin typeface="+mn-lt"/>
                <a:ea typeface="+mn-ea"/>
                <a:cs typeface="+mn-cs"/>
              </a:rPr>
              <a:t>the activities have been designed to complement/build on each other, therefore, adolescent girls</a:t>
            </a:r>
          </a:p>
          <a:p>
            <a:r>
              <a:rPr lang="en-GB" sz="1200" i="0" kern="1200" dirty="0">
                <a:solidFill>
                  <a:schemeClr val="tx1"/>
                </a:solidFill>
                <a:effectLst/>
                <a:latin typeface="+mn-lt"/>
                <a:ea typeface="+mn-ea"/>
                <a:cs typeface="+mn-cs"/>
              </a:rPr>
              <a:t>may participate in the life skills workshops and afterwards be referred to the focused care sessions.</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Explain that the life skills workshops consists of 14 sessions (1 session per week over 14 weeks or</a:t>
            </a:r>
          </a:p>
          <a:p>
            <a:r>
              <a:rPr lang="en-GB" sz="1200" i="0" kern="1200" dirty="0">
                <a:solidFill>
                  <a:schemeClr val="tx1"/>
                </a:solidFill>
                <a:effectLst/>
                <a:latin typeface="+mn-lt"/>
                <a:ea typeface="+mn-ea"/>
                <a:cs typeface="+mn-cs"/>
              </a:rPr>
              <a:t>2 sessions per week over 7 weeks) for adolescent girls and boys, with adaptations according to</a:t>
            </a:r>
          </a:p>
          <a:p>
            <a:r>
              <a:rPr lang="en-GB" sz="1200" i="0" kern="1200" dirty="0">
                <a:solidFill>
                  <a:schemeClr val="tx1"/>
                </a:solidFill>
                <a:effectLst/>
                <a:latin typeface="+mn-lt"/>
                <a:ea typeface="+mn-ea"/>
                <a:cs typeface="+mn-cs"/>
              </a:rPr>
              <a:t>chronological and developmental age and marital status of adolescent girls.</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The focused care sessions consists of 7 sessions for adolescent girls who are at imminent risk, already</a:t>
            </a:r>
          </a:p>
          <a:p>
            <a:r>
              <a:rPr lang="en-GB" sz="1200" i="0" kern="1200" dirty="0">
                <a:solidFill>
                  <a:schemeClr val="tx1"/>
                </a:solidFill>
                <a:effectLst/>
                <a:latin typeface="+mn-lt"/>
                <a:ea typeface="+mn-ea"/>
                <a:cs typeface="+mn-cs"/>
              </a:rPr>
              <a:t>married, widowed, and divorced. These sessions are designed to build their assets and develop positive</a:t>
            </a:r>
          </a:p>
          <a:p>
            <a:r>
              <a:rPr lang="en-GB" sz="1200" i="0" kern="1200" dirty="0">
                <a:solidFill>
                  <a:schemeClr val="tx1"/>
                </a:solidFill>
                <a:effectLst/>
                <a:latin typeface="+mn-lt"/>
                <a:ea typeface="+mn-ea"/>
                <a:cs typeface="+mn-cs"/>
              </a:rPr>
              <a:t>coping mechanisms for challenging situations. Participants should only be referred to participate through</a:t>
            </a:r>
          </a:p>
          <a:p>
            <a:r>
              <a:rPr lang="en-GB" sz="1200" i="0" kern="1200" dirty="0">
                <a:solidFill>
                  <a:schemeClr val="tx1"/>
                </a:solidFill>
                <a:effectLst/>
                <a:latin typeface="+mn-lt"/>
                <a:ea typeface="+mn-ea"/>
                <a:cs typeface="+mn-cs"/>
              </a:rPr>
              <a:t>case management services.</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Explain that the life skills workshops and focused care sessions activities are delivered in cycles,</a:t>
            </a:r>
          </a:p>
          <a:p>
            <a:r>
              <a:rPr lang="en-GB" sz="1200" i="0" kern="1200" dirty="0">
                <a:solidFill>
                  <a:schemeClr val="tx1"/>
                </a:solidFill>
                <a:effectLst/>
                <a:latin typeface="+mn-lt"/>
                <a:ea typeface="+mn-ea"/>
                <a:cs typeface="+mn-cs"/>
              </a:rPr>
              <a:t>which means that a group of 9-12 participants begin and complete the activity together. Once</a:t>
            </a:r>
          </a:p>
          <a:p>
            <a:r>
              <a:rPr lang="en-GB" sz="1200" i="0" kern="1200" dirty="0">
                <a:solidFill>
                  <a:schemeClr val="tx1"/>
                </a:solidFill>
                <a:effectLst/>
                <a:latin typeface="+mn-lt"/>
                <a:ea typeface="+mn-ea"/>
                <a:cs typeface="+mn-cs"/>
              </a:rPr>
              <a:t>enough eligible participants have been identified, a new group begins the activities (and so on). </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The life skills workshops and focused care sessions activities follows a ‘stepped care’ approach, whereby</a:t>
            </a:r>
          </a:p>
          <a:p>
            <a:r>
              <a:rPr lang="en-GB" sz="1200" i="0" kern="1200" dirty="0">
                <a:solidFill>
                  <a:schemeClr val="tx1"/>
                </a:solidFill>
                <a:effectLst/>
                <a:latin typeface="+mn-lt"/>
                <a:ea typeface="+mn-ea"/>
                <a:cs typeface="+mn-cs"/>
              </a:rPr>
              <a:t>the activities are delivered sequentially (starting with the life skills workshops, then followed by</a:t>
            </a:r>
          </a:p>
          <a:p>
            <a:r>
              <a:rPr lang="en-GB" sz="1200" i="0" kern="1200" dirty="0">
                <a:solidFill>
                  <a:schemeClr val="tx1"/>
                </a:solidFill>
                <a:effectLst/>
                <a:latin typeface="+mn-lt"/>
                <a:ea typeface="+mn-ea"/>
                <a:cs typeface="+mn-cs"/>
              </a:rPr>
              <a:t>focused care). Adolescent girls can attend one or both activities, depending on the level of support</a:t>
            </a:r>
          </a:p>
          <a:p>
            <a:r>
              <a:rPr lang="en-GB" sz="1200" i="0" kern="1200" dirty="0">
                <a:solidFill>
                  <a:schemeClr val="tx1"/>
                </a:solidFill>
                <a:effectLst/>
                <a:latin typeface="+mn-lt"/>
                <a:ea typeface="+mn-ea"/>
                <a:cs typeface="+mn-cs"/>
              </a:rPr>
              <a:t>required. The case management is delivered on an ongoing basis, as required for adolescent girls</a:t>
            </a:r>
          </a:p>
          <a:p>
            <a:r>
              <a:rPr lang="en-GB" sz="1200" i="0" kern="1200" dirty="0">
                <a:solidFill>
                  <a:schemeClr val="tx1"/>
                </a:solidFill>
                <a:effectLst/>
                <a:latin typeface="+mn-lt"/>
                <a:ea typeface="+mn-ea"/>
                <a:cs typeface="+mn-cs"/>
              </a:rPr>
              <a:t>who require individual support.</a:t>
            </a:r>
          </a:p>
          <a:p>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9</a:t>
            </a:fld>
            <a:endParaRPr lang="nb-NO"/>
          </a:p>
        </p:txBody>
      </p:sp>
    </p:spTree>
    <p:extLst>
      <p:ext uri="{BB962C8B-B14F-4D97-AF65-F5344CB8AC3E}">
        <p14:creationId xmlns:p14="http://schemas.microsoft.com/office/powerpoint/2010/main" val="42870130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participants slide 81.</a:t>
            </a:r>
            <a:r>
              <a:rPr lang="en-GB" sz="1200" b="1" kern="1200" dirty="0">
                <a:solidFill>
                  <a:schemeClr val="tx1"/>
                </a:solidFill>
                <a:effectLst/>
                <a:latin typeface="+mn-lt"/>
                <a:ea typeface="+mn-ea"/>
                <a:cs typeface="+mn-cs"/>
              </a:rPr>
              <a:t> Tell</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participants that when considering adapting the programme activities, they should think about which parts of the activity are ‘core components’ vs. ‘adaptable elements’. </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Explain</a:t>
            </a:r>
            <a:r>
              <a:rPr lang="en-GB" sz="1200" u="none" strike="noStrike" kern="1200" dirty="0">
                <a:solidFill>
                  <a:schemeClr val="tx1"/>
                </a:solidFill>
                <a:effectLst/>
                <a:latin typeface="+mn-lt"/>
                <a:ea typeface="+mn-ea"/>
                <a:cs typeface="+mn-cs"/>
              </a:rPr>
              <a:t> to participants that the </a:t>
            </a:r>
            <a:r>
              <a:rPr lang="en-GB" sz="1200" b="1" u="none" strike="noStrike" kern="1200" dirty="0">
                <a:solidFill>
                  <a:schemeClr val="tx1"/>
                </a:solidFill>
                <a:effectLst/>
                <a:latin typeface="+mn-lt"/>
                <a:ea typeface="+mn-ea"/>
                <a:cs typeface="+mn-cs"/>
              </a:rPr>
              <a:t>core components</a:t>
            </a:r>
            <a:r>
              <a:rPr lang="en-GB" sz="1200" u="none" strike="noStrike" kern="1200" dirty="0">
                <a:solidFill>
                  <a:schemeClr val="tx1"/>
                </a:solidFill>
                <a:effectLst/>
                <a:latin typeface="+mn-lt"/>
                <a:ea typeface="+mn-ea"/>
                <a:cs typeface="+mn-cs"/>
              </a:rPr>
              <a:t> are the essential and indispensable elements of the activity that are required for it to be effective and the </a:t>
            </a:r>
            <a:r>
              <a:rPr lang="en-GB" sz="1200" b="1" u="none" strike="noStrike" kern="1200" dirty="0">
                <a:solidFill>
                  <a:schemeClr val="tx1"/>
                </a:solidFill>
                <a:effectLst/>
                <a:latin typeface="+mn-lt"/>
                <a:ea typeface="+mn-ea"/>
                <a:cs typeface="+mn-cs"/>
              </a:rPr>
              <a:t>adaptable elements</a:t>
            </a:r>
            <a:r>
              <a:rPr lang="en-GB" sz="1200" u="none" strike="noStrike" kern="1200" dirty="0">
                <a:solidFill>
                  <a:schemeClr val="tx1"/>
                </a:solidFill>
                <a:effectLst/>
                <a:latin typeface="+mn-lt"/>
                <a:ea typeface="+mn-ea"/>
                <a:cs typeface="+mn-cs"/>
              </a:rPr>
              <a:t> are the things that can be changed to make the activity more relevant and engaging without detracting from the intended outcomes. </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a:t>
            </a:r>
            <a:r>
              <a:rPr lang="en-GB" sz="1200" u="none" strike="noStrike" kern="1200" dirty="0">
                <a:solidFill>
                  <a:schemeClr val="tx1"/>
                </a:solidFill>
                <a:effectLst/>
                <a:latin typeface="+mn-lt"/>
                <a:ea typeface="+mn-ea"/>
                <a:cs typeface="+mn-cs"/>
              </a:rPr>
              <a:t> participants that the core components and adaptable elements often become evident through trial and error over time as the intervention is implemented and adapted for a variety of contexts. However, as a rule, this programme has some core components that should not be changed.</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Inform</a:t>
            </a:r>
            <a:r>
              <a:rPr lang="en-GB" sz="1200" u="none" strike="noStrike" kern="1200" dirty="0">
                <a:solidFill>
                  <a:schemeClr val="tx1"/>
                </a:solidFill>
                <a:effectLst/>
                <a:latin typeface="+mn-lt"/>
                <a:ea typeface="+mn-ea"/>
                <a:cs typeface="+mn-cs"/>
              </a:rPr>
              <a:t> participants that the elements of the programme that </a:t>
            </a:r>
            <a:r>
              <a:rPr lang="en-GB" sz="1200" i="1" u="none" strike="noStrike" kern="1200" dirty="0">
                <a:solidFill>
                  <a:schemeClr val="tx1"/>
                </a:solidFill>
                <a:effectLst/>
                <a:latin typeface="+mn-lt"/>
                <a:ea typeface="+mn-ea"/>
                <a:cs typeface="+mn-cs"/>
              </a:rPr>
              <a:t>should not</a:t>
            </a:r>
            <a:r>
              <a:rPr lang="en-GB" sz="1200" u="none" strike="noStrike" kern="1200" dirty="0">
                <a:solidFill>
                  <a:schemeClr val="tx1"/>
                </a:solidFill>
                <a:effectLst/>
                <a:latin typeface="+mn-lt"/>
                <a:ea typeface="+mn-ea"/>
                <a:cs typeface="+mn-cs"/>
              </a:rPr>
              <a:t> be adapted (the core components) are:</a:t>
            </a:r>
            <a:endParaRPr lang="en-KE" sz="1400" u="none" strike="noStrike" kern="120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number and timing of sessions (unless a session is marked optional)</a:t>
            </a:r>
            <a:endParaRPr lang="en-KE" sz="1400" u="none" strike="noStrike" kern="120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main/key messages of the activity/session</a:t>
            </a:r>
            <a:endParaRPr lang="en-KE" sz="1400" u="none" strike="noStrike" kern="120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gender and age segregated nature of the groups (where stipulated) </a:t>
            </a:r>
            <a:endParaRPr lang="en-KE" sz="1400" u="none" strike="noStrike" kern="1200">
              <a:solidFill>
                <a:schemeClr val="tx1"/>
              </a:solidFill>
              <a:effectLst/>
              <a:latin typeface="+mn-lt"/>
              <a:ea typeface="+mn-ea"/>
              <a:cs typeface="+mn-cs"/>
            </a:endParaRPr>
          </a:p>
          <a:p>
            <a:pPr lvl="1"/>
            <a:r>
              <a:rPr lang="en-GB" sz="1200" u="none" strike="noStrike" kern="1200" dirty="0">
                <a:solidFill>
                  <a:schemeClr val="tx1"/>
                </a:solidFill>
                <a:effectLst/>
                <a:latin typeface="+mn-lt"/>
                <a:ea typeface="+mn-ea"/>
                <a:cs typeface="+mn-cs"/>
              </a:rPr>
              <a:t>The phasing and sequencing of sessions (e.g. the implementation phases in the community outreach component and the ‘stepped care’ approach of the service delivery component</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Tell </a:t>
            </a:r>
            <a:r>
              <a:rPr lang="en-GB" sz="1200" u="none" strike="noStrike" kern="1200" dirty="0">
                <a:solidFill>
                  <a:schemeClr val="tx1"/>
                </a:solidFill>
                <a:effectLst/>
                <a:latin typeface="+mn-lt"/>
                <a:ea typeface="+mn-ea"/>
                <a:cs typeface="+mn-cs"/>
              </a:rPr>
              <a:t>participants that when adapting activities, they should also consider the programme Theory of Change and whether the adaptation is likely to affect the likelihood that the activity will achieve its intended outcomes. For example, if one of the outcomes of an activity is that girl’s will increase their social networks, and the facilitator decides to reduce the number of people in the group activity or the opportunity for dialogue among participants, then it might have a negative effect on the achievement of outcomes.</a:t>
            </a:r>
            <a:endParaRPr lang="en-KE" sz="14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Remind</a:t>
            </a:r>
            <a:r>
              <a:rPr lang="en-GB" sz="1200" u="none" strike="noStrike" kern="1200" dirty="0">
                <a:solidFill>
                  <a:schemeClr val="tx1"/>
                </a:solidFill>
                <a:effectLst/>
                <a:latin typeface="+mn-lt"/>
                <a:ea typeface="+mn-ea"/>
                <a:cs typeface="+mn-cs"/>
              </a:rPr>
              <a:t> the facilitators that the most important thing they can do is take note of the changes they make the toolkit activities and reflect on whether they are adaptations or ‘drift’. Tell participants that later in the training they will be learning how to do this using the implementation monitoring tools provided in the toolkit.</a:t>
            </a:r>
            <a:endParaRPr lang="en-KE" sz="14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81</a:t>
            </a:fld>
            <a:endParaRPr lang="nb-NO"/>
          </a:p>
        </p:txBody>
      </p:sp>
    </p:spTree>
    <p:extLst>
      <p:ext uri="{BB962C8B-B14F-4D97-AF65-F5344CB8AC3E}">
        <p14:creationId xmlns:p14="http://schemas.microsoft.com/office/powerpoint/2010/main" val="27732669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82</a:t>
            </a:fld>
            <a:endParaRPr lang="nb-NO"/>
          </a:p>
        </p:txBody>
      </p:sp>
    </p:spTree>
    <p:extLst>
      <p:ext uri="{BB962C8B-B14F-4D97-AF65-F5344CB8AC3E}">
        <p14:creationId xmlns:p14="http://schemas.microsoft.com/office/powerpoint/2010/main" val="1724449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83</a:t>
            </a:fld>
            <a:endParaRPr lang="nb-NO"/>
          </a:p>
        </p:txBody>
      </p:sp>
    </p:spTree>
    <p:extLst>
      <p:ext uri="{BB962C8B-B14F-4D97-AF65-F5344CB8AC3E}">
        <p14:creationId xmlns:p14="http://schemas.microsoft.com/office/powerpoint/2010/main" val="26838950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84 and introduce the topic.</a:t>
            </a:r>
            <a:r>
              <a:rPr lang="en-GB" sz="1200" b="1" kern="1200" dirty="0">
                <a:solidFill>
                  <a:schemeClr val="tx1"/>
                </a:solidFill>
                <a:effectLst/>
                <a:latin typeface="+mn-lt"/>
                <a:ea typeface="+mn-ea"/>
                <a:cs typeface="+mn-cs"/>
              </a:rPr>
              <a:t> </a:t>
            </a:r>
            <a:endParaRPr lang="en-GB" dirty="0">
              <a:effectLst/>
            </a:endParaRPr>
          </a:p>
          <a:p>
            <a:endParaRPr lang="en-KE"/>
          </a:p>
          <a:p>
            <a:pPr lvl="0"/>
            <a:r>
              <a:rPr lang="en-GB" sz="1200" b="1" kern="1200" dirty="0">
                <a:solidFill>
                  <a:schemeClr val="tx1"/>
                </a:solidFill>
                <a:effectLst/>
                <a:latin typeface="+mn-lt"/>
                <a:ea typeface="+mn-ea"/>
                <a:cs typeface="+mn-cs"/>
              </a:rPr>
              <a:t>Explain </a:t>
            </a:r>
            <a:r>
              <a:rPr lang="en-GB" sz="1200" b="0" kern="1200" dirty="0">
                <a:solidFill>
                  <a:schemeClr val="tx1"/>
                </a:solidFill>
                <a:effectLst/>
                <a:latin typeface="+mn-lt"/>
                <a:ea typeface="+mn-ea"/>
                <a:cs typeface="+mn-cs"/>
              </a:rPr>
              <a:t>to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participants that there are several factors to consider when facilitating sessions for caregivers and children. These include a child’s socio-emotional development and also the impact of external stressors on a child. </a:t>
            </a:r>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that children develop at different rates and their cognitive and socio-emotional development might not be the same as their chronological age.  Various social constructs influence a child’s development.</a:t>
            </a:r>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participants that each child is unique so even though they are the same age as their peers, they might have different socio-emotional and cognitive skills.  </a:t>
            </a:r>
            <a:endParaRPr lang="en-KE" sz="1200" kern="1200">
              <a:solidFill>
                <a:schemeClr val="tx1"/>
              </a:solidFill>
              <a:effectLst/>
              <a:latin typeface="+mn-lt"/>
              <a:ea typeface="+mn-ea"/>
              <a:cs typeface="+mn-cs"/>
            </a:endParaRPr>
          </a:p>
          <a:p>
            <a:endParaRPr lang="en-KE"/>
          </a:p>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84</a:t>
            </a:fld>
            <a:endParaRPr lang="nb-NO"/>
          </a:p>
        </p:txBody>
      </p:sp>
    </p:spTree>
    <p:extLst>
      <p:ext uri="{BB962C8B-B14F-4D97-AF65-F5344CB8AC3E}">
        <p14:creationId xmlns:p14="http://schemas.microsoft.com/office/powerpoint/2010/main" val="33502147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85</a:t>
            </a:fld>
            <a:endParaRPr lang="nb-NO"/>
          </a:p>
        </p:txBody>
      </p:sp>
    </p:spTree>
    <p:extLst>
      <p:ext uri="{BB962C8B-B14F-4D97-AF65-F5344CB8AC3E}">
        <p14:creationId xmlns:p14="http://schemas.microsoft.com/office/powerpoint/2010/main" val="38928518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kern="1200" dirty="0">
                <a:solidFill>
                  <a:schemeClr val="tx1"/>
                </a:solidFill>
                <a:effectLst/>
                <a:latin typeface="+mn-lt"/>
                <a:ea typeface="+mn-ea"/>
                <a:cs typeface="+mn-cs"/>
              </a:rPr>
              <a:t>Show </a:t>
            </a:r>
            <a:r>
              <a:rPr lang="en-GB" sz="1200" u="none" strike="noStrike" kern="1200" dirty="0">
                <a:solidFill>
                  <a:schemeClr val="tx1"/>
                </a:solidFill>
                <a:effectLst/>
                <a:latin typeface="+mn-lt"/>
                <a:ea typeface="+mn-ea"/>
                <a:cs typeface="+mn-cs"/>
              </a:rPr>
              <a:t>slide 69 and</a:t>
            </a:r>
            <a:r>
              <a:rPr lang="en-GB" sz="1200" b="1" u="none" strike="noStrike"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rPr>
              <a:t>introduce the session on Theory of Change.</a:t>
            </a: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86</a:t>
            </a:fld>
            <a:endParaRPr lang="nb-NO"/>
          </a:p>
        </p:txBody>
      </p:sp>
    </p:spTree>
    <p:extLst>
      <p:ext uri="{BB962C8B-B14F-4D97-AF65-F5344CB8AC3E}">
        <p14:creationId xmlns:p14="http://schemas.microsoft.com/office/powerpoint/2010/main" val="27339366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Show slide 87 and explain the objective of this session is to understand and practice how to use the implementation monitoring tools included in the toolkit.</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87</a:t>
            </a:fld>
            <a:endParaRPr lang="nb-NO"/>
          </a:p>
        </p:txBody>
      </p:sp>
    </p:spTree>
    <p:extLst>
      <p:ext uri="{BB962C8B-B14F-4D97-AF65-F5344CB8AC3E}">
        <p14:creationId xmlns:p14="http://schemas.microsoft.com/office/powerpoint/2010/main" val="13217249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88</a:t>
            </a:fld>
            <a:endParaRPr lang="nb-NO"/>
          </a:p>
        </p:txBody>
      </p:sp>
    </p:spTree>
    <p:extLst>
      <p:ext uri="{BB962C8B-B14F-4D97-AF65-F5344CB8AC3E}">
        <p14:creationId xmlns:p14="http://schemas.microsoft.com/office/powerpoint/2010/main" val="18992572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89 and </a:t>
            </a: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whether anyone in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group can describe the difference between </a:t>
            </a:r>
            <a:r>
              <a:rPr lang="en-GB" sz="1200" i="1" kern="1200" dirty="0">
                <a:solidFill>
                  <a:schemeClr val="tx1"/>
                </a:solidFill>
                <a:effectLst/>
                <a:latin typeface="+mn-lt"/>
                <a:ea typeface="+mn-ea"/>
                <a:cs typeface="+mn-cs"/>
              </a:rPr>
              <a:t>implementation</a:t>
            </a:r>
            <a:r>
              <a:rPr lang="en-GB" sz="1200" kern="1200" dirty="0">
                <a:solidFill>
                  <a:schemeClr val="tx1"/>
                </a:solidFill>
                <a:effectLst/>
                <a:latin typeface="+mn-lt"/>
                <a:ea typeface="+mn-ea"/>
                <a:cs typeface="+mn-cs"/>
              </a:rPr>
              <a:t> outcomes and </a:t>
            </a:r>
            <a:r>
              <a:rPr lang="en-GB" sz="1200" i="1" kern="1200" dirty="0">
                <a:solidFill>
                  <a:schemeClr val="tx1"/>
                </a:solidFill>
                <a:effectLst/>
                <a:latin typeface="+mn-lt"/>
                <a:ea typeface="+mn-ea"/>
                <a:cs typeface="+mn-cs"/>
              </a:rPr>
              <a:t>programme</a:t>
            </a:r>
            <a:r>
              <a:rPr lang="en-GB" sz="1200" kern="1200" dirty="0">
                <a:solidFill>
                  <a:schemeClr val="tx1"/>
                </a:solidFill>
                <a:effectLst/>
                <a:latin typeface="+mn-lt"/>
                <a:ea typeface="+mn-ea"/>
                <a:cs typeface="+mn-cs"/>
              </a:rPr>
              <a:t> outcomes? After participants have suggested some ideas, show the points on the slide highlighting the differences and explain the following:</a:t>
            </a:r>
            <a:endParaRPr lang="en-KE" sz="12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the group that </a:t>
            </a:r>
            <a:r>
              <a:rPr lang="en-GB" sz="1200" i="1" kern="1200" dirty="0">
                <a:solidFill>
                  <a:schemeClr val="tx1"/>
                </a:solidFill>
                <a:effectLst/>
                <a:latin typeface="+mn-lt"/>
                <a:ea typeface="+mn-ea"/>
                <a:cs typeface="+mn-cs"/>
              </a:rPr>
              <a:t>programme outcomes</a:t>
            </a:r>
            <a:r>
              <a:rPr lang="en-GB" sz="1200" kern="1200" dirty="0">
                <a:solidFill>
                  <a:schemeClr val="tx1"/>
                </a:solidFill>
                <a:effectLst/>
                <a:latin typeface="+mn-lt"/>
                <a:ea typeface="+mn-ea"/>
                <a:cs typeface="+mn-cs"/>
              </a:rPr>
              <a:t>, describe the changes evident in programme beneficiaries (including individuals, groups and institutions) that occur </a:t>
            </a:r>
            <a:r>
              <a:rPr lang="en-GB" sz="1200" u="sng" kern="1200" dirty="0">
                <a:solidFill>
                  <a:schemeClr val="tx1"/>
                </a:solidFill>
                <a:effectLst/>
                <a:latin typeface="+mn-lt"/>
                <a:ea typeface="+mn-ea"/>
                <a:cs typeface="+mn-cs"/>
              </a:rPr>
              <a:t>as a result</a:t>
            </a:r>
            <a:r>
              <a:rPr lang="en-GB" sz="1200" kern="1200" dirty="0">
                <a:solidFill>
                  <a:schemeClr val="tx1"/>
                </a:solidFill>
                <a:effectLst/>
                <a:latin typeface="+mn-lt"/>
                <a:ea typeface="+mn-ea"/>
                <a:cs typeface="+mn-cs"/>
              </a:rPr>
              <a:t> of the activity, but do not describe the activity itself. These are often sequenced in various stages, for example, short, medium and long-term outcomes, end of project outcomes, intermediate outcomes etc.</a:t>
            </a:r>
            <a:endParaRPr lang="en-KE" sz="1200" b="0" kern="1200">
              <a:solidFill>
                <a:schemeClr val="tx1"/>
              </a:solidFill>
              <a:effectLst/>
              <a:latin typeface="+mn-lt"/>
              <a:ea typeface="+mn-ea"/>
              <a:cs typeface="+mn-cs"/>
            </a:endParaRPr>
          </a:p>
          <a:p>
            <a:endParaRPr lang="en-KE" sz="1200" b="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to the group that there are many things that affect whether programme outcomes are achieved. Many of these things are beyond the control of the facilitator and project team. For example, factors in the external social, political and economic context and the unique ways in which individuals interpret and use the things they have learned in the activity.</a:t>
            </a:r>
            <a:endParaRPr lang="en-KE" sz="12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Inform </a:t>
            </a:r>
            <a:r>
              <a:rPr lang="en-GB" sz="1200" kern="1200" dirty="0">
                <a:solidFill>
                  <a:schemeClr val="tx1"/>
                </a:solidFill>
                <a:effectLst/>
                <a:latin typeface="+mn-lt"/>
                <a:ea typeface="+mn-ea"/>
                <a:cs typeface="+mn-cs"/>
              </a:rPr>
              <a:t>the group that one thing that has a big impact on whether programme outcomes are achieved, and which is largely in control of the facilitator and project team, are </a:t>
            </a:r>
            <a:r>
              <a:rPr lang="en-GB" sz="1200" i="1" kern="1200" dirty="0">
                <a:solidFill>
                  <a:schemeClr val="tx1"/>
                </a:solidFill>
                <a:effectLst/>
                <a:latin typeface="+mn-lt"/>
                <a:ea typeface="+mn-ea"/>
                <a:cs typeface="+mn-cs"/>
              </a:rPr>
              <a:t>implementation outcomes</a:t>
            </a:r>
            <a:r>
              <a:rPr lang="en-GB" sz="1200" kern="1200" dirty="0">
                <a:solidFill>
                  <a:schemeClr val="tx1"/>
                </a:solidFill>
                <a:effectLst/>
                <a:latin typeface="+mn-lt"/>
                <a:ea typeface="+mn-ea"/>
                <a:cs typeface="+mn-cs"/>
              </a:rPr>
              <a:t>, which describe a) how the activity was delivered, and b) how participants responded to the activity.</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group that the objective of monitoring implementation outcomes is to identify flaws in the implementation of activities and take action to correct them, with the ultimate goal of increasing the likelihood that programme outcomes will be achieved. This is quite different from the objective of monitoring programme outcomes, which is often to prove that the activity has been effective, which in this case is to change harmful social norms.</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89</a:t>
            </a:fld>
            <a:endParaRPr lang="nb-NO"/>
          </a:p>
        </p:txBody>
      </p:sp>
    </p:spTree>
    <p:extLst>
      <p:ext uri="{BB962C8B-B14F-4D97-AF65-F5344CB8AC3E}">
        <p14:creationId xmlns:p14="http://schemas.microsoft.com/office/powerpoint/2010/main" val="40915439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90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to the group that today we will be talking about two distinct but related categories of implementation outcomes, those which describe </a:t>
            </a:r>
            <a:r>
              <a:rPr lang="en-GB" sz="1200" i="1" kern="1200" dirty="0">
                <a:solidFill>
                  <a:schemeClr val="tx1"/>
                </a:solidFill>
                <a:effectLst/>
                <a:latin typeface="+mn-lt"/>
                <a:ea typeface="+mn-ea"/>
                <a:cs typeface="+mn-cs"/>
              </a:rPr>
              <a:t>facilitator behaviours</a:t>
            </a:r>
            <a:r>
              <a:rPr lang="en-GB" sz="1200" kern="1200" dirty="0">
                <a:solidFill>
                  <a:schemeClr val="tx1"/>
                </a:solidFill>
                <a:effectLst/>
                <a:latin typeface="+mn-lt"/>
                <a:ea typeface="+mn-ea"/>
                <a:cs typeface="+mn-cs"/>
              </a:rPr>
              <a:t> and those that refer to </a:t>
            </a:r>
            <a:r>
              <a:rPr lang="en-GB" sz="1200" i="1" kern="1200" dirty="0">
                <a:solidFill>
                  <a:schemeClr val="tx1"/>
                </a:solidFill>
                <a:effectLst/>
                <a:latin typeface="+mn-lt"/>
                <a:ea typeface="+mn-ea"/>
                <a:cs typeface="+mn-cs"/>
              </a:rPr>
              <a:t>participant behaviours.</a:t>
            </a:r>
            <a:r>
              <a:rPr lang="en-GB" sz="1200" b="1"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group that the three main implementation outcomes relating to </a:t>
            </a:r>
            <a:r>
              <a:rPr lang="en-GB" sz="1200" i="1" kern="1200" dirty="0">
                <a:solidFill>
                  <a:schemeClr val="tx1"/>
                </a:solidFill>
                <a:effectLst/>
                <a:latin typeface="+mn-lt"/>
                <a:ea typeface="+mn-ea"/>
                <a:cs typeface="+mn-cs"/>
              </a:rPr>
              <a:t>facilitator behaviour</a:t>
            </a:r>
            <a:r>
              <a:rPr lang="en-GB" sz="1200" kern="1200" dirty="0">
                <a:solidFill>
                  <a:schemeClr val="tx1"/>
                </a:solidFill>
                <a:effectLst/>
                <a:latin typeface="+mn-lt"/>
                <a:ea typeface="+mn-ea"/>
                <a:cs typeface="+mn-cs"/>
              </a:rPr>
              <a:t> which influence the achievement of programme outcomes are:</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Fidelity: </a:t>
            </a:r>
            <a:r>
              <a:rPr lang="en-GB" sz="1200" kern="1200" dirty="0">
                <a:solidFill>
                  <a:schemeClr val="tx1"/>
                </a:solidFill>
                <a:effectLst/>
                <a:latin typeface="+mn-lt"/>
                <a:ea typeface="+mn-ea"/>
                <a:cs typeface="+mn-cs"/>
              </a:rPr>
              <a:t>The extent to which the activity was facilitated as intended by the people who designed it. This includes the extent to which all the key messages and activities were facilitated, and in the order or sequence shown.</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b</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Quality: </a:t>
            </a:r>
            <a:r>
              <a:rPr lang="en-GB" sz="1200" kern="1200" dirty="0">
                <a:solidFill>
                  <a:schemeClr val="tx1"/>
                </a:solidFill>
                <a:effectLst/>
                <a:latin typeface="+mn-lt"/>
                <a:ea typeface="+mn-ea"/>
                <a:cs typeface="+mn-cs"/>
              </a:rPr>
              <a:t>The skill with which the activity was facilitated. It includes the facilitator’s knowledge of the subject matter (referred to as ‘clinical process skills’ in </a:t>
            </a:r>
            <a:r>
              <a:rPr lang="en-GB" sz="1200" kern="1200" dirty="0" err="1">
                <a:solidFill>
                  <a:schemeClr val="tx1"/>
                </a:solidFill>
                <a:effectLst/>
                <a:latin typeface="+mn-lt"/>
                <a:ea typeface="+mn-ea"/>
                <a:cs typeface="+mn-cs"/>
              </a:rPr>
              <a:t>Berkel’s</a:t>
            </a:r>
            <a:r>
              <a:rPr lang="en-GB" sz="1200" kern="1200" dirty="0">
                <a:solidFill>
                  <a:schemeClr val="tx1"/>
                </a:solidFill>
                <a:effectLst/>
                <a:latin typeface="+mn-lt"/>
                <a:ea typeface="+mn-ea"/>
                <a:cs typeface="+mn-cs"/>
              </a:rPr>
              <a:t> model) and presentation style (referred to as ‘interactive teaching methods’ in </a:t>
            </a:r>
            <a:r>
              <a:rPr lang="en-GB" sz="1200" kern="1200" dirty="0" err="1">
                <a:solidFill>
                  <a:schemeClr val="tx1"/>
                </a:solidFill>
                <a:effectLst/>
                <a:latin typeface="+mn-lt"/>
                <a:ea typeface="+mn-ea"/>
                <a:cs typeface="+mn-cs"/>
              </a:rPr>
              <a:t>Berkel’s</a:t>
            </a:r>
            <a:r>
              <a:rPr lang="en-GB" sz="1200" kern="1200" dirty="0">
                <a:solidFill>
                  <a:schemeClr val="tx1"/>
                </a:solidFill>
                <a:effectLst/>
                <a:latin typeface="+mn-lt"/>
                <a:ea typeface="+mn-ea"/>
                <a:cs typeface="+mn-cs"/>
              </a:rPr>
              <a:t> model).</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c.    </a:t>
            </a:r>
            <a:r>
              <a:rPr lang="en-GB" sz="1200" b="1" kern="1200" dirty="0">
                <a:solidFill>
                  <a:schemeClr val="tx1"/>
                </a:solidFill>
                <a:effectLst/>
                <a:latin typeface="+mn-lt"/>
                <a:ea typeface="+mn-ea"/>
                <a:cs typeface="+mn-cs"/>
              </a:rPr>
              <a:t>Adaptation:</a:t>
            </a:r>
            <a:r>
              <a:rPr lang="en-GB" sz="1200" kern="1200" dirty="0">
                <a:solidFill>
                  <a:schemeClr val="tx1"/>
                </a:solidFill>
                <a:effectLst/>
                <a:latin typeface="+mn-lt"/>
                <a:ea typeface="+mn-ea"/>
                <a:cs typeface="+mn-cs"/>
              </a:rPr>
              <a:t> Adaptation describes changes that are made to activity to ‘fit’ with the context you are working in (refer to Activity 5.1 on adaptation)</a:t>
            </a:r>
            <a:endParaRPr lang="en-KE" sz="12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group that implementation outcomes relating to </a:t>
            </a:r>
            <a:r>
              <a:rPr lang="en-GB" sz="1200" i="1" kern="1200" dirty="0">
                <a:solidFill>
                  <a:schemeClr val="tx1"/>
                </a:solidFill>
                <a:effectLst/>
                <a:latin typeface="+mn-lt"/>
                <a:ea typeface="+mn-ea"/>
                <a:cs typeface="+mn-cs"/>
              </a:rPr>
              <a:t>participant behaviour</a:t>
            </a:r>
            <a:r>
              <a:rPr lang="en-GB" sz="1200" kern="1200" dirty="0">
                <a:solidFill>
                  <a:schemeClr val="tx1"/>
                </a:solidFill>
                <a:effectLst/>
                <a:latin typeface="+mn-lt"/>
                <a:ea typeface="+mn-ea"/>
                <a:cs typeface="+mn-cs"/>
              </a:rPr>
              <a:t> describe the responsiveness of participants to the activity – another useful way of remembering this is the ‘reach and reaction’ of the activity. When it comes to responsiveness, there are four main outcomes of interest:</a:t>
            </a:r>
            <a:endParaRPr lang="en-K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Attendance:</a:t>
            </a:r>
            <a:r>
              <a:rPr lang="en-GB" sz="1200" kern="1200" dirty="0">
                <a:solidFill>
                  <a:schemeClr val="tx1"/>
                </a:solidFill>
                <a:effectLst/>
                <a:latin typeface="+mn-lt"/>
                <a:ea typeface="+mn-ea"/>
                <a:cs typeface="+mn-cs"/>
              </a:rPr>
              <a:t> The level of participation in the activity by different segments of the community and the extent to which those who attended the activity were representative of all people who were eligible to or expected to attend (also called ‘reach’).</a:t>
            </a:r>
            <a:endParaRPr lang="en-K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Active Participation:</a:t>
            </a:r>
            <a:r>
              <a:rPr lang="en-GB" sz="1200" kern="1200" dirty="0">
                <a:solidFill>
                  <a:schemeClr val="tx1"/>
                </a:solidFill>
                <a:effectLst/>
                <a:latin typeface="+mn-lt"/>
                <a:ea typeface="+mn-ea"/>
                <a:cs typeface="+mn-cs"/>
              </a:rPr>
              <a:t> The extent to which participants were actively involved in the activity. For example, did they sit and listen quietly or ask/respond to questions and discuss the topic amongst each other?</a:t>
            </a:r>
            <a:endParaRPr lang="en-K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Home Practice:</a:t>
            </a:r>
            <a:r>
              <a:rPr lang="en-GB" sz="1200" kern="1200" dirty="0">
                <a:solidFill>
                  <a:schemeClr val="tx1"/>
                </a:solidFill>
                <a:effectLst/>
                <a:latin typeface="+mn-lt"/>
                <a:ea typeface="+mn-ea"/>
                <a:cs typeface="+mn-cs"/>
              </a:rPr>
              <a:t> The extent to which participants are likely to ‘practice’ what they have learned in the activity at home and in their lives in general. When monitoring implementation this information is usually gathered by asking participants if they tend to use the information they have learned in their lives, including sharing key messages with family and friends.</a:t>
            </a:r>
            <a:endParaRPr lang="en-K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Satisfaction: </a:t>
            </a:r>
            <a:r>
              <a:rPr lang="en-GB" sz="1200" kern="1200" dirty="0">
                <a:solidFill>
                  <a:schemeClr val="tx1"/>
                </a:solidFill>
                <a:effectLst/>
                <a:latin typeface="+mn-lt"/>
                <a:ea typeface="+mn-ea"/>
                <a:cs typeface="+mn-cs"/>
              </a:rPr>
              <a:t>Describes what participants thought of the activity, including the content and the facilitator.</a:t>
            </a:r>
            <a:r>
              <a:rPr lang="en-GB" sz="1200" b="1"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to the group that the toolkit includes five   tools that can be used to monitor implementation of toolkit activities. These tools can be adapted for use in all activity (community outreach and service delivery), however when adapting the tools, they should always align the questions to the implementation outcomes described above.</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90</a:t>
            </a:fld>
            <a:endParaRPr lang="nb-NO"/>
          </a:p>
        </p:txBody>
      </p:sp>
    </p:spTree>
    <p:extLst>
      <p:ext uri="{BB962C8B-B14F-4D97-AF65-F5344CB8AC3E}">
        <p14:creationId xmlns:p14="http://schemas.microsoft.com/office/powerpoint/2010/main" val="174563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10. Explain to the group that as adults, the participants should develop and agree on their own ground rules for the workshop.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Ask participants to think about important factors for them to be able to participate to their full potential. This will ensure we create a safe and respectful environment where everyone can share and learn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a:t>
            </a:fld>
            <a:endParaRPr lang="nb-NO"/>
          </a:p>
        </p:txBody>
      </p:sp>
    </p:spTree>
    <p:extLst>
      <p:ext uri="{BB962C8B-B14F-4D97-AF65-F5344CB8AC3E}">
        <p14:creationId xmlns:p14="http://schemas.microsoft.com/office/powerpoint/2010/main" val="3450213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78 and refer participants to the implementation monitoring tools in their workbook.  Explain that we will look over and practice each tool now including:</a:t>
            </a:r>
          </a:p>
          <a:p>
            <a:endParaRPr lang="en-KE" sz="1200"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facilitator/caseworker logbook:</a:t>
            </a:r>
            <a:r>
              <a:rPr lang="en-GB" sz="1200" u="none" strike="noStrike" kern="1200" dirty="0">
                <a:solidFill>
                  <a:schemeClr val="tx1"/>
                </a:solidFill>
                <a:effectLst/>
                <a:latin typeface="+mn-lt"/>
                <a:ea typeface="+mn-ea"/>
                <a:cs typeface="+mn-cs"/>
              </a:rPr>
              <a:t> facilitators can provide feedback on the implementation of the activities to the project team, including informing them of which activities work well (or don’t). Used after each session and completed by facilitator.</a:t>
            </a:r>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participant/client feedback form</a:t>
            </a:r>
            <a:r>
              <a:rPr lang="en-GB" sz="1200" u="none" strike="noStrike" kern="1200" dirty="0">
                <a:solidFill>
                  <a:schemeClr val="tx1"/>
                </a:solidFill>
                <a:effectLst/>
                <a:latin typeface="+mn-lt"/>
                <a:ea typeface="+mn-ea"/>
                <a:cs typeface="+mn-cs"/>
              </a:rPr>
              <a:t>: participants can provide feedback on their level of satisfaction with the activity, which can help facilitators improve future implementation.  Used after each session and completed by </a:t>
            </a:r>
            <a:r>
              <a:rPr lang="en-GB" sz="1200" u="none" strike="noStrike" kern="1200" dirty="0" err="1">
                <a:solidFill>
                  <a:schemeClr val="tx1"/>
                </a:solidFill>
                <a:effectLst/>
                <a:latin typeface="+mn-lt"/>
                <a:ea typeface="+mn-ea"/>
                <a:cs typeface="+mn-cs"/>
              </a:rPr>
              <a:t>particpants</a:t>
            </a:r>
            <a:r>
              <a:rPr lang="en-GB" sz="1200" u="none" strike="noStrike" kern="1200" dirty="0">
                <a:solidFill>
                  <a:schemeClr val="tx1"/>
                </a:solidFill>
                <a:effectLst/>
                <a:latin typeface="+mn-lt"/>
                <a:ea typeface="+mn-ea"/>
                <a:cs typeface="+mn-cs"/>
              </a:rPr>
              <a:t> (with support from facilitator as required)</a:t>
            </a:r>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participant/client discussion guide:</a:t>
            </a:r>
            <a:r>
              <a:rPr lang="en-GB" sz="1200" u="none" strike="noStrike" kern="1200" dirty="0">
                <a:solidFill>
                  <a:schemeClr val="tx1"/>
                </a:solidFill>
                <a:effectLst/>
                <a:latin typeface="+mn-lt"/>
                <a:ea typeface="+mn-ea"/>
                <a:cs typeface="+mn-cs"/>
              </a:rPr>
              <a:t> as above. Used through out program cycle to develop more </a:t>
            </a:r>
            <a:r>
              <a:rPr lang="en-GB" sz="1200" u="none" strike="noStrike" kern="1200" dirty="0" err="1">
                <a:solidFill>
                  <a:schemeClr val="tx1"/>
                </a:solidFill>
                <a:effectLst/>
                <a:latin typeface="+mn-lt"/>
                <a:ea typeface="+mn-ea"/>
                <a:cs typeface="+mn-cs"/>
              </a:rPr>
              <a:t>indepth</a:t>
            </a:r>
            <a:r>
              <a:rPr lang="en-GB" sz="1200" u="none" strike="noStrike" kern="1200" dirty="0">
                <a:solidFill>
                  <a:schemeClr val="tx1"/>
                </a:solidFill>
                <a:effectLst/>
                <a:latin typeface="+mn-lt"/>
                <a:ea typeface="+mn-ea"/>
                <a:cs typeface="+mn-cs"/>
              </a:rPr>
              <a:t> feedback. Ideally completed by MEAL colleagues. </a:t>
            </a:r>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participant/client feedback 1-1 interview guide:</a:t>
            </a:r>
            <a:r>
              <a:rPr lang="en-GB" sz="1200" u="none" strike="noStrike" kern="1200" dirty="0">
                <a:solidFill>
                  <a:schemeClr val="tx1"/>
                </a:solidFill>
                <a:effectLst/>
                <a:latin typeface="+mn-lt"/>
                <a:ea typeface="+mn-ea"/>
                <a:cs typeface="+mn-cs"/>
              </a:rPr>
              <a:t> gather more in-depth feedback from individual participants/clients in the weeks and months following the activity (including on the outcome of Home Practice, which cannot easily be measured immediately following the activity).</a:t>
            </a:r>
            <a:endParaRPr lang="en-KE" sz="1200" u="none" strike="noStrike" kern="1200">
              <a:solidFill>
                <a:schemeClr val="tx1"/>
              </a:solidFill>
              <a:effectLst/>
              <a:latin typeface="+mn-lt"/>
              <a:ea typeface="+mn-ea"/>
              <a:cs typeface="+mn-cs"/>
            </a:endParaRPr>
          </a:p>
          <a:p>
            <a:pPr lvl="0"/>
            <a:r>
              <a:rPr lang="en-GB" sz="1200" b="1" u="none" strike="noStrike" kern="1200" dirty="0">
                <a:solidFill>
                  <a:schemeClr val="tx1"/>
                </a:solidFill>
                <a:effectLst/>
                <a:latin typeface="+mn-lt"/>
                <a:ea typeface="+mn-ea"/>
                <a:cs typeface="+mn-cs"/>
              </a:rPr>
              <a:t>activity/session observation:</a:t>
            </a:r>
            <a:r>
              <a:rPr lang="en-GB" sz="1200" u="none" strike="noStrike" kern="1200" dirty="0">
                <a:solidFill>
                  <a:schemeClr val="tx1"/>
                </a:solidFill>
                <a:effectLst/>
                <a:latin typeface="+mn-lt"/>
                <a:ea typeface="+mn-ea"/>
                <a:cs typeface="+mn-cs"/>
              </a:rPr>
              <a:t> enable an experienced independent observer (such as a senior member of the project team or a MEAL specialist).</a:t>
            </a:r>
            <a:endParaRPr lang="en-KE" sz="1200" u="none" strike="noStrike"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Facilitators Note: </a:t>
            </a:r>
            <a:r>
              <a:rPr lang="en-GB" sz="1200" kern="1200" dirty="0">
                <a:solidFill>
                  <a:schemeClr val="tx1"/>
                </a:solidFill>
                <a:effectLst/>
                <a:latin typeface="+mn-lt"/>
                <a:ea typeface="+mn-ea"/>
                <a:cs typeface="+mn-cs"/>
              </a:rPr>
              <a:t>The activity/session observation tool can also be used as a tool for coaching and supervision.</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participants to get into pairs and spend 15 minutes on each of the 5 tools, taking in turns to fill out the form. Remind participants to make note of any adaptations that are required to ensure the forms are suitable for their context and program. this needs to be revised  </a:t>
            </a:r>
            <a:endParaRPr lang="en-KE" sz="1200" kern="120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91</a:t>
            </a:fld>
            <a:endParaRPr lang="nb-NO"/>
          </a:p>
        </p:txBody>
      </p:sp>
    </p:spTree>
    <p:extLst>
      <p:ext uri="{BB962C8B-B14F-4D97-AF65-F5344CB8AC3E}">
        <p14:creationId xmlns:p14="http://schemas.microsoft.com/office/powerpoint/2010/main" val="25841855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92</a:t>
            </a:fld>
            <a:endParaRPr lang="nb-NO"/>
          </a:p>
        </p:txBody>
      </p:sp>
    </p:spTree>
    <p:extLst>
      <p:ext uri="{BB962C8B-B14F-4D97-AF65-F5344CB8AC3E}">
        <p14:creationId xmlns:p14="http://schemas.microsoft.com/office/powerpoint/2010/main" val="31126972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93</a:t>
            </a:fld>
            <a:endParaRPr lang="nb-NO"/>
          </a:p>
        </p:txBody>
      </p:sp>
    </p:spTree>
    <p:extLst>
      <p:ext uri="{BB962C8B-B14F-4D97-AF65-F5344CB8AC3E}">
        <p14:creationId xmlns:p14="http://schemas.microsoft.com/office/powerpoint/2010/main" val="20057885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94</a:t>
            </a:fld>
            <a:endParaRPr lang="nb-NO"/>
          </a:p>
        </p:txBody>
      </p:sp>
    </p:spTree>
    <p:extLst>
      <p:ext uri="{BB962C8B-B14F-4D97-AF65-F5344CB8AC3E}">
        <p14:creationId xmlns:p14="http://schemas.microsoft.com/office/powerpoint/2010/main" val="104361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About the tools</a:t>
            </a:r>
            <a:endParaRPr lang="en-KE" sz="1200" b="1"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toolkit contains two tools that have been designed to measure changes in perceptions of social norms that may result from the community outreach activities: story-based group discussions (qualitative measure) and a rapid social norms survey (quantitative measure).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implementation guide provides advice on administering these tools and using the results to improve your programming.</a:t>
            </a:r>
          </a:p>
          <a:p>
            <a:endParaRPr lang="en-K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tools have been developed using the Social Norms Analysis Plot (SNAP), designed by CARE International,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use one or both these tools, depending on the resources that you have available. If you use both tools, you can compare the results to strengthen your claim that change has occurred.</a:t>
            </a:r>
            <a:endParaRPr lang="en-KE" sz="12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95</a:t>
            </a:fld>
            <a:endParaRPr lang="nb-NO"/>
          </a:p>
        </p:txBody>
      </p:sp>
    </p:spTree>
    <p:extLst>
      <p:ext uri="{BB962C8B-B14F-4D97-AF65-F5344CB8AC3E}">
        <p14:creationId xmlns:p14="http://schemas.microsoft.com/office/powerpoint/2010/main" val="24810745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 96 and say that we will now look at the suggested timeframe for  facilitating both the social norms measurement tools. </a:t>
            </a:r>
            <a:endParaRPr lang="en-GB" dirty="0">
              <a:effectLst/>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the timeframe for collecting data will differ depending on whether you are using the tools at the participant or community-level. When using the tools at the participant-level, baseline data should be collected </a:t>
            </a:r>
            <a:r>
              <a:rPr lang="en-GB" sz="1200" b="1" i="1" kern="1200" dirty="0">
                <a:solidFill>
                  <a:schemeClr val="tx1"/>
                </a:solidFill>
                <a:effectLst/>
                <a:latin typeface="+mn-lt"/>
                <a:ea typeface="+mn-ea"/>
                <a:cs typeface="+mn-cs"/>
              </a:rPr>
              <a:t>after</a:t>
            </a:r>
            <a:r>
              <a:rPr lang="en-GB" sz="1200" kern="1200" dirty="0">
                <a:solidFill>
                  <a:schemeClr val="tx1"/>
                </a:solidFill>
                <a:effectLst/>
                <a:latin typeface="+mn-lt"/>
                <a:ea typeface="+mn-ea"/>
                <a:cs typeface="+mn-cs"/>
              </a:rPr>
              <a:t> participants have been identified, but </a:t>
            </a:r>
            <a:r>
              <a:rPr lang="en-GB" sz="1200" b="1" i="1" kern="1200" dirty="0">
                <a:solidFill>
                  <a:schemeClr val="tx1"/>
                </a:solidFill>
                <a:effectLst/>
                <a:latin typeface="+mn-lt"/>
                <a:ea typeface="+mn-ea"/>
                <a:cs typeface="+mn-cs"/>
              </a:rPr>
              <a:t>before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activity has started. For example, you may like to collect baseline data as part of the first activity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using the tools at the participant-level, end line data should be collected approximately 6-12 months after the entire activity has concluded (not immediately after the activity has concluded). This is because participants may need some time to internalise what they have learned before changes in perceptions of social norms become evident. When planning end line data collection, it is important to keep in mind that in humanitarian settings, people may be highly mobile, and it may be difficult to locate them after a long period of time.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96</a:t>
            </a:fld>
            <a:endParaRPr lang="nb-NO"/>
          </a:p>
        </p:txBody>
      </p:sp>
    </p:spTree>
    <p:extLst>
      <p:ext uri="{BB962C8B-B14F-4D97-AF65-F5344CB8AC3E}">
        <p14:creationId xmlns:p14="http://schemas.microsoft.com/office/powerpoint/2010/main" val="12291064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Show slide 97 and explain that both tools can be used to measure changes in perceptions of social norms among two groups. Read the key points on the slide and ask if there are any questions. </a:t>
            </a:r>
            <a:endParaRPr lang="en-KE" sz="1200" kern="1200">
              <a:solidFill>
                <a:schemeClr val="tx1"/>
              </a:solidFill>
              <a:effectLst/>
              <a:latin typeface="+mn-lt"/>
              <a:ea typeface="+mn-ea"/>
              <a:cs typeface="+mn-cs"/>
            </a:endParaRPr>
          </a:p>
          <a:p>
            <a:endParaRPr lang="en-KE"/>
          </a:p>
          <a:p>
            <a:endParaRPr lang="en-KE" dirty="0"/>
          </a:p>
        </p:txBody>
      </p:sp>
      <p:sp>
        <p:nvSpPr>
          <p:cNvPr id="4" name="Slide Number Placeholder 3"/>
          <p:cNvSpPr>
            <a:spLocks noGrp="1"/>
          </p:cNvSpPr>
          <p:nvPr>
            <p:ph type="sldNum" sz="quarter" idx="5"/>
          </p:nvPr>
        </p:nvSpPr>
        <p:spPr/>
        <p:txBody>
          <a:bodyPr/>
          <a:lstStyle/>
          <a:p>
            <a:fld id="{C1E67AF7-6CCD-4B2E-9CCD-3FFDB8B6620E}" type="slidenum">
              <a:rPr lang="nb-NO" smtClean="0"/>
              <a:t>97</a:t>
            </a:fld>
            <a:endParaRPr lang="nb-NO"/>
          </a:p>
        </p:txBody>
      </p:sp>
    </p:spTree>
    <p:extLst>
      <p:ext uri="{BB962C8B-B14F-4D97-AF65-F5344CB8AC3E}">
        <p14:creationId xmlns:p14="http://schemas.microsoft.com/office/powerpoint/2010/main" val="41472892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98 and</a:t>
            </a:r>
            <a:r>
              <a:rPr lang="en-GB" sz="1200" b="1" kern="1200" dirty="0">
                <a:solidFill>
                  <a:schemeClr val="tx1"/>
                </a:solidFill>
                <a:effectLst/>
                <a:latin typeface="+mn-lt"/>
                <a:ea typeface="+mn-ea"/>
                <a:cs typeface="+mn-cs"/>
              </a:rPr>
              <a:t> explain</a:t>
            </a:r>
            <a:r>
              <a:rPr lang="en-GB" sz="1200" kern="1200" dirty="0">
                <a:solidFill>
                  <a:schemeClr val="tx1"/>
                </a:solidFill>
                <a:effectLst/>
                <a:latin typeface="+mn-lt"/>
                <a:ea typeface="+mn-ea"/>
                <a:cs typeface="+mn-cs"/>
              </a:rPr>
              <a:t> that the objective of this session is to understand how to implement and adapt the social norms measurement tools included in the toolkit. This session relates to the first tool, the story-based group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stories (sometimes called vignettes or scenarios) are a popular way of measuring changes in social norms for two main reasons:</a:t>
            </a:r>
            <a:endParaRPr lang="en-KE" sz="1400" kern="120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Because social norms can be sensitive, asking people to consider a realistic but fictional story can elicit a more honest response than asking them questions about their own and others’ lives.</a:t>
            </a:r>
            <a:endParaRPr lang="en-KE" sz="1400" kern="120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Because social norms are complex and nuanced, the discussion questions elicit qualitative data that is required to fully understand them in different contexts.</a:t>
            </a:r>
            <a:endParaRPr lang="en-KE"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98</a:t>
            </a:fld>
            <a:endParaRPr lang="nb-NO"/>
          </a:p>
        </p:txBody>
      </p:sp>
    </p:spTree>
    <p:extLst>
      <p:ext uri="{BB962C8B-B14F-4D97-AF65-F5344CB8AC3E}">
        <p14:creationId xmlns:p14="http://schemas.microsoft.com/office/powerpoint/2010/main" val="1580882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a:t>
            </a:r>
            <a:r>
              <a:rPr lang="en-GB" sz="1200" kern="1200" dirty="0">
                <a:solidFill>
                  <a:schemeClr val="tx1"/>
                </a:solidFill>
                <a:effectLst/>
                <a:latin typeface="+mn-lt"/>
                <a:ea typeface="+mn-ea"/>
                <a:cs typeface="+mn-cs"/>
              </a:rPr>
              <a:t> slides 99 and 100 and read key points (You can ask participants to read the points if they feel comfortable and language skills allow)</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open-ended story (sometimes called a vignette) is a qualitative evaluation tool that can be used to measure changes in perceptions of social norms over time. Researchers have found that when participants are asked to comment on a realistic but fictional scenario, rather than their own reality, they are more open and honest about their thoughts.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story-based discussion tool consists of five different stories, each told from the perspective of a different character. Each story has been designed to measure changes in a specific social norm that enables CEFM in </a:t>
            </a:r>
            <a:r>
              <a:rPr lang="en-GB" sz="1200" i="1" kern="1200" dirty="0">
                <a:solidFill>
                  <a:schemeClr val="tx1"/>
                </a:solidFill>
                <a:effectLst/>
                <a:latin typeface="+mn-lt"/>
                <a:ea typeface="+mn-ea"/>
                <a:cs typeface="+mn-cs"/>
              </a:rPr>
              <a:t>most </a:t>
            </a:r>
            <a:r>
              <a:rPr lang="en-GB" sz="1200" kern="1200" dirty="0">
                <a:solidFill>
                  <a:schemeClr val="tx1"/>
                </a:solidFill>
                <a:effectLst/>
                <a:latin typeface="+mn-lt"/>
                <a:ea typeface="+mn-ea"/>
                <a:cs typeface="+mn-cs"/>
              </a:rPr>
              <a:t>contexts:</a:t>
            </a:r>
          </a:p>
          <a:p>
            <a:r>
              <a:rPr lang="en-GB" sz="1200" kern="1200" dirty="0">
                <a:solidFill>
                  <a:schemeClr val="tx1"/>
                </a:solidFill>
                <a:effectLst/>
                <a:latin typeface="+mn-lt"/>
                <a:ea typeface="+mn-ea"/>
                <a:cs typeface="+mn-cs"/>
              </a:rPr>
              <a:t>The stories are followed by a series of group discussion questions, that explore what participants think about the stories. The discussion questions are structured according to the five components of a social norm outlined in the SNAP. Participant’s responses to the discussion questions provide the qualitative data that will be analysed as part of this tool. </a:t>
            </a:r>
          </a:p>
          <a:p>
            <a:pPr marL="0" lvl="0" indent="0" algn="l" rtl="0">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99</a:t>
            </a:fld>
            <a:endParaRPr lang="nb-NO"/>
          </a:p>
        </p:txBody>
      </p:sp>
    </p:spTree>
    <p:extLst>
      <p:ext uri="{BB962C8B-B14F-4D97-AF65-F5344CB8AC3E}">
        <p14:creationId xmlns:p14="http://schemas.microsoft.com/office/powerpoint/2010/main" val="33319904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100 and read points</a:t>
            </a:r>
            <a:r>
              <a:rPr lang="en-GB" sz="1200" b="1" kern="1200" dirty="0">
                <a:solidFill>
                  <a:schemeClr val="tx1"/>
                </a:solidFill>
                <a:effectLst/>
                <a:latin typeface="+mn-lt"/>
                <a:ea typeface="+mn-ea"/>
                <a:cs typeface="+mn-cs"/>
              </a:rPr>
              <a:t> </a:t>
            </a: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100</a:t>
            </a:fld>
            <a:endParaRPr lang="nb-NO"/>
          </a:p>
        </p:txBody>
      </p:sp>
    </p:spTree>
    <p:extLst>
      <p:ext uri="{BB962C8B-B14F-4D97-AF65-F5344CB8AC3E}">
        <p14:creationId xmlns:p14="http://schemas.microsoft.com/office/powerpoint/2010/main" val="582212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16.03.2023</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2DC912F4-DAB5-4214-AD2E-CD683869FB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2304" y="4689140"/>
            <a:ext cx="2664296" cy="1020128"/>
          </a:xfrm>
          <a:prstGeom prst="rect">
            <a:avLst/>
          </a:prstGeom>
        </p:spPr>
      </p:pic>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sp>
        <p:nvSpPr>
          <p:cNvPr id="2" name="Title 1">
            <a:extLst>
              <a:ext uri="{FF2B5EF4-FFF2-40B4-BE49-F238E27FC236}">
                <a16:creationId xmlns:a16="http://schemas.microsoft.com/office/drawing/2014/main" id="{C388069B-45FC-8C46-8462-80123CC854C2}"/>
              </a:ext>
            </a:extLst>
          </p:cNvPr>
          <p:cNvSpPr>
            <a:spLocks noGrp="1"/>
          </p:cNvSpPr>
          <p:nvPr>
            <p:ph type="title" hasCustomPrompt="1"/>
          </p:nvPr>
        </p:nvSpPr>
        <p:spPr>
          <a:xfrm>
            <a:off x="4419600" y="1727200"/>
            <a:ext cx="7564120" cy="1564081"/>
          </a:xfrm>
        </p:spPr>
        <p:txBody>
          <a:bodyPr anchor="b"/>
          <a:lstStyle>
            <a:lvl1pPr>
              <a:defRPr lang="nb-NO" b="1" i="0" dirty="0">
                <a:latin typeface="Calibri" panose="020F0502020204030204" pitchFamily="34" charset="0"/>
                <a:ea typeface="Verdana" panose="020B0604030504040204" pitchFamily="34" charset="0"/>
                <a:cs typeface="+mn-cs"/>
              </a:defRPr>
            </a:lvl1pPr>
          </a:lstStyle>
          <a:p>
            <a:pPr marL="0" lvl="0" indent="0">
              <a:spcBef>
                <a:spcPts val="1000"/>
              </a:spcBef>
              <a:buFont typeface="Arial" panose="020B0604020202020204" pitchFamily="34" charset="0"/>
            </a:pPr>
            <a:r>
              <a:rPr lang="en-GB" dirty="0"/>
              <a:t>TITLE</a:t>
            </a:r>
            <a:endParaRPr lang="nb-NO" dirty="0"/>
          </a:p>
        </p:txBody>
      </p:sp>
    </p:spTree>
    <p:extLst>
      <p:ext uri="{BB962C8B-B14F-4D97-AF65-F5344CB8AC3E}">
        <p14:creationId xmlns:p14="http://schemas.microsoft.com/office/powerpoint/2010/main" val="173049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9"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183148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12601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b="0" i="0">
                <a:latin typeface="Calibri" panose="020F0502020204030204" pitchFamily="34" charset="0"/>
              </a:defRPr>
            </a:lvl1pPr>
          </a:lstStyle>
          <a:p>
            <a:r>
              <a:rPr lang="nb-NO" dirty="0" err="1"/>
              <a:t>Click</a:t>
            </a:r>
            <a:r>
              <a:rPr lang="nb-NO" dirty="0"/>
              <a:t> to </a:t>
            </a:r>
            <a:r>
              <a:rPr lang="nb-NO" dirty="0" err="1"/>
              <a:t>add</a:t>
            </a:r>
            <a:r>
              <a:rPr lang="nb-NO" dirty="0"/>
              <a:t> </a:t>
            </a:r>
            <a:r>
              <a:rPr lang="nb-NO" dirty="0" err="1"/>
              <a:t>icon</a:t>
            </a:r>
            <a:endParaRPr lang="nb-NO" dirty="0"/>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0" i="0" baseline="0">
                <a:latin typeface="Calibri Light" panose="020F0302020204030204" pitchFamily="34" charset="0"/>
              </a:defRPr>
            </a:lvl1pPr>
          </a:lstStyle>
          <a:p>
            <a:pPr lvl="0"/>
            <a:r>
              <a:rPr lang="en-US" dirty="0"/>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95806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b="1" i="0">
                <a:latin typeface="Calibri" panose="020F0502020204030204" pitchFamily="34" charset="0"/>
              </a:defRPr>
            </a:lvl1pPr>
            <a:lvl3pPr marL="1257300" indent="-342900">
              <a:buFont typeface="Arial" panose="020B0604020202020204" pitchFamily="34" charset="0"/>
              <a:buChar char="•"/>
              <a:defRPr/>
            </a:lvl3pPr>
          </a:lstStyle>
          <a:p>
            <a:pPr lvl="0"/>
            <a:r>
              <a:rPr lang="en-US" dirty="0"/>
              <a:t>Short and to the point </a:t>
            </a:r>
            <a:br>
              <a:rPr lang="en-US" dirty="0"/>
            </a:br>
            <a:r>
              <a:rPr lang="en-US" dirty="0"/>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Tree>
    <p:extLst>
      <p:ext uri="{BB962C8B-B14F-4D97-AF65-F5344CB8AC3E}">
        <p14:creationId xmlns:p14="http://schemas.microsoft.com/office/powerpoint/2010/main" val="2645712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397785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b="1" i="0">
                <a:latin typeface="Calibri" panose="020F0502020204030204"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0"/>
            <a:r>
              <a:rPr lang="en-US" dirty="0"/>
              <a:t>EDIT MASTER TEXT STYLES</a:t>
            </a:r>
          </a:p>
          <a:p>
            <a:pPr lvl="1"/>
            <a:r>
              <a:rPr lang="en-US" dirty="0"/>
              <a:t>Second level </a:t>
            </a:r>
          </a:p>
          <a:p>
            <a:pPr lvl="2"/>
            <a:r>
              <a:rPr lang="en-US" dirty="0"/>
              <a:t>Third level</a:t>
            </a:r>
          </a:p>
          <a:p>
            <a:pPr lvl="3"/>
            <a:r>
              <a:rPr lang="en-US" dirty="0"/>
              <a:t>Fourth level</a:t>
            </a:r>
          </a:p>
        </p:txBody>
      </p:sp>
    </p:spTree>
    <p:extLst>
      <p:ext uri="{BB962C8B-B14F-4D97-AF65-F5344CB8AC3E}">
        <p14:creationId xmlns:p14="http://schemas.microsoft.com/office/powerpoint/2010/main" val="4162241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89652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1"/>
            <a:r>
              <a:rPr lang="en-US" dirty="0"/>
              <a:t>Second level </a:t>
            </a:r>
          </a:p>
          <a:p>
            <a:pPr lvl="2"/>
            <a:r>
              <a:rPr lang="en-US" dirty="0"/>
              <a:t>Third level</a:t>
            </a:r>
          </a:p>
          <a:p>
            <a:pPr lvl="3"/>
            <a:r>
              <a:rPr lang="en-US" dirty="0"/>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1"/>
            <a:r>
              <a:rPr lang="en-US" dirty="0"/>
              <a:t>Second level </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8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Tree>
    <p:extLst>
      <p:ext uri="{BB962C8B-B14F-4D97-AF65-F5344CB8AC3E}">
        <p14:creationId xmlns:p14="http://schemas.microsoft.com/office/powerpoint/2010/main" val="3555265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b="0" i="0">
                <a:latin typeface="Calibri" panose="020F0502020204030204" pitchFamily="34" charset="0"/>
              </a:defRPr>
            </a:lvl1pPr>
          </a:lstStyle>
          <a:p>
            <a:r>
              <a:rPr lang="en-US" dirty="0"/>
              <a:t>Click icon to add media</a:t>
            </a:r>
            <a:endParaRPr lang="nb-NO" dirty="0"/>
          </a:p>
        </p:txBody>
      </p:sp>
    </p:spTree>
    <p:extLst>
      <p:ext uri="{BB962C8B-B14F-4D97-AF65-F5344CB8AC3E}">
        <p14:creationId xmlns:p14="http://schemas.microsoft.com/office/powerpoint/2010/main" val="14294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Tree>
    <p:extLst>
      <p:ext uri="{BB962C8B-B14F-4D97-AF65-F5344CB8AC3E}">
        <p14:creationId xmlns:p14="http://schemas.microsoft.com/office/powerpoint/2010/main" val="92585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3665318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2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a:defRPr b="0" i="0">
                <a:latin typeface="Calibri" panose="020F0502020204030204" pitchFamily="34" charset="0"/>
              </a:defRPr>
            </a:lvl1pPr>
          </a:lstStyle>
          <a:p>
            <a:r>
              <a:rPr lang="en-US" dirty="0"/>
              <a:t>Click icon to add SmartArt graphic</a:t>
            </a:r>
            <a:endParaRPr lang="nb-NO" dirty="0"/>
          </a:p>
        </p:txBody>
      </p:sp>
    </p:spTree>
    <p:extLst>
      <p:ext uri="{BB962C8B-B14F-4D97-AF65-F5344CB8AC3E}">
        <p14:creationId xmlns:p14="http://schemas.microsoft.com/office/powerpoint/2010/main" val="3501003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itle 1">
            <a:extLst>
              <a:ext uri="{FF2B5EF4-FFF2-40B4-BE49-F238E27FC236}">
                <a16:creationId xmlns:a16="http://schemas.microsoft.com/office/drawing/2014/main" id="{92345BDC-D483-4A4A-9054-A6DC30E26559}"/>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256173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7BECDA8B-A13B-6140-BFCF-AE39E8A9249B}"/>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1065994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E592C718-7060-F042-91A0-2BE18F39D1A8}"/>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3598548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8EF45FEB-D250-4DE1-BE51-B1D10D2E9B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7822" y="5349875"/>
            <a:ext cx="2416356" cy="925195"/>
          </a:xfrm>
          <a:prstGeom prst="rect">
            <a:avLst/>
          </a:prstGeom>
        </p:spPr>
      </p:pic>
      <p:sp>
        <p:nvSpPr>
          <p:cNvPr id="6" name="Title 1">
            <a:extLst>
              <a:ext uri="{FF2B5EF4-FFF2-40B4-BE49-F238E27FC236}">
                <a16:creationId xmlns:a16="http://schemas.microsoft.com/office/drawing/2014/main" id="{EBA8494F-3F33-B34F-8D42-EF13893A1B9F}"/>
              </a:ext>
            </a:extLst>
          </p:cNvPr>
          <p:cNvSpPr>
            <a:spLocks noGrp="1"/>
          </p:cNvSpPr>
          <p:nvPr>
            <p:ph type="title" hasCustomPrompt="1"/>
          </p:nvPr>
        </p:nvSpPr>
        <p:spPr>
          <a:xfrm>
            <a:off x="838200" y="2761646"/>
            <a:ext cx="10515600" cy="1325563"/>
          </a:xfrm>
        </p:spPr>
        <p:txBody>
          <a:bodyPr/>
          <a:lstStyle>
            <a:lvl1pPr algn="ctr">
              <a:defRPr>
                <a:solidFill>
                  <a:schemeClr val="bg1"/>
                </a:solidFill>
              </a:defRPr>
            </a:lvl1pPr>
          </a:lstStyle>
          <a:p>
            <a:r>
              <a:rPr lang="en-GB" dirty="0"/>
              <a:t>TOGETHER FOR A JUST WORLD</a:t>
            </a:r>
            <a:endParaRPr lang="nb-NO" dirty="0"/>
          </a:p>
        </p:txBody>
      </p:sp>
    </p:spTree>
    <p:extLst>
      <p:ext uri="{BB962C8B-B14F-4D97-AF65-F5344CB8AC3E}">
        <p14:creationId xmlns:p14="http://schemas.microsoft.com/office/powerpoint/2010/main" val="1261655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FA05588A-FD09-5246-BB15-49EDDADA6D0F}"/>
              </a:ext>
            </a:extLst>
          </p:cNvPr>
          <p:cNvSpPr>
            <a:spLocks noGrp="1"/>
          </p:cNvSpPr>
          <p:nvPr>
            <p:ph type="title" hasCustomPrompt="1"/>
          </p:nvPr>
        </p:nvSpPr>
        <p:spPr>
          <a:xfrm>
            <a:off x="838200" y="2761646"/>
            <a:ext cx="10515600" cy="1325563"/>
          </a:xfrm>
        </p:spPr>
        <p:txBody>
          <a:bodyPr/>
          <a:lstStyle>
            <a:lvl1pPr algn="ctr">
              <a:defRPr>
                <a:solidFill>
                  <a:schemeClr val="bg1"/>
                </a:solidFill>
              </a:defRPr>
            </a:lvl1pPr>
          </a:lstStyle>
          <a:p>
            <a:r>
              <a:rPr lang="en-GB" dirty="0"/>
              <a:t>SAMMEN FOR EN RETTFERDIG VERDEN</a:t>
            </a:r>
            <a:endParaRPr lang="nb-NO" dirty="0"/>
          </a:p>
        </p:txBody>
      </p:sp>
    </p:spTree>
    <p:extLst>
      <p:ext uri="{BB962C8B-B14F-4D97-AF65-F5344CB8AC3E}">
        <p14:creationId xmlns:p14="http://schemas.microsoft.com/office/powerpoint/2010/main" val="89401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107671" y="848423"/>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59295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66478" y="179515"/>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11048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76868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95062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dirty="0"/>
          </a:p>
        </p:txBody>
      </p:sp>
    </p:spTree>
    <p:extLst>
      <p:ext uri="{BB962C8B-B14F-4D97-AF65-F5344CB8AC3E}">
        <p14:creationId xmlns:p14="http://schemas.microsoft.com/office/powerpoint/2010/main" val="345748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5" name="Title 1">
            <a:extLst>
              <a:ext uri="{FF2B5EF4-FFF2-40B4-BE49-F238E27FC236}">
                <a16:creationId xmlns:a16="http://schemas.microsoft.com/office/drawing/2014/main" id="{A0D31DBB-D31B-0548-9564-A6CCF2311145}"/>
              </a:ext>
            </a:extLst>
          </p:cNvPr>
          <p:cNvSpPr>
            <a:spLocks noGrp="1"/>
          </p:cNvSpPr>
          <p:nvPr>
            <p:ph type="title" hasCustomPrompt="1"/>
          </p:nvPr>
        </p:nvSpPr>
        <p:spPr>
          <a:xfrm>
            <a:off x="254737" y="589280"/>
            <a:ext cx="3445393" cy="752405"/>
          </a:xfrm>
        </p:spPr>
        <p:txBody>
          <a:bodyPr/>
          <a:lstStyle>
            <a:lvl1pPr algn="l">
              <a:defRPr sz="2800">
                <a:solidFill>
                  <a:schemeClr val="tx1"/>
                </a:solidFill>
              </a:defRPr>
            </a:lvl1pPr>
          </a:lstStyle>
          <a:p>
            <a:r>
              <a:rPr lang="en-GB" dirty="0"/>
              <a:t>TITLE</a:t>
            </a:r>
            <a:endParaRPr lang="nb-NO" dirty="0"/>
          </a:p>
        </p:txBody>
      </p:sp>
    </p:spTree>
    <p:extLst>
      <p:ext uri="{BB962C8B-B14F-4D97-AF65-F5344CB8AC3E}">
        <p14:creationId xmlns:p14="http://schemas.microsoft.com/office/powerpoint/2010/main" val="293319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8"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276980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21853-E7B6-4EF1-88E6-1533B3B857E1}"/>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35693" y="6344293"/>
            <a:ext cx="1970532" cy="292440"/>
          </a:xfrm>
          <a:prstGeom prst="rect">
            <a:avLst/>
          </a:prstGeom>
        </p:spPr>
      </p:pic>
      <p:sp>
        <p:nvSpPr>
          <p:cNvPr id="2" name="Title Placeholder 1">
            <a:extLst>
              <a:ext uri="{FF2B5EF4-FFF2-40B4-BE49-F238E27FC236}">
                <a16:creationId xmlns:a16="http://schemas.microsoft.com/office/drawing/2014/main" id="{B2BE21BA-4670-5544-8CB7-7707EDF30016}"/>
              </a:ext>
            </a:extLst>
          </p:cNvPr>
          <p:cNvSpPr>
            <a:spLocks noGrp="1"/>
          </p:cNvSpPr>
          <p:nvPr>
            <p:ph type="title"/>
          </p:nvPr>
        </p:nvSpPr>
        <p:spPr>
          <a:xfrm>
            <a:off x="838200" y="365125"/>
            <a:ext cx="10515600" cy="1325563"/>
          </a:xfrm>
          <a:prstGeom prst="rect">
            <a:avLst/>
          </a:prstGeom>
        </p:spPr>
        <p:txBody>
          <a:bodyPr anchor="ctr"/>
          <a:lstStyle/>
          <a:p>
            <a:pPr marL="0" lvl="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97714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79" r:id="rId4"/>
    <p:sldLayoutId id="2147483673" r:id="rId5"/>
    <p:sldLayoutId id="2147483667" r:id="rId6"/>
    <p:sldLayoutId id="2147483678" r:id="rId7"/>
    <p:sldLayoutId id="2147483677" r:id="rId8"/>
    <p:sldLayoutId id="2147483662" r:id="rId9"/>
    <p:sldLayoutId id="2147483672" r:id="rId10"/>
    <p:sldLayoutId id="2147483663" r:id="rId11"/>
    <p:sldLayoutId id="2147483664" r:id="rId12"/>
    <p:sldLayoutId id="2147483669" r:id="rId13"/>
    <p:sldLayoutId id="2147483665" r:id="rId14"/>
    <p:sldLayoutId id="2147483668" r:id="rId15"/>
    <p:sldLayoutId id="2147483674" r:id="rId16"/>
    <p:sldLayoutId id="2147483683" r:id="rId17"/>
    <p:sldLayoutId id="2147483651" r:id="rId18"/>
    <p:sldLayoutId id="2147483684" r:id="rId19"/>
    <p:sldLayoutId id="2147483652" r:id="rId20"/>
    <p:sldLayoutId id="2147483682" r:id="rId21"/>
    <p:sldLayoutId id="2147483681" r:id="rId22"/>
    <p:sldLayoutId id="2147483671" r:id="rId23"/>
    <p:sldLayoutId id="2147483680" r:id="rId24"/>
    <p:sldLayoutId id="2147483660" r:id="rId25"/>
    <p:sldLayoutId id="2147483661" r:id="rId26"/>
  </p:sldLayoutIdLst>
  <p:txStyles>
    <p:titleStyle>
      <a:lvl1pPr algn="l" defTabSz="914400" rtl="0" eaLnBrk="1" latinLnBrk="0" hangingPunct="1">
        <a:lnSpc>
          <a:spcPct val="90000"/>
        </a:lnSpc>
        <a:spcBef>
          <a:spcPct val="0"/>
        </a:spcBef>
        <a:buNone/>
        <a:defRPr lang="nb-NO" sz="4000" b="1" i="0" kern="1200" dirty="0" smtClean="0">
          <a:solidFill>
            <a:schemeClr val="tx1"/>
          </a:solidFill>
          <a:latin typeface="Calibri" panose="020F0502020204030204" pitchFamily="34" charset="0"/>
          <a:ea typeface="Verdana" panose="020B0604030504040204" pitchFamily="34" charset="0"/>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6.png"/><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55.png"/><Relationship Id="rId10" Type="http://schemas.openxmlformats.org/officeDocument/2006/relationships/image" Target="../media/image51.emf"/><Relationship Id="rId4" Type="http://schemas.openxmlformats.org/officeDocument/2006/relationships/image" Target="../media/image54.png"/><Relationship Id="rId9"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6.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6.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6.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6.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6.png"/><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6.png"/><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image" Target="../media/image106.pn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6.png"/><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6.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6.png"/><Relationship Id="rId4" Type="http://schemas.openxmlformats.org/officeDocument/2006/relationships/image" Target="../media/image15.png"/></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82.xml"/><Relationship Id="rId1" Type="http://schemas.openxmlformats.org/officeDocument/2006/relationships/slideLayout" Target="../slideLayouts/slideLayout2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6.pn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6.png"/><Relationship Id="rId4" Type="http://schemas.openxmlformats.org/officeDocument/2006/relationships/image" Target="../media/image15.png"/></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8.xml"/><Relationship Id="rId1" Type="http://schemas.openxmlformats.org/officeDocument/2006/relationships/slideLayout" Target="../slideLayouts/slideLayout20.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89.xml"/><Relationship Id="rId16" Type="http://schemas.openxmlformats.org/officeDocument/2006/relationships/image" Target="../media/image143.png"/><Relationship Id="rId1" Type="http://schemas.openxmlformats.org/officeDocument/2006/relationships/slideLayout" Target="../slideLayouts/slideLayout20.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6.png"/><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20.png"/><Relationship Id="rId4" Type="http://schemas.openxmlformats.org/officeDocument/2006/relationships/image" Target="../media/image148.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20.xml"/><Relationship Id="rId6" Type="http://schemas.openxmlformats.org/officeDocument/2006/relationships/image" Target="../media/image128.png"/><Relationship Id="rId5" Type="http://schemas.openxmlformats.org/officeDocument/2006/relationships/image" Target="../media/image150.emf"/><Relationship Id="rId4" Type="http://schemas.openxmlformats.org/officeDocument/2006/relationships/image" Target="../media/image149.emf"/></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6.png"/><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E017C-82D7-A656-33B8-C1AD2026E906}"/>
              </a:ext>
            </a:extLst>
          </p:cNvPr>
          <p:cNvSpPr/>
          <p:nvPr/>
        </p:nvSpPr>
        <p:spPr>
          <a:xfrm>
            <a:off x="0" y="1184201"/>
            <a:ext cx="12192000" cy="57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AF440D-AC9D-A8BB-2DDD-9FC0CB54B771}"/>
              </a:ext>
            </a:extLst>
          </p:cNvPr>
          <p:cNvSpPr/>
          <p:nvPr/>
        </p:nvSpPr>
        <p:spPr>
          <a:xfrm>
            <a:off x="1" y="0"/>
            <a:ext cx="12192000" cy="6936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ound, dirt&#10;&#10;Description automatically generated">
            <a:extLst>
              <a:ext uri="{FF2B5EF4-FFF2-40B4-BE49-F238E27FC236}">
                <a16:creationId xmlns:a16="http://schemas.microsoft.com/office/drawing/2014/main" id="{2436E14A-E72B-6851-372B-B2DF183910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42504" y="1653179"/>
            <a:ext cx="8256283" cy="5283049"/>
          </a:xfrm>
          <a:prstGeom prst="rect">
            <a:avLst/>
          </a:prstGeom>
        </p:spPr>
      </p:pic>
      <p:pic>
        <p:nvPicPr>
          <p:cNvPr id="10" name="Picture 9">
            <a:extLst>
              <a:ext uri="{FF2B5EF4-FFF2-40B4-BE49-F238E27FC236}">
                <a16:creationId xmlns:a16="http://schemas.microsoft.com/office/drawing/2014/main" id="{C5F19E74-D1F4-E603-3347-203DE270A55B}"/>
              </a:ext>
            </a:extLst>
          </p:cNvPr>
          <p:cNvPicPr>
            <a:picLocks noChangeAspect="1"/>
          </p:cNvPicPr>
          <p:nvPr/>
        </p:nvPicPr>
        <p:blipFill>
          <a:blip r:embed="rId3"/>
          <a:stretch>
            <a:fillRect/>
          </a:stretch>
        </p:blipFill>
        <p:spPr>
          <a:xfrm rot="60000">
            <a:off x="-274980" y="-233971"/>
            <a:ext cx="12673768" cy="2221132"/>
          </a:xfrm>
          <a:prstGeom prst="rect">
            <a:avLst/>
          </a:prstGeom>
        </p:spPr>
      </p:pic>
      <p:pic>
        <p:nvPicPr>
          <p:cNvPr id="11" name="Picture 10">
            <a:extLst>
              <a:ext uri="{FF2B5EF4-FFF2-40B4-BE49-F238E27FC236}">
                <a16:creationId xmlns:a16="http://schemas.microsoft.com/office/drawing/2014/main" id="{413E6130-A197-37DF-6B6F-CFC55E538D6C}"/>
              </a:ext>
            </a:extLst>
          </p:cNvPr>
          <p:cNvPicPr>
            <a:picLocks noChangeAspect="1"/>
          </p:cNvPicPr>
          <p:nvPr/>
        </p:nvPicPr>
        <p:blipFill>
          <a:blip r:embed="rId4"/>
          <a:stretch>
            <a:fillRect/>
          </a:stretch>
        </p:blipFill>
        <p:spPr>
          <a:xfrm>
            <a:off x="-1" y="4308765"/>
            <a:ext cx="4142509" cy="2627464"/>
          </a:xfrm>
          <a:prstGeom prst="rect">
            <a:avLst/>
          </a:prstGeom>
        </p:spPr>
      </p:pic>
      <p:sp>
        <p:nvSpPr>
          <p:cNvPr id="12" name="Tittel 2">
            <a:extLst>
              <a:ext uri="{FF2B5EF4-FFF2-40B4-BE49-F238E27FC236}">
                <a16:creationId xmlns:a16="http://schemas.microsoft.com/office/drawing/2014/main" id="{EE2C329F-A1BC-2B43-33D5-E67A14E7F062}"/>
              </a:ext>
            </a:extLst>
          </p:cNvPr>
          <p:cNvSpPr txBox="1">
            <a:spLocks/>
          </p:cNvSpPr>
          <p:nvPr/>
        </p:nvSpPr>
        <p:spPr>
          <a:xfrm>
            <a:off x="702802" y="249872"/>
            <a:ext cx="11695986" cy="1054857"/>
          </a:xfrm>
          <a:prstGeom prst="rect">
            <a:avLst/>
          </a:prstGeom>
        </p:spPr>
        <p:txBody>
          <a:bodyPr anchor="b"/>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Verdana" panose="020B0604030504040204" pitchFamily="34" charset="0"/>
                <a:cs typeface="+mn-cs"/>
              </a:defRPr>
            </a:lvl1pPr>
          </a:lstStyle>
          <a:p>
            <a:r>
              <a:rPr lang="en-AU" sz="3600" dirty="0">
                <a:solidFill>
                  <a:srgbClr val="5A0058"/>
                </a:solidFill>
                <a:latin typeface="Calibri" panose="020F0502020204030204" pitchFamily="34" charset="0"/>
                <a:cs typeface="Calibri" panose="020F0502020204030204" pitchFamily="34" charset="0"/>
              </a:rPr>
              <a:t>ENGAGE</a:t>
            </a:r>
          </a:p>
          <a:p>
            <a:r>
              <a:rPr lang="en-AU" sz="3200" dirty="0">
                <a:solidFill>
                  <a:srgbClr val="5A0058"/>
                </a:solidFill>
                <a:latin typeface="Calibri" panose="020F0502020204030204" pitchFamily="34" charset="0"/>
                <a:cs typeface="Calibri" panose="020F0502020204030204" pitchFamily="34" charset="0"/>
              </a:rPr>
              <a:t>MODULE 1: </a:t>
            </a:r>
            <a:r>
              <a:rPr lang="en-AU" sz="3200" b="0" dirty="0">
                <a:solidFill>
                  <a:srgbClr val="5A0058"/>
                </a:solidFill>
                <a:latin typeface="+mj-lt"/>
              </a:rPr>
              <a:t>CORE TRAINING MODULE</a:t>
            </a:r>
            <a:endParaRPr lang="en-KE" sz="3200" b="0">
              <a:solidFill>
                <a:srgbClr val="5A0058"/>
              </a:solidFill>
              <a:latin typeface="+mj-lt"/>
            </a:endParaRPr>
          </a:p>
        </p:txBody>
      </p:sp>
      <p:pic>
        <p:nvPicPr>
          <p:cNvPr id="13" name="Picture 12">
            <a:extLst>
              <a:ext uri="{FF2B5EF4-FFF2-40B4-BE49-F238E27FC236}">
                <a16:creationId xmlns:a16="http://schemas.microsoft.com/office/drawing/2014/main" id="{174BE64A-A3C3-47A0-3FEE-6EBDFD409A16}"/>
              </a:ext>
            </a:extLst>
          </p:cNvPr>
          <p:cNvPicPr>
            <a:picLocks noChangeAspect="1"/>
          </p:cNvPicPr>
          <p:nvPr/>
        </p:nvPicPr>
        <p:blipFill>
          <a:blip r:embed="rId5"/>
          <a:stretch>
            <a:fillRect/>
          </a:stretch>
        </p:blipFill>
        <p:spPr>
          <a:xfrm>
            <a:off x="680603" y="4979531"/>
            <a:ext cx="2781300" cy="1384300"/>
          </a:xfrm>
          <a:prstGeom prst="rect">
            <a:avLst/>
          </a:prstGeom>
        </p:spPr>
      </p:pic>
      <p:pic>
        <p:nvPicPr>
          <p:cNvPr id="14" name="Picture 13">
            <a:extLst>
              <a:ext uri="{FF2B5EF4-FFF2-40B4-BE49-F238E27FC236}">
                <a16:creationId xmlns:a16="http://schemas.microsoft.com/office/drawing/2014/main" id="{30702D6E-AB26-91FC-1276-6AD3C152F373}"/>
              </a:ext>
            </a:extLst>
          </p:cNvPr>
          <p:cNvPicPr>
            <a:picLocks noChangeAspect="1"/>
          </p:cNvPicPr>
          <p:nvPr/>
        </p:nvPicPr>
        <p:blipFill>
          <a:blip r:embed="rId6"/>
          <a:stretch>
            <a:fillRect/>
          </a:stretch>
        </p:blipFill>
        <p:spPr>
          <a:xfrm>
            <a:off x="1461653" y="2437023"/>
            <a:ext cx="1219200" cy="1003300"/>
          </a:xfrm>
          <a:prstGeom prst="rect">
            <a:avLst/>
          </a:prstGeom>
        </p:spPr>
      </p:pic>
    </p:spTree>
    <p:extLst>
      <p:ext uri="{BB962C8B-B14F-4D97-AF65-F5344CB8AC3E}">
        <p14:creationId xmlns:p14="http://schemas.microsoft.com/office/powerpoint/2010/main" val="1624221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0EA986C7-E230-B340-BBAB-C8D7AE670AB9}"/>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BB7099EB-61E0-984C-B26D-0AA56AC382FD}"/>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1.3</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SETTING GROUND RULES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212FB523-6038-2E40-AD46-EF0C085CE4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2" name="Picture 11">
            <a:extLst>
              <a:ext uri="{FF2B5EF4-FFF2-40B4-BE49-F238E27FC236}">
                <a16:creationId xmlns:a16="http://schemas.microsoft.com/office/drawing/2014/main" id="{C293B198-EE37-A04B-893A-5174CE9333CF}"/>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16200000">
            <a:off x="-1394664" y="1167809"/>
            <a:ext cx="6980835" cy="4399548"/>
          </a:xfrm>
          <a:prstGeom prst="rect">
            <a:avLst/>
          </a:prstGeom>
        </p:spPr>
      </p:pic>
    </p:spTree>
    <p:extLst>
      <p:ext uri="{BB962C8B-B14F-4D97-AF65-F5344CB8AC3E}">
        <p14:creationId xmlns:p14="http://schemas.microsoft.com/office/powerpoint/2010/main" val="8754975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kern="0" dirty="0">
                <a:solidFill>
                  <a:srgbClr val="5A0058"/>
                </a:solidFill>
                <a:latin typeface="Calibri" panose="020F0502020204030204" pitchFamily="34" charset="0"/>
                <a:cs typeface="Calibri" panose="020F0502020204030204" pitchFamily="34" charset="0"/>
              </a:rPr>
              <a:t>TOOL 1</a:t>
            </a:r>
            <a:br>
              <a:rPr lang="en-US" sz="2800" b="0" kern="0" dirty="0">
                <a:solidFill>
                  <a:srgbClr val="5A0058"/>
                </a:solidFill>
                <a:latin typeface="+mj-lt"/>
              </a:rPr>
            </a:br>
            <a:r>
              <a:rPr lang="en-US" sz="2800" b="0" kern="0" dirty="0">
                <a:solidFill>
                  <a:srgbClr val="5A0058"/>
                </a:solidFill>
                <a:latin typeface="+mj-lt"/>
              </a:rPr>
              <a:t>STORY-BASED GROUP DISCUSSIONS</a:t>
            </a:r>
            <a:br>
              <a:rPr lang="en-US" sz="2800" b="0" kern="0" dirty="0">
                <a:solidFill>
                  <a:srgbClr val="5A0058"/>
                </a:solidFill>
                <a:latin typeface="+mj-lt"/>
              </a:rPr>
            </a:br>
            <a:br>
              <a:rPr lang="en-US" sz="2800" b="0" kern="0" dirty="0">
                <a:solidFill>
                  <a:srgbClr val="5A0058"/>
                </a:solidFill>
                <a:latin typeface="+mj-lt"/>
              </a:rPr>
            </a:br>
            <a:br>
              <a:rPr lang="en-US" sz="2800" b="0" kern="0" dirty="0">
                <a:solidFill>
                  <a:srgbClr val="5A0058"/>
                </a:solidFill>
                <a:latin typeface="+mj-lt"/>
              </a:rPr>
            </a:br>
            <a:endParaRPr lang="en-US" sz="2800" b="0" kern="0" dirty="0">
              <a:solidFill>
                <a:srgbClr val="5A0058"/>
              </a:solidFill>
              <a:latin typeface="+mj-lt"/>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50" y="1795346"/>
            <a:ext cx="6300414" cy="3717180"/>
          </a:xfrm>
        </p:spPr>
        <p:txBody>
          <a:bodyPr/>
          <a:lstStyle/>
          <a:p>
            <a:pPr marL="0" indent="0">
              <a:buNone/>
            </a:pPr>
            <a:r>
              <a:rPr lang="en-GB" dirty="0">
                <a:latin typeface="+mj-lt"/>
              </a:rPr>
              <a:t>The stories are followed by a series of group discussion questions, that explore what participants think about the stories </a:t>
            </a:r>
          </a:p>
          <a:p>
            <a:pPr marL="0" indent="0">
              <a:buNone/>
            </a:pPr>
            <a:endParaRPr lang="en-GB" dirty="0">
              <a:latin typeface="+mj-lt"/>
            </a:endParaRPr>
          </a:p>
          <a:p>
            <a:pPr marL="0" indent="0">
              <a:buNone/>
            </a:pPr>
            <a:r>
              <a:rPr lang="en-GB" dirty="0">
                <a:latin typeface="+mj-lt"/>
              </a:rPr>
              <a:t>The discussion questions are structured according to the five components of a social norm </a:t>
            </a:r>
          </a:p>
          <a:p>
            <a:pPr marL="0" indent="0">
              <a:buNone/>
            </a:pPr>
            <a:endParaRPr lang="en-GB" dirty="0">
              <a:latin typeface="+mj-lt"/>
            </a:endParaRPr>
          </a:p>
          <a:p>
            <a:pPr marL="0" indent="0">
              <a:buNone/>
            </a:pPr>
            <a:r>
              <a:rPr lang="en-GB" dirty="0">
                <a:latin typeface="+mj-lt"/>
              </a:rPr>
              <a:t>Participant’s responses to the discussion questions provide the qualitative data that will be analysed as part of this tool </a:t>
            </a:r>
          </a:p>
          <a:p>
            <a:endParaRPr lang="en-GB" dirty="0">
              <a:latin typeface="+mj-lt"/>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40492607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5 Stories featuring a Social Norm Related to CEFM</a:t>
            </a: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9324350"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460375" indent="0">
              <a:spcBef>
                <a:spcPts val="0"/>
              </a:spcBef>
              <a:spcAft>
                <a:spcPts val="0"/>
              </a:spcAft>
              <a:buClr>
                <a:schemeClr val="dk1"/>
              </a:buClr>
              <a:buSzPts val="2590"/>
              <a:buNone/>
            </a:pPr>
            <a:r>
              <a:rPr lang="en-GB" dirty="0">
                <a:solidFill>
                  <a:schemeClr val="tx1"/>
                </a:solidFill>
                <a:latin typeface="+mj-lt"/>
              </a:rPr>
              <a:t>Ahmed and Hanan’s story relates to the social norm that families will seek to protect their </a:t>
            </a:r>
            <a:r>
              <a:rPr lang="en-GB" b="1" dirty="0">
                <a:solidFill>
                  <a:schemeClr val="tx1"/>
                </a:solidFill>
                <a:latin typeface="Calibri" panose="020F0502020204030204" pitchFamily="34" charset="0"/>
                <a:cs typeface="Calibri" panose="020F0502020204030204" pitchFamily="34" charset="0"/>
              </a:rPr>
              <a:t>‘HONOUR’, </a:t>
            </a:r>
            <a:r>
              <a:rPr lang="en-GB" dirty="0">
                <a:solidFill>
                  <a:schemeClr val="tx1"/>
                </a:solidFill>
                <a:latin typeface="+mj-lt"/>
              </a:rPr>
              <a:t>even if it places their daughter at risk of harm</a:t>
            </a:r>
          </a:p>
          <a:p>
            <a:pPr marL="460375" indent="0">
              <a:spcBef>
                <a:spcPts val="0"/>
              </a:spcBef>
              <a:spcAft>
                <a:spcPts val="0"/>
              </a:spcAft>
              <a:buClr>
                <a:schemeClr val="dk1"/>
              </a:buClr>
              <a:buSzPts val="2590"/>
              <a:buNone/>
            </a:pPr>
            <a:endParaRPr lang="en-GB" dirty="0">
              <a:solidFill>
                <a:schemeClr val="tx1"/>
              </a:solidFill>
              <a:latin typeface="+mj-lt"/>
            </a:endParaRPr>
          </a:p>
          <a:p>
            <a:pPr marL="460375" indent="0">
              <a:spcBef>
                <a:spcPts val="0"/>
              </a:spcBef>
              <a:spcAft>
                <a:spcPts val="0"/>
              </a:spcAft>
              <a:buClr>
                <a:schemeClr val="dk1"/>
              </a:buClr>
              <a:buSzPts val="2590"/>
              <a:buNone/>
            </a:pPr>
            <a:r>
              <a:rPr lang="en-GB" dirty="0">
                <a:solidFill>
                  <a:schemeClr val="tx1"/>
                </a:solidFill>
                <a:latin typeface="+mj-lt"/>
              </a:rPr>
              <a:t>Abdul’s story relates to the social norm that when faced with limited resources, families </a:t>
            </a:r>
            <a:r>
              <a:rPr lang="en-GB" b="1" dirty="0">
                <a:solidFill>
                  <a:schemeClr val="tx1"/>
                </a:solidFill>
                <a:latin typeface="Calibri" panose="020F0502020204030204" pitchFamily="34" charset="0"/>
                <a:cs typeface="Calibri" panose="020F0502020204030204" pitchFamily="34" charset="0"/>
              </a:rPr>
              <a:t>WILL PRIORITISE THEIR SONS’ EDUCATION </a:t>
            </a:r>
            <a:r>
              <a:rPr lang="en-GB" dirty="0">
                <a:solidFill>
                  <a:schemeClr val="tx1"/>
                </a:solidFill>
                <a:latin typeface="+mj-lt"/>
              </a:rPr>
              <a:t>over their daughters’</a:t>
            </a:r>
          </a:p>
          <a:p>
            <a:pPr marL="460375" indent="0">
              <a:spcBef>
                <a:spcPts val="0"/>
              </a:spcBef>
              <a:spcAft>
                <a:spcPts val="0"/>
              </a:spcAft>
              <a:buClr>
                <a:schemeClr val="dk1"/>
              </a:buClr>
              <a:buSzPts val="2590"/>
              <a:buNone/>
            </a:pPr>
            <a:endParaRPr lang="en-GB" dirty="0">
              <a:solidFill>
                <a:schemeClr val="tx1"/>
              </a:solidFill>
              <a:latin typeface="+mj-lt"/>
            </a:endParaRPr>
          </a:p>
          <a:p>
            <a:pPr marL="460375" indent="0">
              <a:spcBef>
                <a:spcPts val="0"/>
              </a:spcBef>
              <a:spcAft>
                <a:spcPts val="0"/>
              </a:spcAft>
              <a:buClr>
                <a:schemeClr val="dk1"/>
              </a:buClr>
              <a:buSzPts val="2590"/>
              <a:buNone/>
            </a:pPr>
            <a:r>
              <a:rPr lang="en-GB" dirty="0">
                <a:solidFill>
                  <a:schemeClr val="tx1"/>
                </a:solidFill>
                <a:latin typeface="+mj-lt"/>
              </a:rPr>
              <a:t>Imani’s story relates to the social norm </a:t>
            </a:r>
            <a:r>
              <a:rPr lang="en-GB" b="1" dirty="0">
                <a:solidFill>
                  <a:schemeClr val="tx1"/>
                </a:solidFill>
                <a:latin typeface="Calibri" panose="020F0502020204030204" pitchFamily="34" charset="0"/>
                <a:cs typeface="Calibri" panose="020F0502020204030204" pitchFamily="34" charset="0"/>
              </a:rPr>
              <a:t>that DAUGHTERS WILL AGREE WITH THEIR PARENT’S DECISIONS</a:t>
            </a:r>
            <a:r>
              <a:rPr lang="en-GB" dirty="0">
                <a:solidFill>
                  <a:schemeClr val="tx1"/>
                </a:solidFill>
                <a:latin typeface="+mj-lt"/>
              </a:rPr>
              <a:t> about marriage for the good of the family</a:t>
            </a:r>
          </a:p>
          <a:p>
            <a:pPr marL="460375" indent="0">
              <a:spcBef>
                <a:spcPts val="0"/>
              </a:spcBef>
              <a:spcAft>
                <a:spcPts val="0"/>
              </a:spcAft>
              <a:buClr>
                <a:schemeClr val="dk1"/>
              </a:buClr>
              <a:buSzPts val="2590"/>
              <a:buNone/>
            </a:pPr>
            <a:endParaRPr lang="en-GB" dirty="0">
              <a:solidFill>
                <a:schemeClr val="tx1"/>
              </a:solidFill>
              <a:latin typeface="+mj-lt"/>
            </a:endParaRPr>
          </a:p>
          <a:p>
            <a:pPr marL="460375" indent="0">
              <a:spcBef>
                <a:spcPts val="0"/>
              </a:spcBef>
              <a:spcAft>
                <a:spcPts val="0"/>
              </a:spcAft>
              <a:buClr>
                <a:schemeClr val="dk1"/>
              </a:buClr>
              <a:buSzPts val="2590"/>
              <a:buNone/>
            </a:pPr>
            <a:r>
              <a:rPr lang="en-GB" dirty="0" err="1">
                <a:solidFill>
                  <a:schemeClr val="tx1"/>
                </a:solidFill>
                <a:latin typeface="+mj-lt"/>
              </a:rPr>
              <a:t>Jameal’s</a:t>
            </a:r>
            <a:r>
              <a:rPr lang="en-GB" dirty="0">
                <a:solidFill>
                  <a:schemeClr val="tx1"/>
                </a:solidFill>
                <a:latin typeface="+mj-lt"/>
              </a:rPr>
              <a:t> story relates to the social norm that </a:t>
            </a:r>
            <a:r>
              <a:rPr lang="en-GB" b="1" dirty="0">
                <a:solidFill>
                  <a:schemeClr val="tx1"/>
                </a:solidFill>
                <a:latin typeface="Calibri" panose="020F0502020204030204" pitchFamily="34" charset="0"/>
                <a:cs typeface="Calibri" panose="020F0502020204030204" pitchFamily="34" charset="0"/>
              </a:rPr>
              <a:t>MEN PREFER TO MARRY A GIRL </a:t>
            </a:r>
            <a:r>
              <a:rPr lang="en-GB" dirty="0">
                <a:solidFill>
                  <a:schemeClr val="tx1"/>
                </a:solidFill>
                <a:latin typeface="+mj-lt"/>
              </a:rPr>
              <a:t>under the age of 18</a:t>
            </a:r>
          </a:p>
          <a:p>
            <a:pPr marL="460375" indent="0">
              <a:spcBef>
                <a:spcPts val="0"/>
              </a:spcBef>
              <a:spcAft>
                <a:spcPts val="0"/>
              </a:spcAft>
              <a:buClr>
                <a:schemeClr val="dk1"/>
              </a:buClr>
              <a:buSzPts val="2590"/>
              <a:buNone/>
            </a:pPr>
            <a:endParaRPr lang="en-GB" dirty="0">
              <a:solidFill>
                <a:schemeClr val="tx1"/>
              </a:solidFill>
              <a:latin typeface="+mj-lt"/>
            </a:endParaRPr>
          </a:p>
          <a:p>
            <a:pPr marL="460375" indent="0">
              <a:spcBef>
                <a:spcPts val="0"/>
              </a:spcBef>
              <a:spcAft>
                <a:spcPts val="0"/>
              </a:spcAft>
              <a:buClr>
                <a:schemeClr val="dk1"/>
              </a:buClr>
              <a:buSzPts val="2590"/>
              <a:buNone/>
            </a:pPr>
            <a:r>
              <a:rPr lang="en-GB" dirty="0">
                <a:solidFill>
                  <a:schemeClr val="tx1"/>
                </a:solidFill>
                <a:latin typeface="+mj-lt"/>
              </a:rPr>
              <a:t>Shaik Mohamed’s story relates to the norm that </a:t>
            </a:r>
            <a:r>
              <a:rPr lang="en-GB" b="1" dirty="0">
                <a:solidFill>
                  <a:schemeClr val="tx1"/>
                </a:solidFill>
                <a:latin typeface="Calibri" panose="020F0502020204030204" pitchFamily="34" charset="0"/>
                <a:cs typeface="Calibri" panose="020F0502020204030204" pitchFamily="34" charset="0"/>
              </a:rPr>
              <a:t>RELIGIOUS LEADERS </a:t>
            </a:r>
            <a:r>
              <a:rPr lang="en-GB" dirty="0">
                <a:solidFill>
                  <a:schemeClr val="tx1"/>
                </a:solidFill>
                <a:latin typeface="+mj-lt"/>
              </a:rPr>
              <a:t>will always agree to officiate the marriage of girls under the age of 18</a:t>
            </a:r>
          </a:p>
          <a:p>
            <a:pPr marL="0" indent="0">
              <a:spcBef>
                <a:spcPts val="0"/>
              </a:spcBef>
              <a:spcAft>
                <a:spcPts val="0"/>
              </a:spcAft>
              <a:buClr>
                <a:schemeClr val="dk1"/>
              </a:buClr>
              <a:buSzPts val="2590"/>
              <a:buNone/>
            </a:pPr>
            <a:endParaRPr lang="en-GB" dirty="0">
              <a:solidFill>
                <a:schemeClr val="tx1"/>
              </a:solidFill>
              <a:latin typeface="+mj-lt"/>
            </a:endParaRPr>
          </a:p>
        </p:txBody>
      </p:sp>
      <p:pic>
        <p:nvPicPr>
          <p:cNvPr id="8" name="Picture 7">
            <a:extLst>
              <a:ext uri="{FF2B5EF4-FFF2-40B4-BE49-F238E27FC236}">
                <a16:creationId xmlns:a16="http://schemas.microsoft.com/office/drawing/2014/main" id="{A8A74F28-3C4C-AF46-81E5-50ABE2B02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1087396"/>
            <a:ext cx="336455" cy="336455"/>
          </a:xfrm>
          <a:prstGeom prst="rect">
            <a:avLst/>
          </a:prstGeom>
        </p:spPr>
      </p:pic>
      <p:sp>
        <p:nvSpPr>
          <p:cNvPr id="9" name="TextBox 8">
            <a:extLst>
              <a:ext uri="{FF2B5EF4-FFF2-40B4-BE49-F238E27FC236}">
                <a16:creationId xmlns:a16="http://schemas.microsoft.com/office/drawing/2014/main" id="{0249B16F-261E-4641-B18D-DCBD09F5F609}"/>
              </a:ext>
            </a:extLst>
          </p:cNvPr>
          <p:cNvSpPr txBox="1"/>
          <p:nvPr/>
        </p:nvSpPr>
        <p:spPr>
          <a:xfrm>
            <a:off x="559590" y="1116315"/>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1</a:t>
            </a:r>
          </a:p>
        </p:txBody>
      </p:sp>
      <p:pic>
        <p:nvPicPr>
          <p:cNvPr id="15" name="Picture 14">
            <a:extLst>
              <a:ext uri="{FF2B5EF4-FFF2-40B4-BE49-F238E27FC236}">
                <a16:creationId xmlns:a16="http://schemas.microsoft.com/office/drawing/2014/main" id="{8B71DFEF-4E84-2947-9AD3-4B1EEEA0F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1982202"/>
            <a:ext cx="336455" cy="336455"/>
          </a:xfrm>
          <a:prstGeom prst="rect">
            <a:avLst/>
          </a:prstGeom>
        </p:spPr>
      </p:pic>
      <p:sp>
        <p:nvSpPr>
          <p:cNvPr id="16" name="TextBox 15">
            <a:extLst>
              <a:ext uri="{FF2B5EF4-FFF2-40B4-BE49-F238E27FC236}">
                <a16:creationId xmlns:a16="http://schemas.microsoft.com/office/drawing/2014/main" id="{325573F5-8F73-AD41-8CEC-39A539D21F91}"/>
              </a:ext>
            </a:extLst>
          </p:cNvPr>
          <p:cNvSpPr txBox="1"/>
          <p:nvPr/>
        </p:nvSpPr>
        <p:spPr>
          <a:xfrm>
            <a:off x="559590" y="2011121"/>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2</a:t>
            </a:r>
          </a:p>
        </p:txBody>
      </p:sp>
      <p:pic>
        <p:nvPicPr>
          <p:cNvPr id="17" name="Picture 16">
            <a:extLst>
              <a:ext uri="{FF2B5EF4-FFF2-40B4-BE49-F238E27FC236}">
                <a16:creationId xmlns:a16="http://schemas.microsoft.com/office/drawing/2014/main" id="{43BD4220-0BF3-134C-8959-D7CA3062DC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2909665"/>
            <a:ext cx="336455" cy="336455"/>
          </a:xfrm>
          <a:prstGeom prst="rect">
            <a:avLst/>
          </a:prstGeom>
        </p:spPr>
      </p:pic>
      <p:sp>
        <p:nvSpPr>
          <p:cNvPr id="18" name="TextBox 17">
            <a:extLst>
              <a:ext uri="{FF2B5EF4-FFF2-40B4-BE49-F238E27FC236}">
                <a16:creationId xmlns:a16="http://schemas.microsoft.com/office/drawing/2014/main" id="{386F7C3C-27CB-224F-9273-A0AB45041C69}"/>
              </a:ext>
            </a:extLst>
          </p:cNvPr>
          <p:cNvSpPr txBox="1"/>
          <p:nvPr/>
        </p:nvSpPr>
        <p:spPr>
          <a:xfrm>
            <a:off x="559590" y="2938584"/>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3</a:t>
            </a:r>
          </a:p>
        </p:txBody>
      </p:sp>
      <p:pic>
        <p:nvPicPr>
          <p:cNvPr id="20" name="Picture 19">
            <a:extLst>
              <a:ext uri="{FF2B5EF4-FFF2-40B4-BE49-F238E27FC236}">
                <a16:creationId xmlns:a16="http://schemas.microsoft.com/office/drawing/2014/main" id="{FB05C90D-1237-FC41-82BE-18FC585FAC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3824065"/>
            <a:ext cx="336455" cy="336455"/>
          </a:xfrm>
          <a:prstGeom prst="rect">
            <a:avLst/>
          </a:prstGeom>
        </p:spPr>
      </p:pic>
      <p:sp>
        <p:nvSpPr>
          <p:cNvPr id="21" name="TextBox 20">
            <a:extLst>
              <a:ext uri="{FF2B5EF4-FFF2-40B4-BE49-F238E27FC236}">
                <a16:creationId xmlns:a16="http://schemas.microsoft.com/office/drawing/2014/main" id="{5C1F9D46-40D7-4248-89D2-A53D41FFF257}"/>
              </a:ext>
            </a:extLst>
          </p:cNvPr>
          <p:cNvSpPr txBox="1"/>
          <p:nvPr/>
        </p:nvSpPr>
        <p:spPr>
          <a:xfrm>
            <a:off x="559590" y="3852984"/>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4</a:t>
            </a:r>
          </a:p>
        </p:txBody>
      </p:sp>
      <p:pic>
        <p:nvPicPr>
          <p:cNvPr id="22" name="Picture 21">
            <a:extLst>
              <a:ext uri="{FF2B5EF4-FFF2-40B4-BE49-F238E27FC236}">
                <a16:creationId xmlns:a16="http://schemas.microsoft.com/office/drawing/2014/main" id="{E5D652BB-C545-1C47-BBEE-2F26011D9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4751528"/>
            <a:ext cx="336455" cy="336455"/>
          </a:xfrm>
          <a:prstGeom prst="rect">
            <a:avLst/>
          </a:prstGeom>
        </p:spPr>
      </p:pic>
      <p:sp>
        <p:nvSpPr>
          <p:cNvPr id="23" name="TextBox 22">
            <a:extLst>
              <a:ext uri="{FF2B5EF4-FFF2-40B4-BE49-F238E27FC236}">
                <a16:creationId xmlns:a16="http://schemas.microsoft.com/office/drawing/2014/main" id="{DB4C1AFB-D9ED-DE4D-9891-316B9475A5F0}"/>
              </a:ext>
            </a:extLst>
          </p:cNvPr>
          <p:cNvSpPr txBox="1"/>
          <p:nvPr/>
        </p:nvSpPr>
        <p:spPr>
          <a:xfrm>
            <a:off x="559590" y="4780447"/>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17636484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b="0" kern="0" dirty="0">
                <a:solidFill>
                  <a:srgbClr val="5A0058"/>
                </a:solidFill>
                <a:latin typeface="+mj-lt"/>
              </a:rPr>
              <a:t>7 STEPS- STORY-BASED GROUP DISCUSSIONS TOOL </a:t>
            </a:r>
            <a:br>
              <a:rPr lang="en-US" sz="2800" b="0" kern="0" dirty="0">
                <a:solidFill>
                  <a:srgbClr val="5A0058"/>
                </a:solidFill>
                <a:latin typeface="+mj-lt"/>
              </a:rPr>
            </a:br>
            <a:br>
              <a:rPr lang="en-US" sz="2800" b="0" kern="0" dirty="0">
                <a:solidFill>
                  <a:srgbClr val="5A0058"/>
                </a:solidFill>
                <a:latin typeface="+mj-lt"/>
              </a:rPr>
            </a:br>
            <a:br>
              <a:rPr lang="en-US" sz="2800" b="0" kern="0" dirty="0">
                <a:solidFill>
                  <a:srgbClr val="5A0058"/>
                </a:solidFill>
                <a:latin typeface="+mj-lt"/>
              </a:rPr>
            </a:br>
            <a:endParaRPr lang="en-US" sz="2800" b="0" kern="0" dirty="0">
              <a:solidFill>
                <a:srgbClr val="5A0058"/>
              </a:solidFill>
              <a:latin typeface="+mj-lt"/>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49" y="1795346"/>
            <a:ext cx="6715125" cy="3717180"/>
          </a:xfrm>
        </p:spPr>
        <p:txBody>
          <a:bodyPr/>
          <a:lstStyle/>
          <a:p>
            <a:pPr marL="0" indent="0">
              <a:buNone/>
            </a:pPr>
            <a:r>
              <a:rPr lang="en-GB" b="1" dirty="0">
                <a:latin typeface="Calibri" panose="020F0502020204030204" pitchFamily="34" charset="0"/>
                <a:cs typeface="Calibri" panose="020F0502020204030204" pitchFamily="34" charset="0"/>
              </a:rPr>
              <a:t>STEP 1: </a:t>
            </a:r>
            <a:r>
              <a:rPr lang="en-GB" dirty="0">
                <a:latin typeface="+mj-lt"/>
              </a:rPr>
              <a:t>Select and customise stories (if required)</a:t>
            </a:r>
          </a:p>
          <a:p>
            <a:pPr marL="0" indent="0">
              <a:buNone/>
            </a:pPr>
            <a:r>
              <a:rPr lang="en-GB" b="1" dirty="0">
                <a:latin typeface="Calibri" panose="020F0502020204030204" pitchFamily="34" charset="0"/>
                <a:cs typeface="Calibri" panose="020F0502020204030204" pitchFamily="34" charset="0"/>
              </a:rPr>
              <a:t>STEP 2: </a:t>
            </a:r>
            <a:r>
              <a:rPr lang="en-GB" dirty="0">
                <a:latin typeface="+mj-lt"/>
              </a:rPr>
              <a:t>Identify respondents </a:t>
            </a:r>
          </a:p>
          <a:p>
            <a:pPr marL="0" indent="0">
              <a:buNone/>
            </a:pPr>
            <a:r>
              <a:rPr lang="en-GB" b="1" dirty="0">
                <a:latin typeface="Calibri" panose="020F0502020204030204" pitchFamily="34" charset="0"/>
                <a:cs typeface="Calibri" panose="020F0502020204030204" pitchFamily="34" charset="0"/>
              </a:rPr>
              <a:t>STEP 3: </a:t>
            </a:r>
            <a:r>
              <a:rPr lang="en-GB" dirty="0">
                <a:latin typeface="+mj-lt"/>
              </a:rPr>
              <a:t>Convene discussion groups</a:t>
            </a:r>
          </a:p>
          <a:p>
            <a:pPr marL="0" indent="0">
              <a:buNone/>
            </a:pPr>
            <a:r>
              <a:rPr lang="en-GB" b="1" dirty="0">
                <a:latin typeface="Calibri" panose="020F0502020204030204" pitchFamily="34" charset="0"/>
                <a:cs typeface="Calibri" panose="020F0502020204030204" pitchFamily="34" charset="0"/>
              </a:rPr>
              <a:t>STEP 4: </a:t>
            </a:r>
            <a:r>
              <a:rPr lang="en-GB" dirty="0">
                <a:latin typeface="+mj-lt"/>
              </a:rPr>
              <a:t>Gain participant’s consent</a:t>
            </a:r>
          </a:p>
          <a:p>
            <a:pPr marL="0" indent="0">
              <a:buNone/>
            </a:pPr>
            <a:r>
              <a:rPr lang="en-GB" b="1" dirty="0">
                <a:latin typeface="Calibri" panose="020F0502020204030204" pitchFamily="34" charset="0"/>
                <a:cs typeface="Calibri" panose="020F0502020204030204" pitchFamily="34" charset="0"/>
              </a:rPr>
              <a:t>STEP 5: </a:t>
            </a:r>
            <a:r>
              <a:rPr lang="en-GB" dirty="0">
                <a:latin typeface="+mj-lt"/>
              </a:rPr>
              <a:t>Read and discuss the story </a:t>
            </a:r>
          </a:p>
          <a:p>
            <a:pPr marL="0" indent="0">
              <a:buNone/>
            </a:pPr>
            <a:r>
              <a:rPr lang="en-GB" b="1" dirty="0">
                <a:latin typeface="Calibri" panose="020F0502020204030204" pitchFamily="34" charset="0"/>
                <a:cs typeface="Calibri" panose="020F0502020204030204" pitchFamily="34" charset="0"/>
              </a:rPr>
              <a:t>STEP 6: </a:t>
            </a:r>
            <a:r>
              <a:rPr lang="en-GB" dirty="0">
                <a:latin typeface="+mj-lt"/>
              </a:rPr>
              <a:t>Take notes using the template</a:t>
            </a:r>
          </a:p>
          <a:p>
            <a:pPr marL="0" indent="0">
              <a:buNone/>
            </a:pPr>
            <a:r>
              <a:rPr lang="en-GB" b="1" dirty="0">
                <a:latin typeface="Calibri" panose="020F0502020204030204" pitchFamily="34" charset="0"/>
                <a:cs typeface="Calibri" panose="020F0502020204030204" pitchFamily="34" charset="0"/>
              </a:rPr>
              <a:t>STEP 7: </a:t>
            </a:r>
            <a:r>
              <a:rPr lang="en-GB" dirty="0">
                <a:latin typeface="+mj-lt"/>
              </a:rPr>
              <a:t>Analyse results</a:t>
            </a:r>
          </a:p>
          <a:p>
            <a:pPr marL="0" indent="0">
              <a:buNone/>
            </a:pPr>
            <a:endParaRPr lang="en-GB" dirty="0">
              <a:latin typeface="+mj-lt"/>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759916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4269405-94B0-6C43-AF26-9ABE52E24FF9}"/>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3" name="Title 4">
            <a:extLst>
              <a:ext uri="{FF2B5EF4-FFF2-40B4-BE49-F238E27FC236}">
                <a16:creationId xmlns:a16="http://schemas.microsoft.com/office/drawing/2014/main" id="{5AF65CC6-1361-9545-BD0D-7260C50C4CE4}"/>
              </a:ext>
            </a:extLst>
          </p:cNvPr>
          <p:cNvSpPr txBox="1">
            <a:spLocks/>
          </p:cNvSpPr>
          <p:nvPr/>
        </p:nvSpPr>
        <p:spPr>
          <a:xfrm>
            <a:off x="4979265" y="1790691"/>
            <a:ext cx="6035737"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9.3</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ADMINISTERING THE RAPID SOCIAL NORMS SURVEY TOOL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2.5 hours</a:t>
            </a:r>
            <a:br>
              <a:rPr lang="en-US" sz="2800" b="0" kern="0" dirty="0">
                <a:solidFill>
                  <a:srgbClr val="5A0058"/>
                </a:solidFill>
                <a:latin typeface="Calibri Light" panose="020F0302020204030204" pitchFamily="34" charset="0"/>
                <a:cs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237C7051-115B-B340-B8F7-B5C6F303C5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33151"/>
            <a:ext cx="271354" cy="271354"/>
          </a:xfrm>
          <a:prstGeom prst="rect">
            <a:avLst/>
          </a:prstGeom>
        </p:spPr>
      </p:pic>
      <p:pic>
        <p:nvPicPr>
          <p:cNvPr id="17" name="Picture 16">
            <a:extLst>
              <a:ext uri="{FF2B5EF4-FFF2-40B4-BE49-F238E27FC236}">
                <a16:creationId xmlns:a16="http://schemas.microsoft.com/office/drawing/2014/main" id="{08765CCD-7AF4-3145-9349-B9927A4577A7}"/>
              </a:ext>
            </a:extLst>
          </p:cNvPr>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rot="5400000">
            <a:off x="-1821975" y="777090"/>
            <a:ext cx="7302433" cy="5032388"/>
          </a:xfrm>
          <a:prstGeom prst="rect">
            <a:avLst/>
          </a:prstGeom>
        </p:spPr>
      </p:pic>
    </p:spTree>
    <p:extLst>
      <p:ext uri="{BB962C8B-B14F-4D97-AF65-F5344CB8AC3E}">
        <p14:creationId xmlns:p14="http://schemas.microsoft.com/office/powerpoint/2010/main" val="20899527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2"/>
            <a:ext cx="3093153" cy="437502"/>
          </a:xfrm>
        </p:spPr>
        <p:txBody>
          <a:bodyPr anchor="t"/>
          <a:lstStyle/>
          <a:p>
            <a:r>
              <a:rPr lang="en-US" sz="2800" kern="0" dirty="0">
                <a:solidFill>
                  <a:srgbClr val="5A0058"/>
                </a:solidFill>
                <a:latin typeface="Calibri" panose="020F0502020204030204" pitchFamily="34" charset="0"/>
                <a:cs typeface="Calibri" panose="020F0502020204030204" pitchFamily="34" charset="0"/>
              </a:rPr>
              <a:t>TOOL 2</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RAPID SOCIAL NORMS SURVEY</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endParaRPr lang="en-US" sz="2800" b="0" kern="0" dirty="0">
              <a:solidFill>
                <a:srgbClr val="5A0058"/>
              </a:solidFill>
              <a:latin typeface="Calibri Light" panose="020F0302020204030204" pitchFamily="34" charset="0"/>
              <a:cs typeface="Calibri Light" panose="020F0302020204030204" pitchFamily="34" charset="0"/>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50" y="1795346"/>
            <a:ext cx="6300414" cy="3717180"/>
          </a:xfrm>
        </p:spPr>
        <p:txBody>
          <a:bodyPr/>
          <a:lstStyle/>
          <a:p>
            <a:pPr marL="0" indent="0">
              <a:buNone/>
            </a:pPr>
            <a:r>
              <a:rPr lang="en-GB" dirty="0">
                <a:latin typeface="Calibri Light" panose="020F0302020204030204" pitchFamily="34" charset="0"/>
                <a:cs typeface="Calibri Light" panose="020F0302020204030204" pitchFamily="34" charset="0"/>
              </a:rPr>
              <a:t>A survey is a quantitative evaluation tool that can be used to measure changes in perceptions of social norms over time</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Surveys enable project teams to collect data from a larger number of people, although the depth of information collected is much less than qualitative tools</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The rapid social norms survey includes 32 questions that are designed to measure empirical expectations and normative expectations</a:t>
            </a:r>
          </a:p>
          <a:p>
            <a:pPr marL="0" indent="0">
              <a:buNone/>
            </a:pPr>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2353951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1" y="344950"/>
            <a:ext cx="10534821"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Characteristics of an effective survey for the purposes of measuring social norm change:</a:t>
            </a:r>
          </a:p>
          <a:p>
            <a:endParaRPr lang="en-US" sz="2800" b="0" kern="0" dirty="0">
              <a:solidFill>
                <a:srgbClr val="5A0058"/>
              </a:solidFill>
              <a:latin typeface="+mj-lt"/>
            </a:endParaRP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524000"/>
            <a:ext cx="9147456" cy="4407243"/>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NORMATIVE: </a:t>
            </a:r>
            <a:r>
              <a:rPr lang="en-GB" dirty="0">
                <a:solidFill>
                  <a:schemeClr val="tx1"/>
                </a:solidFill>
                <a:latin typeface="+mj-lt"/>
              </a:rPr>
              <a:t>The survey questions should be structured in a way that explores social norms, not moral beliefs and attitudes. The questions included in this survey have been carefully constructed to explore empirical expectations and normative expectations relating to specific social norms that drive CEFM in most contexts.</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RAPID: </a:t>
            </a:r>
            <a:r>
              <a:rPr lang="en-GB" dirty="0">
                <a:solidFill>
                  <a:schemeClr val="tx1"/>
                </a:solidFill>
                <a:latin typeface="+mj-lt"/>
              </a:rPr>
              <a:t>a good survey should be kept as short as possible.</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CLEAR: </a:t>
            </a:r>
            <a:r>
              <a:rPr lang="en-GB" dirty="0">
                <a:solidFill>
                  <a:schemeClr val="tx1"/>
                </a:solidFill>
                <a:latin typeface="+mj-lt"/>
              </a:rPr>
              <a:t>Survey questions should be easy to translate and understand (it is a good idea to test survey questions with your community before the survey begins).</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OPTIONAL: </a:t>
            </a:r>
            <a:r>
              <a:rPr lang="en-GB" dirty="0">
                <a:solidFill>
                  <a:schemeClr val="tx1"/>
                </a:solidFill>
                <a:latin typeface="+mj-lt"/>
              </a:rPr>
              <a:t>Respondents should have the opportunity to refuse to answer the question (or the entire survey) if they choose. </a:t>
            </a:r>
          </a:p>
          <a:p>
            <a:pPr marL="0" indent="0">
              <a:spcBef>
                <a:spcPts val="0"/>
              </a:spcBef>
              <a:spcAft>
                <a:spcPts val="0"/>
              </a:spcAft>
              <a:buClr>
                <a:schemeClr val="dk1"/>
              </a:buClr>
              <a:buSzPts val="2590"/>
              <a:buNone/>
            </a:pPr>
            <a:endParaRPr lang="en-GB" dirty="0">
              <a:solidFill>
                <a:schemeClr val="tx1"/>
              </a:solidFill>
              <a:latin typeface="+mj-lt"/>
            </a:endParaRPr>
          </a:p>
        </p:txBody>
      </p:sp>
    </p:spTree>
    <p:extLst>
      <p:ext uri="{BB962C8B-B14F-4D97-AF65-F5344CB8AC3E}">
        <p14:creationId xmlns:p14="http://schemas.microsoft.com/office/powerpoint/2010/main" val="10488005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b="0" kern="0" dirty="0">
                <a:solidFill>
                  <a:srgbClr val="5A0058"/>
                </a:solidFill>
                <a:latin typeface="+mj-lt"/>
              </a:rPr>
              <a:t>THE SURVEY IS DIVIDED INTO THREE PARTS:</a:t>
            </a:r>
            <a:br>
              <a:rPr lang="en-US" sz="2800" b="0" kern="0" dirty="0">
                <a:solidFill>
                  <a:srgbClr val="5A0058"/>
                </a:solidFill>
                <a:latin typeface="+mj-lt"/>
              </a:rPr>
            </a:br>
            <a:br>
              <a:rPr lang="en-US" sz="2800" b="0" kern="0" dirty="0">
                <a:solidFill>
                  <a:srgbClr val="5A0058"/>
                </a:solidFill>
                <a:latin typeface="+mj-lt"/>
              </a:rPr>
            </a:br>
            <a:br>
              <a:rPr lang="en-US" sz="2800" b="0" kern="0" dirty="0">
                <a:solidFill>
                  <a:srgbClr val="5A0058"/>
                </a:solidFill>
                <a:latin typeface="+mj-lt"/>
              </a:rPr>
            </a:br>
            <a:endParaRPr lang="en-US" sz="2800" b="0" kern="0" dirty="0">
              <a:solidFill>
                <a:srgbClr val="5A0058"/>
              </a:solidFill>
              <a:latin typeface="+mj-lt"/>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49" y="1795346"/>
            <a:ext cx="6715125" cy="3717180"/>
          </a:xfrm>
        </p:spPr>
        <p:txBody>
          <a:bodyPr/>
          <a:lstStyle/>
          <a:p>
            <a:pPr marL="0" indent="0">
              <a:buNone/>
            </a:pPr>
            <a:r>
              <a:rPr lang="en-GB" dirty="0">
                <a:latin typeface="+mj-lt"/>
              </a:rPr>
              <a:t>Demographic questions that collect basic information about the respondent and their circumstances</a:t>
            </a:r>
          </a:p>
          <a:p>
            <a:pPr marL="0" indent="0">
              <a:buNone/>
            </a:pPr>
            <a:endParaRPr lang="en-GB" dirty="0">
              <a:latin typeface="+mj-lt"/>
            </a:endParaRPr>
          </a:p>
          <a:p>
            <a:pPr marL="0" indent="0">
              <a:buNone/>
            </a:pPr>
            <a:r>
              <a:rPr lang="en-GB" dirty="0">
                <a:latin typeface="+mj-lt"/>
              </a:rPr>
              <a:t>Questions relating to empirical expectations relating to CEFM (things that the respondent thinks other people in the community actually do)</a:t>
            </a:r>
          </a:p>
          <a:p>
            <a:pPr marL="0" indent="0">
              <a:buNone/>
            </a:pPr>
            <a:endParaRPr lang="en-GB" dirty="0">
              <a:latin typeface="+mj-lt"/>
            </a:endParaRPr>
          </a:p>
          <a:p>
            <a:pPr marL="0" indent="0">
              <a:buNone/>
            </a:pPr>
            <a:r>
              <a:rPr lang="en-GB" dirty="0">
                <a:latin typeface="+mj-lt"/>
              </a:rPr>
              <a:t>Questions relating to normative expectations (things that the respondent thinks other people in the community expect them to do)</a:t>
            </a:r>
          </a:p>
          <a:p>
            <a:pPr marL="0" indent="0">
              <a:buNone/>
            </a:pPr>
            <a:endParaRPr lang="en-GB" dirty="0">
              <a:latin typeface="+mj-lt"/>
            </a:endParaRPr>
          </a:p>
          <a:p>
            <a:pPr marL="0" indent="0">
              <a:buNone/>
            </a:pPr>
            <a:endParaRPr lang="en-GB" dirty="0">
              <a:latin typeface="+mj-lt"/>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pic>
        <p:nvPicPr>
          <p:cNvPr id="9" name="Picture 8">
            <a:extLst>
              <a:ext uri="{FF2B5EF4-FFF2-40B4-BE49-F238E27FC236}">
                <a16:creationId xmlns:a16="http://schemas.microsoft.com/office/drawing/2014/main" id="{B4C44C65-03AF-8A46-86EB-682CEA38FF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9975" y="1790691"/>
            <a:ext cx="336455" cy="336455"/>
          </a:xfrm>
          <a:prstGeom prst="rect">
            <a:avLst/>
          </a:prstGeom>
        </p:spPr>
      </p:pic>
      <p:sp>
        <p:nvSpPr>
          <p:cNvPr id="10" name="TextBox 9">
            <a:extLst>
              <a:ext uri="{FF2B5EF4-FFF2-40B4-BE49-F238E27FC236}">
                <a16:creationId xmlns:a16="http://schemas.microsoft.com/office/drawing/2014/main" id="{67EE2ECB-B645-C24F-9205-2111E278ABFD}"/>
              </a:ext>
            </a:extLst>
          </p:cNvPr>
          <p:cNvSpPr txBox="1"/>
          <p:nvPr/>
        </p:nvSpPr>
        <p:spPr>
          <a:xfrm>
            <a:off x="4818423" y="1808180"/>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1</a:t>
            </a:r>
          </a:p>
        </p:txBody>
      </p:sp>
      <p:pic>
        <p:nvPicPr>
          <p:cNvPr id="11" name="Picture 10">
            <a:extLst>
              <a:ext uri="{FF2B5EF4-FFF2-40B4-BE49-F238E27FC236}">
                <a16:creationId xmlns:a16="http://schemas.microsoft.com/office/drawing/2014/main" id="{8FC3FDB1-770D-714F-9027-7DEAACCEC5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9975" y="2877089"/>
            <a:ext cx="336455" cy="336455"/>
          </a:xfrm>
          <a:prstGeom prst="rect">
            <a:avLst/>
          </a:prstGeom>
        </p:spPr>
      </p:pic>
      <p:sp>
        <p:nvSpPr>
          <p:cNvPr id="12" name="TextBox 11">
            <a:extLst>
              <a:ext uri="{FF2B5EF4-FFF2-40B4-BE49-F238E27FC236}">
                <a16:creationId xmlns:a16="http://schemas.microsoft.com/office/drawing/2014/main" id="{72BEE1B6-1A13-714E-8B4F-0ED66997E210}"/>
              </a:ext>
            </a:extLst>
          </p:cNvPr>
          <p:cNvSpPr txBox="1"/>
          <p:nvPr/>
        </p:nvSpPr>
        <p:spPr>
          <a:xfrm>
            <a:off x="4818423" y="2894578"/>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2</a:t>
            </a:r>
          </a:p>
        </p:txBody>
      </p:sp>
      <p:pic>
        <p:nvPicPr>
          <p:cNvPr id="13" name="Picture 12">
            <a:extLst>
              <a:ext uri="{FF2B5EF4-FFF2-40B4-BE49-F238E27FC236}">
                <a16:creationId xmlns:a16="http://schemas.microsoft.com/office/drawing/2014/main" id="{8AF29675-73C9-944B-8008-465DEA43E8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9975" y="4215597"/>
            <a:ext cx="336455" cy="336455"/>
          </a:xfrm>
          <a:prstGeom prst="rect">
            <a:avLst/>
          </a:prstGeom>
        </p:spPr>
      </p:pic>
      <p:sp>
        <p:nvSpPr>
          <p:cNvPr id="14" name="TextBox 13">
            <a:extLst>
              <a:ext uri="{FF2B5EF4-FFF2-40B4-BE49-F238E27FC236}">
                <a16:creationId xmlns:a16="http://schemas.microsoft.com/office/drawing/2014/main" id="{0F3F64F9-5CBE-194A-AE9A-005F516DB822}"/>
              </a:ext>
            </a:extLst>
          </p:cNvPr>
          <p:cNvSpPr txBox="1"/>
          <p:nvPr/>
        </p:nvSpPr>
        <p:spPr>
          <a:xfrm>
            <a:off x="4818423" y="4233086"/>
            <a:ext cx="31745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123469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2773619"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EXERCISE </a:t>
            </a:r>
            <a:br>
              <a:rPr lang="en-US" sz="2800" kern="0" dirty="0">
                <a:solidFill>
                  <a:schemeClr val="tx2"/>
                </a:solidFill>
                <a:latin typeface="+mj-lt"/>
              </a:rPr>
            </a:br>
            <a:r>
              <a:rPr lang="en-US" sz="2800" b="0" kern="0" dirty="0">
                <a:solidFill>
                  <a:srgbClr val="5A0058"/>
                </a:solidFill>
                <a:latin typeface="+mj-lt"/>
              </a:rPr>
              <a:t>SETTING GROUND RULES</a:t>
            </a:r>
            <a:br>
              <a:rPr lang="en-US" sz="2800" kern="0" dirty="0">
                <a:latin typeface="+mj-lt"/>
              </a:rPr>
            </a:br>
            <a:endParaRPr lang="en-US" sz="2800" dirty="0">
              <a:solidFill>
                <a:schemeClr val="tx2"/>
              </a:solidFill>
              <a:latin typeface="+mj-lt"/>
            </a:endParaRPr>
          </a:p>
        </p:txBody>
      </p:sp>
      <p:pic>
        <p:nvPicPr>
          <p:cNvPr id="2" name="Picture 1">
            <a:extLst>
              <a:ext uri="{FF2B5EF4-FFF2-40B4-BE49-F238E27FC236}">
                <a16:creationId xmlns:a16="http://schemas.microsoft.com/office/drawing/2014/main" id="{EA839C79-5C95-D04E-B341-C245D08FF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9465" y="1790691"/>
            <a:ext cx="2260600" cy="4191000"/>
          </a:xfrm>
          <a:prstGeom prst="rect">
            <a:avLst/>
          </a:prstGeom>
        </p:spPr>
      </p:pic>
      <p:pic>
        <p:nvPicPr>
          <p:cNvPr id="10" name="Picture 9">
            <a:extLst>
              <a:ext uri="{FF2B5EF4-FFF2-40B4-BE49-F238E27FC236}">
                <a16:creationId xmlns:a16="http://schemas.microsoft.com/office/drawing/2014/main" id="{7956E65A-8A36-0E41-9E12-9028EE3258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74" y="-374070"/>
            <a:ext cx="9875440" cy="1084176"/>
          </a:xfrm>
          <a:prstGeom prst="rect">
            <a:avLst/>
          </a:prstGeom>
        </p:spPr>
      </p:pic>
    </p:spTree>
    <p:extLst>
      <p:ext uri="{BB962C8B-B14F-4D97-AF65-F5344CB8AC3E}">
        <p14:creationId xmlns:p14="http://schemas.microsoft.com/office/powerpoint/2010/main" val="411453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2773619"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EXERCISE</a:t>
            </a:r>
            <a:r>
              <a:rPr lang="en-US" sz="2800" b="0" kern="0" dirty="0">
                <a:solidFill>
                  <a:schemeClr val="tx2"/>
                </a:solidFill>
                <a:latin typeface="Calibri Light" panose="020F0302020204030204" pitchFamily="34" charset="0"/>
                <a:cs typeface="Calibri Light" panose="020F0302020204030204" pitchFamily="34" charset="0"/>
              </a:rPr>
              <a:t> </a:t>
            </a: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SETTING EXPECTATIONS</a:t>
            </a:r>
            <a:br>
              <a:rPr lang="en-US" sz="2800" b="0" kern="0" dirty="0">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7956E65A-8A36-0E41-9E12-9028EE325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74" y="-374070"/>
            <a:ext cx="9875440" cy="1084176"/>
          </a:xfrm>
          <a:prstGeom prst="rect">
            <a:avLst/>
          </a:prstGeom>
        </p:spPr>
      </p:pic>
      <p:pic>
        <p:nvPicPr>
          <p:cNvPr id="6" name="Picture 5">
            <a:extLst>
              <a:ext uri="{FF2B5EF4-FFF2-40B4-BE49-F238E27FC236}">
                <a16:creationId xmlns:a16="http://schemas.microsoft.com/office/drawing/2014/main" id="{FCE3BFC3-5B8B-9743-A025-62ED0DC35A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9465" y="1790691"/>
            <a:ext cx="2260600" cy="4191000"/>
          </a:xfrm>
          <a:prstGeom prst="rect">
            <a:avLst/>
          </a:prstGeom>
        </p:spPr>
      </p:pic>
    </p:spTree>
    <p:extLst>
      <p:ext uri="{BB962C8B-B14F-4D97-AF65-F5344CB8AC3E}">
        <p14:creationId xmlns:p14="http://schemas.microsoft.com/office/powerpoint/2010/main" val="32890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dirt&#10;&#10;Description automatically generated">
            <a:extLst>
              <a:ext uri="{FF2B5EF4-FFF2-40B4-BE49-F238E27FC236}">
                <a16:creationId xmlns:a16="http://schemas.microsoft.com/office/drawing/2014/main" id="{727AF0DD-3140-9F41-89EF-C7BFD2C28A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45" y="0"/>
            <a:ext cx="4114800"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2: Staff Reflection and Transformation </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2 HOURS</a:t>
            </a:r>
          </a:p>
          <a:p>
            <a:endParaRPr lang="en-US" dirty="0"/>
          </a:p>
        </p:txBody>
      </p:sp>
      <p:pic>
        <p:nvPicPr>
          <p:cNvPr id="6" name="Picture 5">
            <a:extLst>
              <a:ext uri="{FF2B5EF4-FFF2-40B4-BE49-F238E27FC236}">
                <a16:creationId xmlns:a16="http://schemas.microsoft.com/office/drawing/2014/main" id="{63C456CD-5816-094E-96C3-24FB5F4CFB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41193" y="2843357"/>
            <a:ext cx="7434129" cy="1343308"/>
          </a:xfrm>
          <a:prstGeom prst="rect">
            <a:avLst/>
          </a:prstGeom>
        </p:spPr>
      </p:pic>
    </p:spTree>
    <p:extLst>
      <p:ext uri="{BB962C8B-B14F-4D97-AF65-F5344CB8AC3E}">
        <p14:creationId xmlns:p14="http://schemas.microsoft.com/office/powerpoint/2010/main" val="177214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mj-lt"/>
              </a:rPr>
              <a:t>Understand the concept of “attitudes” and “beliefs” and how they influence </a:t>
            </a:r>
            <a:r>
              <a:rPr lang="en-GB" dirty="0" err="1">
                <a:latin typeface="+mj-lt"/>
              </a:rPr>
              <a:t>behavior</a:t>
            </a:r>
            <a:endParaRPr lang="en-GB" dirty="0">
              <a:latin typeface="+mj-lt"/>
            </a:endParaRPr>
          </a:p>
          <a:p>
            <a:r>
              <a:rPr lang="en-GB" dirty="0">
                <a:latin typeface="+mj-lt"/>
              </a:rPr>
              <a:t>Practice using the Beliefs and Attitudes Reflection Tool to understand our own personal opinions related to CEFM</a:t>
            </a:r>
          </a:p>
          <a:p>
            <a:endParaRPr lang="en-GB" dirty="0">
              <a:latin typeface="+mj-lt"/>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2</a:t>
            </a:r>
            <a:br>
              <a:rPr lang="en-US" sz="2800" b="0" kern="0" dirty="0">
                <a:solidFill>
                  <a:schemeClr val="tx2"/>
                </a:solidFill>
                <a:latin typeface="+mj-lt"/>
              </a:rPr>
            </a:br>
            <a:r>
              <a:rPr lang="en-US" sz="2800" kern="0" dirty="0">
                <a:solidFill>
                  <a:schemeClr val="tx2"/>
                </a:solidFill>
                <a:cs typeface="Calibri" panose="020F0502020204030204" pitchFamily="34" charset="0"/>
              </a:rPr>
              <a:t>Staff Reflection and Transformation</a:t>
            </a:r>
            <a:br>
              <a:rPr lang="en-US" sz="2800" b="0" kern="0" dirty="0">
                <a:solidFill>
                  <a:schemeClr val="tx2"/>
                </a:solidFill>
                <a:latin typeface="+mj-lt"/>
              </a:rPr>
            </a:br>
            <a:br>
              <a:rPr lang="en-US" sz="2800" kern="0" dirty="0">
                <a:solidFill>
                  <a:schemeClr val="tx2"/>
                </a:solidFill>
                <a:latin typeface="+mj-lt"/>
              </a:rPr>
            </a:br>
            <a:endParaRPr lang="en-US" sz="2800" dirty="0">
              <a:solidFill>
                <a:schemeClr val="tx2"/>
              </a:solidFill>
              <a:latin typeface="+mj-lt"/>
            </a:endParaRPr>
          </a:p>
        </p:txBody>
      </p:sp>
    </p:spTree>
    <p:extLst>
      <p:ext uri="{BB962C8B-B14F-4D97-AF65-F5344CB8AC3E}">
        <p14:creationId xmlns:p14="http://schemas.microsoft.com/office/powerpoint/2010/main" val="1216891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2BE9147C-4970-B341-BB0C-3F448C97C011}"/>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1" name="Title 4">
            <a:extLst>
              <a:ext uri="{FF2B5EF4-FFF2-40B4-BE49-F238E27FC236}">
                <a16:creationId xmlns:a16="http://schemas.microsoft.com/office/drawing/2014/main" id="{C15CE3DE-79EA-5241-9670-932698E4622A}"/>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2.1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CEFM ATTITUDES AND BELIEFS</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2 hours </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2" name="Picture 11" descr="A picture containing gauge&#10;&#10;Description automatically generated">
            <a:extLst>
              <a:ext uri="{FF2B5EF4-FFF2-40B4-BE49-F238E27FC236}">
                <a16:creationId xmlns:a16="http://schemas.microsoft.com/office/drawing/2014/main" id="{5A5FE3C6-32B7-F047-AD65-5A0DABD9A4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3" name="Picture 12">
            <a:extLst>
              <a:ext uri="{FF2B5EF4-FFF2-40B4-BE49-F238E27FC236}">
                <a16:creationId xmlns:a16="http://schemas.microsoft.com/office/drawing/2014/main" id="{DD925054-C1EC-6949-90E2-80E2995FF35E}"/>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06834" y="1245294"/>
            <a:ext cx="6980837" cy="4244580"/>
          </a:xfrm>
          <a:prstGeom prst="rect">
            <a:avLst/>
          </a:prstGeom>
        </p:spPr>
      </p:pic>
    </p:spTree>
    <p:extLst>
      <p:ext uri="{BB962C8B-B14F-4D97-AF65-F5344CB8AC3E}">
        <p14:creationId xmlns:p14="http://schemas.microsoft.com/office/powerpoint/2010/main" val="98097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5BD3ED-BA44-7742-AC0B-F0C95DD6F9B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8088994" y="1743712"/>
            <a:ext cx="3543313" cy="393700"/>
          </a:xfrm>
          <a:prstGeom prst="rect">
            <a:avLst/>
          </a:prstGeom>
        </p:spPr>
      </p:pic>
      <p:pic>
        <p:nvPicPr>
          <p:cNvPr id="17" name="Picture 16">
            <a:extLst>
              <a:ext uri="{FF2B5EF4-FFF2-40B4-BE49-F238E27FC236}">
                <a16:creationId xmlns:a16="http://schemas.microsoft.com/office/drawing/2014/main" id="{4A0EF6D4-89CA-694A-9AAC-A21173EE75E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317094" y="1743712"/>
            <a:ext cx="3543313" cy="393700"/>
          </a:xfrm>
          <a:prstGeom prst="rect">
            <a:avLst/>
          </a:prstGeom>
        </p:spPr>
      </p:pic>
      <p:pic>
        <p:nvPicPr>
          <p:cNvPr id="16" name="Picture 15">
            <a:extLst>
              <a:ext uri="{FF2B5EF4-FFF2-40B4-BE49-F238E27FC236}">
                <a16:creationId xmlns:a16="http://schemas.microsoft.com/office/drawing/2014/main" id="{EFE7DB06-F7C6-F74D-9CF5-4775B842C29F}"/>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068213" y="2119100"/>
            <a:ext cx="3543313" cy="2212848"/>
          </a:xfrm>
          <a:prstGeom prst="rect">
            <a:avLst/>
          </a:prstGeom>
        </p:spPr>
      </p:pic>
      <p:pic>
        <p:nvPicPr>
          <p:cNvPr id="9" name="Picture 8">
            <a:extLst>
              <a:ext uri="{FF2B5EF4-FFF2-40B4-BE49-F238E27FC236}">
                <a16:creationId xmlns:a16="http://schemas.microsoft.com/office/drawing/2014/main" id="{BEE0ECF6-0908-8342-B478-732D0972721E}"/>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317095" y="2119100"/>
            <a:ext cx="3543313" cy="2212848"/>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808793"/>
            <a:ext cx="3271407" cy="2870172"/>
          </a:xfrm>
        </p:spPr>
        <p:txBody>
          <a:bodyPr/>
          <a:lstStyle/>
          <a:p>
            <a:pPr marL="0" indent="0" algn="ctr">
              <a:buNone/>
            </a:pPr>
            <a:r>
              <a:rPr lang="en-GB" b="1" dirty="0">
                <a:latin typeface="Calibri" panose="020F0502020204030204" pitchFamily="34" charset="0"/>
                <a:cs typeface="Calibri" panose="020F0502020204030204" pitchFamily="34" charset="0"/>
              </a:rPr>
              <a:t>BELIEF</a:t>
            </a:r>
          </a:p>
          <a:p>
            <a:pPr marL="0" indent="0" algn="ctr">
              <a:buNone/>
            </a:pPr>
            <a:r>
              <a:rPr lang="en-GB" dirty="0">
                <a:latin typeface="Calibri" panose="020F0502020204030204" pitchFamily="34" charset="0"/>
                <a:cs typeface="Calibri" panose="020F0502020204030204" pitchFamily="34" charset="0"/>
              </a:rPr>
              <a:t>Idea accepted as true. May or may not be supported by facts. Beliefs may be based on or influenced by religion, education, culture or personal experience​</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DEFINITIONS</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sp>
        <p:nvSpPr>
          <p:cNvPr id="15" name="Text Placeholder 2">
            <a:extLst>
              <a:ext uri="{FF2B5EF4-FFF2-40B4-BE49-F238E27FC236}">
                <a16:creationId xmlns:a16="http://schemas.microsoft.com/office/drawing/2014/main" id="{4B8C02AF-595C-6B4A-849C-0B98378E88C1}"/>
              </a:ext>
            </a:extLst>
          </p:cNvPr>
          <p:cNvSpPr txBox="1">
            <a:spLocks/>
          </p:cNvSpPr>
          <p:nvPr/>
        </p:nvSpPr>
        <p:spPr>
          <a:xfrm>
            <a:off x="8210545" y="1808793"/>
            <a:ext cx="3271407" cy="2870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latin typeface="Calibri" panose="020F0502020204030204" pitchFamily="34" charset="0"/>
                <a:cs typeface="Calibri" panose="020F0502020204030204" pitchFamily="34" charset="0"/>
              </a:rPr>
              <a:t>ATTITUDE</a:t>
            </a:r>
          </a:p>
          <a:p>
            <a:pPr marL="0" indent="0" algn="ctr">
              <a:buFont typeface="Arial" panose="020B0604020202020204" pitchFamily="34" charset="0"/>
              <a:buNone/>
            </a:pPr>
            <a:r>
              <a:rPr lang="en-GB" dirty="0">
                <a:latin typeface="Calibri" panose="020F0502020204030204" pitchFamily="34" charset="0"/>
                <a:cs typeface="Calibri" panose="020F0502020204030204" pitchFamily="34" charset="0"/>
              </a:rPr>
              <a:t>Opinion, feeling or position about people, events, and/or things. Formed as result of beliefs. Attitudes influence </a:t>
            </a:r>
            <a:r>
              <a:rPr lang="en-GB" dirty="0" err="1">
                <a:latin typeface="Calibri" panose="020F0502020204030204" pitchFamily="34" charset="0"/>
                <a:cs typeface="Calibri" panose="020F0502020204030204" pitchFamily="34" charset="0"/>
              </a:rPr>
              <a:t>behavior</a:t>
            </a:r>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3098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2D14967-CBE0-534B-9D44-39FD4022BD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944" y="3299758"/>
            <a:ext cx="7139748" cy="1096396"/>
          </a:xfrm>
          <a:prstGeom prst="rect">
            <a:avLst/>
          </a:prstGeom>
        </p:spPr>
      </p:pic>
      <p:grpSp>
        <p:nvGrpSpPr>
          <p:cNvPr id="26" name="Group 25">
            <a:extLst>
              <a:ext uri="{FF2B5EF4-FFF2-40B4-BE49-F238E27FC236}">
                <a16:creationId xmlns:a16="http://schemas.microsoft.com/office/drawing/2014/main" id="{8288A88C-0A83-F746-B5CC-BAE5F9E1F173}"/>
              </a:ext>
            </a:extLst>
          </p:cNvPr>
          <p:cNvGrpSpPr/>
          <p:nvPr/>
        </p:nvGrpSpPr>
        <p:grpSpPr>
          <a:xfrm>
            <a:off x="4419254" y="3137914"/>
            <a:ext cx="628233" cy="628233"/>
            <a:chOff x="4419254" y="1523943"/>
            <a:chExt cx="628233" cy="628233"/>
          </a:xfrm>
        </p:grpSpPr>
        <p:pic>
          <p:nvPicPr>
            <p:cNvPr id="27" name="Picture 26">
              <a:extLst>
                <a:ext uri="{FF2B5EF4-FFF2-40B4-BE49-F238E27FC236}">
                  <a16:creationId xmlns:a16="http://schemas.microsoft.com/office/drawing/2014/main" id="{B7A16A29-B985-E540-B8B8-655752543E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28" name="Picture 27">
              <a:extLst>
                <a:ext uri="{FF2B5EF4-FFF2-40B4-BE49-F238E27FC236}">
                  <a16:creationId xmlns:a16="http://schemas.microsoft.com/office/drawing/2014/main" id="{321B5884-5F50-C441-B105-39E0EAEC54F8}"/>
                </a:ext>
              </a:extLst>
            </p:cNvPr>
            <p:cNvPicPr>
              <a:picLocks noChangeAspect="1"/>
            </p:cNvPicPr>
            <p:nvPr/>
          </p:nvPicPr>
          <p:blipFill>
            <a:blip r:embed="rId5"/>
            <a:stretch>
              <a:fillRect/>
            </a:stretch>
          </p:blipFill>
          <p:spPr>
            <a:xfrm>
              <a:off x="4641944" y="1677578"/>
              <a:ext cx="188016" cy="298614"/>
            </a:xfrm>
            <a:prstGeom prst="rect">
              <a:avLst/>
            </a:prstGeom>
          </p:spPr>
        </p:pic>
      </p:grpSp>
      <p:pic>
        <p:nvPicPr>
          <p:cNvPr id="21" name="Picture 20">
            <a:extLst>
              <a:ext uri="{FF2B5EF4-FFF2-40B4-BE49-F238E27FC236}">
                <a16:creationId xmlns:a16="http://schemas.microsoft.com/office/drawing/2014/main" id="{8AFA2B19-6EAE-C047-A9E4-B93445EA2B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4687465" y="2487160"/>
            <a:ext cx="6595016" cy="557273"/>
          </a:xfrm>
          <a:prstGeom prst="rect">
            <a:avLst/>
          </a:prstGeom>
        </p:spPr>
      </p:pic>
      <p:grpSp>
        <p:nvGrpSpPr>
          <p:cNvPr id="22" name="Group 21">
            <a:extLst>
              <a:ext uri="{FF2B5EF4-FFF2-40B4-BE49-F238E27FC236}">
                <a16:creationId xmlns:a16="http://schemas.microsoft.com/office/drawing/2014/main" id="{7E4B5802-FE46-FF41-A6FE-CBB63BE569B3}"/>
              </a:ext>
            </a:extLst>
          </p:cNvPr>
          <p:cNvGrpSpPr/>
          <p:nvPr/>
        </p:nvGrpSpPr>
        <p:grpSpPr>
          <a:xfrm>
            <a:off x="4419254" y="2315294"/>
            <a:ext cx="628233" cy="628233"/>
            <a:chOff x="4419254" y="1523943"/>
            <a:chExt cx="628233" cy="628233"/>
          </a:xfrm>
        </p:grpSpPr>
        <p:pic>
          <p:nvPicPr>
            <p:cNvPr id="23" name="Picture 22">
              <a:extLst>
                <a:ext uri="{FF2B5EF4-FFF2-40B4-BE49-F238E27FC236}">
                  <a16:creationId xmlns:a16="http://schemas.microsoft.com/office/drawing/2014/main" id="{3C5AF483-ACED-5843-9BF2-67D0E274CE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24" name="Picture 23">
              <a:extLst>
                <a:ext uri="{FF2B5EF4-FFF2-40B4-BE49-F238E27FC236}">
                  <a16:creationId xmlns:a16="http://schemas.microsoft.com/office/drawing/2014/main" id="{1F82CB7E-F98A-AC4E-B7CF-64065EF7B186}"/>
                </a:ext>
              </a:extLst>
            </p:cNvPr>
            <p:cNvPicPr>
              <a:picLocks noChangeAspect="1"/>
            </p:cNvPicPr>
            <p:nvPr/>
          </p:nvPicPr>
          <p:blipFill>
            <a:blip r:embed="rId5"/>
            <a:stretch>
              <a:fillRect/>
            </a:stretch>
          </p:blipFill>
          <p:spPr>
            <a:xfrm>
              <a:off x="4641944" y="1677578"/>
              <a:ext cx="188016" cy="298614"/>
            </a:xfrm>
            <a:prstGeom prst="rect">
              <a:avLst/>
            </a:prstGeom>
          </p:spPr>
        </p:pic>
      </p:grpSp>
      <p:pic>
        <p:nvPicPr>
          <p:cNvPr id="6" name="Picture 5">
            <a:extLst>
              <a:ext uri="{FF2B5EF4-FFF2-40B4-BE49-F238E27FC236}">
                <a16:creationId xmlns:a16="http://schemas.microsoft.com/office/drawing/2014/main" id="{697B7042-D842-0B4A-90DE-4BCE54DD1C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7465" y="1695809"/>
            <a:ext cx="4683306" cy="557273"/>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047486" y="1795346"/>
            <a:ext cx="6595017" cy="2870172"/>
          </a:xfrm>
        </p:spPr>
        <p:txBody>
          <a:bodyPr/>
          <a:lstStyle/>
          <a:p>
            <a:pPr marL="0" indent="0">
              <a:buNone/>
            </a:pPr>
            <a:r>
              <a:rPr lang="en-GB" b="1" dirty="0">
                <a:latin typeface="Calibri" panose="020F0502020204030204" pitchFamily="34" charset="0"/>
                <a:cs typeface="Calibri" panose="020F0502020204030204" pitchFamily="34" charset="0"/>
              </a:rPr>
              <a:t>Is anyone surprised by their result?</a:t>
            </a:r>
          </a:p>
          <a:p>
            <a:pPr marL="0" indent="0">
              <a:buNone/>
            </a:pPr>
            <a:endParaRPr lang="en-GB" b="1"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Did anyone think they would have scored differently?</a:t>
            </a:r>
          </a:p>
          <a:p>
            <a:pPr marL="0" indent="0">
              <a:buNone/>
            </a:pPr>
            <a:endParaRPr lang="en-GB" b="1"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Does anyone wish to discuss a specific attitude or belief they have had which has changed over the years or even this training so far?</a:t>
            </a:r>
          </a:p>
          <a:p>
            <a:pPr marL="0" indent="0">
              <a:buNone/>
            </a:pPr>
            <a:endParaRPr lang="en-GB" b="1"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200729"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REFLECTION QUESTIONS </a:t>
            </a:r>
            <a:endParaRPr lang="en-US" sz="2800" b="0" dirty="0">
              <a:solidFill>
                <a:schemeClr val="tx2"/>
              </a:solidFill>
              <a:latin typeface="Calibri Light" panose="020F0302020204030204" pitchFamily="34" charset="0"/>
              <a:cs typeface="Calibri Light" panose="020F0302020204030204" pitchFamily="34" charset="0"/>
            </a:endParaRPr>
          </a:p>
        </p:txBody>
      </p:sp>
      <p:grpSp>
        <p:nvGrpSpPr>
          <p:cNvPr id="20" name="Group 19">
            <a:extLst>
              <a:ext uri="{FF2B5EF4-FFF2-40B4-BE49-F238E27FC236}">
                <a16:creationId xmlns:a16="http://schemas.microsoft.com/office/drawing/2014/main" id="{2DC4148E-E564-FD4B-943D-1BBA4C51E656}"/>
              </a:ext>
            </a:extLst>
          </p:cNvPr>
          <p:cNvGrpSpPr/>
          <p:nvPr/>
        </p:nvGrpSpPr>
        <p:grpSpPr>
          <a:xfrm>
            <a:off x="4419254" y="1523943"/>
            <a:ext cx="628233" cy="628233"/>
            <a:chOff x="4419254" y="1523943"/>
            <a:chExt cx="628233" cy="628233"/>
          </a:xfrm>
        </p:grpSpPr>
        <p:pic>
          <p:nvPicPr>
            <p:cNvPr id="4" name="Picture 3">
              <a:extLst>
                <a:ext uri="{FF2B5EF4-FFF2-40B4-BE49-F238E27FC236}">
                  <a16:creationId xmlns:a16="http://schemas.microsoft.com/office/drawing/2014/main" id="{D13DE3A9-78CC-5846-86F6-424A43A6E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14" name="Picture 13">
              <a:extLst>
                <a:ext uri="{FF2B5EF4-FFF2-40B4-BE49-F238E27FC236}">
                  <a16:creationId xmlns:a16="http://schemas.microsoft.com/office/drawing/2014/main" id="{6D68FAC2-CD38-CF40-B315-D94702A0EF2A}"/>
                </a:ext>
              </a:extLst>
            </p:cNvPr>
            <p:cNvPicPr>
              <a:picLocks noChangeAspect="1"/>
            </p:cNvPicPr>
            <p:nvPr/>
          </p:nvPicPr>
          <p:blipFill>
            <a:blip r:embed="rId5"/>
            <a:stretch>
              <a:fillRect/>
            </a:stretch>
          </p:blipFill>
          <p:spPr>
            <a:xfrm>
              <a:off x="4641944" y="1677578"/>
              <a:ext cx="188016" cy="298614"/>
            </a:xfrm>
            <a:prstGeom prst="rect">
              <a:avLst/>
            </a:prstGeom>
          </p:spPr>
        </p:pic>
      </p:grpSp>
    </p:spTree>
    <p:extLst>
      <p:ext uri="{BB962C8B-B14F-4D97-AF65-F5344CB8AC3E}">
        <p14:creationId xmlns:p14="http://schemas.microsoft.com/office/powerpoint/2010/main" val="65607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little, child, plastic&#10;&#10;Description automatically generated">
            <a:extLst>
              <a:ext uri="{FF2B5EF4-FFF2-40B4-BE49-F238E27FC236}">
                <a16:creationId xmlns:a16="http://schemas.microsoft.com/office/drawing/2014/main" id="{7853EEFD-74A5-9441-9456-832FCADE2A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65" y="0"/>
            <a:ext cx="4176787" cy="6858000"/>
          </a:xfrm>
          <a:prstGeom prst="rect">
            <a:avLst/>
          </a:prstGeom>
        </p:spPr>
      </p:pic>
      <p:pic>
        <p:nvPicPr>
          <p:cNvPr id="10" name="Picture 9">
            <a:extLst>
              <a:ext uri="{FF2B5EF4-FFF2-40B4-BE49-F238E27FC236}">
                <a16:creationId xmlns:a16="http://schemas.microsoft.com/office/drawing/2014/main" id="{E879C53C-2D09-4A46-9787-147F6DEEC0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2992" y="2668679"/>
            <a:ext cx="7187470" cy="1446004"/>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3: Child, Early and Forced Marriage Basics</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mj-lt"/>
                <a:ea typeface="Verdana" panose="020B0604030504040204" pitchFamily="34" charset="0"/>
                <a:cs typeface="Verdana" panose="020B0604030504040204" pitchFamily="34" charset="0"/>
              </a:rPr>
              <a:t>4 HOURS</a:t>
            </a:r>
          </a:p>
          <a:p>
            <a:endParaRPr lang="en-US" dirty="0">
              <a:latin typeface="+mj-lt"/>
            </a:endParaRPr>
          </a:p>
        </p:txBody>
      </p:sp>
    </p:spTree>
    <p:extLst>
      <p:ext uri="{BB962C8B-B14F-4D97-AF65-F5344CB8AC3E}">
        <p14:creationId xmlns:p14="http://schemas.microsoft.com/office/powerpoint/2010/main" val="2787260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mj-lt"/>
              </a:rPr>
              <a:t>Understand the definition of CEFM</a:t>
            </a:r>
          </a:p>
          <a:p>
            <a:r>
              <a:rPr lang="en-GB" dirty="0">
                <a:latin typeface="+mj-lt"/>
              </a:rPr>
              <a:t>Understand why it is important to put adolescent girls at the centre of CEFM programmes</a:t>
            </a:r>
          </a:p>
          <a:p>
            <a:r>
              <a:rPr lang="en-GB" dirty="0">
                <a:latin typeface="+mj-lt"/>
              </a:rPr>
              <a:t>Understand the root causes of CEFM and how humanitarian situations exacerbate CEFM</a:t>
            </a:r>
          </a:p>
          <a:p>
            <a:r>
              <a:rPr lang="en-GB" dirty="0">
                <a:latin typeface="+mj-lt"/>
              </a:rPr>
              <a:t>Understand the negative impacts of CEFM  and positive consequences of delaying marriage for girls, their families, and their communities</a:t>
            </a:r>
          </a:p>
          <a:p>
            <a:r>
              <a:rPr lang="en-GB" dirty="0">
                <a:latin typeface="+mj-lt"/>
              </a:rPr>
              <a:t>Analyse CEFM in the local context</a:t>
            </a:r>
          </a:p>
          <a:p>
            <a:endParaRPr lang="en-GB" dirty="0">
              <a:latin typeface="+mj-lt"/>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3</a:t>
            </a:r>
            <a:br>
              <a:rPr lang="en-US" sz="2800" b="0" kern="0" dirty="0">
                <a:solidFill>
                  <a:schemeClr val="tx2"/>
                </a:solidFill>
                <a:latin typeface="+mj-lt"/>
              </a:rPr>
            </a:br>
            <a:r>
              <a:rPr lang="en-US" sz="2800" kern="0" dirty="0">
                <a:solidFill>
                  <a:schemeClr val="tx2"/>
                </a:solidFill>
                <a:latin typeface="Calibri" panose="020F0502020204030204" pitchFamily="34" charset="0"/>
                <a:cs typeface="Calibri" panose="020F0502020204030204" pitchFamily="34" charset="0"/>
              </a:rPr>
              <a:t>Child, Early and Forced Marriage</a:t>
            </a:r>
            <a:br>
              <a:rPr lang="en-US" sz="2800" kern="0" dirty="0">
                <a:solidFill>
                  <a:schemeClr val="tx2"/>
                </a:solidFill>
                <a:latin typeface="+mj-lt"/>
              </a:rPr>
            </a:br>
            <a:br>
              <a:rPr lang="en-US" sz="2800" kern="0" dirty="0">
                <a:solidFill>
                  <a:schemeClr val="tx2"/>
                </a:solidFill>
                <a:latin typeface="+mj-lt"/>
              </a:rPr>
            </a:br>
            <a:endParaRPr lang="en-US" sz="2800" dirty="0">
              <a:solidFill>
                <a:schemeClr val="tx2"/>
              </a:solidFill>
              <a:latin typeface="+mj-lt"/>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Tree>
    <p:extLst>
      <p:ext uri="{BB962C8B-B14F-4D97-AF65-F5344CB8AC3E}">
        <p14:creationId xmlns:p14="http://schemas.microsoft.com/office/powerpoint/2010/main" val="97514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blue paint on the face&#10;&#10;Description automatically generated with low confidence">
            <a:extLst>
              <a:ext uri="{FF2B5EF4-FFF2-40B4-BE49-F238E27FC236}">
                <a16:creationId xmlns:a16="http://schemas.microsoft.com/office/drawing/2014/main" id="{B9221910-B934-CE45-B05B-A45CAB83C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905"/>
            <a:ext cx="4061254" cy="7614851"/>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1: Introduction to the Training</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mj-lt"/>
                <a:ea typeface="Verdana" panose="020B0604030504040204" pitchFamily="34" charset="0"/>
                <a:cs typeface="Verdana" panose="020B0604030504040204" pitchFamily="34" charset="0"/>
              </a:rPr>
              <a:t>2 HOURS</a:t>
            </a:r>
          </a:p>
          <a:p>
            <a:endParaRPr lang="en-US" dirty="0"/>
          </a:p>
        </p:txBody>
      </p:sp>
      <p:pic>
        <p:nvPicPr>
          <p:cNvPr id="22" name="Picture Placeholder 21">
            <a:extLst>
              <a:ext uri="{FF2B5EF4-FFF2-40B4-BE49-F238E27FC236}">
                <a16:creationId xmlns:a16="http://schemas.microsoft.com/office/drawing/2014/main" id="{10D78679-62ED-5046-9852-8290AF488107}"/>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rot="16200000">
            <a:off x="800927" y="2864181"/>
            <a:ext cx="6858002" cy="1129636"/>
          </a:xfrm>
        </p:spPr>
      </p:pic>
    </p:spTree>
    <p:extLst>
      <p:ext uri="{BB962C8B-B14F-4D97-AF65-F5344CB8AC3E}">
        <p14:creationId xmlns:p14="http://schemas.microsoft.com/office/powerpoint/2010/main" val="319089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89E23E89-31D9-AB4A-BFF8-A9F2B1AFBE71}"/>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7A51334F-4036-C249-A348-29549E5C46EA}"/>
              </a:ext>
            </a:extLst>
          </p:cNvPr>
          <p:cNvSpPr txBox="1">
            <a:spLocks/>
          </p:cNvSpPr>
          <p:nvPr/>
        </p:nvSpPr>
        <p:spPr>
          <a:xfrm>
            <a:off x="4979266" y="1790691"/>
            <a:ext cx="721273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3.1</a:t>
            </a:r>
            <a:br>
              <a:rPr lang="en-US" sz="2800" kern="0" dirty="0">
                <a:solidFill>
                  <a:schemeClr val="tx2"/>
                </a:solidFill>
                <a:latin typeface="Calibri" panose="020F0502020204030204" pitchFamily="34" charset="0"/>
              </a:rPr>
            </a:br>
            <a:r>
              <a:rPr lang="en-US" sz="2800" b="0" kern="0" spc="-50" dirty="0">
                <a:solidFill>
                  <a:srgbClr val="5A0058"/>
                </a:solidFill>
                <a:latin typeface="Calibri Light" panose="020F0302020204030204" pitchFamily="34" charset="0"/>
                <a:cs typeface="Calibri Light" panose="020F0302020204030204" pitchFamily="34" charset="0"/>
              </a:rPr>
              <a:t>WHAT IS CHILD, EARLY AND FORCED MARRIAGE?</a:t>
            </a:r>
            <a:br>
              <a:rPr lang="en-US" sz="2800" b="0" kern="0" spc="-5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3072A513-3470-7247-B1A6-FCF527F00E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2" name="Picture 11">
            <a:extLst>
              <a:ext uri="{FF2B5EF4-FFF2-40B4-BE49-F238E27FC236}">
                <a16:creationId xmlns:a16="http://schemas.microsoft.com/office/drawing/2014/main" id="{47D12F1D-C133-4C4F-8F97-2EF4B449B34B}"/>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41530" y="1279989"/>
            <a:ext cx="7037353" cy="4231705"/>
          </a:xfrm>
          <a:prstGeom prst="rect">
            <a:avLst/>
          </a:prstGeom>
        </p:spPr>
      </p:pic>
    </p:spTree>
    <p:extLst>
      <p:ext uri="{BB962C8B-B14F-4D97-AF65-F5344CB8AC3E}">
        <p14:creationId xmlns:p14="http://schemas.microsoft.com/office/powerpoint/2010/main" val="315429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pPr marL="0" indent="0">
              <a:buNone/>
            </a:pPr>
            <a:r>
              <a:rPr lang="en-GB" dirty="0">
                <a:latin typeface="+mj-lt"/>
              </a:rPr>
              <a:t>A formal or informal union before the age of 18. It is considered a form of forced marriage as one of both persons have not given their full, free and informed consent due to lack of physical and psychological maturity to make informed adult decisions.</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CHILD MARRIAGE</a:t>
            </a:r>
            <a:br>
              <a:rPr lang="en-US" sz="2800" b="0" kern="0" dirty="0">
                <a:solidFill>
                  <a:schemeClr val="tx2"/>
                </a:solidFill>
                <a:latin typeface="+mj-lt"/>
              </a:rPr>
            </a:br>
            <a:endParaRPr lang="en-US" sz="2800" b="0" kern="0" dirty="0">
              <a:solidFill>
                <a:schemeClr val="tx2"/>
              </a:solidFill>
              <a:latin typeface="+mj-lt"/>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11" name="Google Shape;163;p13">
            <a:extLst>
              <a:ext uri="{FF2B5EF4-FFF2-40B4-BE49-F238E27FC236}">
                <a16:creationId xmlns:a16="http://schemas.microsoft.com/office/drawing/2014/main" id="{3C900A87-F410-DB46-8B6E-D91D284CEC75}"/>
              </a:ext>
            </a:extLst>
          </p:cNvPr>
          <p:cNvSpPr txBox="1"/>
          <p:nvPr/>
        </p:nvSpPr>
        <p:spPr>
          <a:xfrm>
            <a:off x="6432567" y="6457931"/>
            <a:ext cx="4098888" cy="400069"/>
          </a:xfrm>
          <a:prstGeom prst="rect">
            <a:avLst/>
          </a:prstGeom>
          <a:noFill/>
          <a:ln>
            <a:noFill/>
          </a:ln>
        </p:spPr>
        <p:txBody>
          <a:bodyPr spcFirstLastPara="1" wrap="square" lIns="91425" tIns="45700" rIns="91425" bIns="45700" anchor="t" anchorCtr="0">
            <a:spAutoFit/>
          </a:bodyPr>
          <a:lstStyle/>
          <a:p>
            <a:r>
              <a:rPr lang="en-US" sz="1000" dirty="0">
                <a:solidFill>
                  <a:srgbClr val="7F7F7F"/>
                </a:solidFill>
                <a:latin typeface="Calibri"/>
                <a:ea typeface="Calibri"/>
                <a:cs typeface="Calibri"/>
                <a:sym typeface="Calibri"/>
              </a:rPr>
              <a:t>UNFPA, 2020,  </a:t>
            </a:r>
            <a:r>
              <a:rPr lang="en-GB" sz="1000" dirty="0">
                <a:solidFill>
                  <a:srgbClr val="7F7F7F"/>
                </a:solidFill>
                <a:latin typeface="Calibri"/>
                <a:cs typeface="Calibri"/>
              </a:rPr>
              <a:t>Child marriage - Frequently Asked Questions</a:t>
            </a:r>
          </a:p>
          <a:p>
            <a:pPr lvl="0"/>
            <a:endParaRPr lang="en-US" sz="1000" dirty="0"/>
          </a:p>
        </p:txBody>
      </p:sp>
    </p:spTree>
    <p:extLst>
      <p:ext uri="{BB962C8B-B14F-4D97-AF65-F5344CB8AC3E}">
        <p14:creationId xmlns:p14="http://schemas.microsoft.com/office/powerpoint/2010/main" val="174014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72045" cy="4393014"/>
          </a:xfrm>
        </p:spPr>
        <p:txBody>
          <a:bodyPr/>
          <a:lstStyle/>
          <a:p>
            <a:pPr marL="0" indent="0">
              <a:buNone/>
            </a:pPr>
            <a:r>
              <a:rPr lang="en-GB" dirty="0">
                <a:latin typeface="Calibri Light" panose="020F0302020204030204" pitchFamily="34" charset="0"/>
                <a:cs typeface="Calibri Light" panose="020F0302020204030204" pitchFamily="34" charset="0"/>
              </a:rPr>
              <a:t>Is largely the same as child marriage, but can also sometimes refer to marriages or unions in which one or both spouses are 18 or older but have a compromised ability to grant consent. For example, the marriage of a 19-year-old who is not mature (physically or emotionally), and/or who does not have sufficient information about her choices. </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EARLY MARRIAGE</a:t>
            </a: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Google Shape;163;p13">
            <a:extLst>
              <a:ext uri="{FF2B5EF4-FFF2-40B4-BE49-F238E27FC236}">
                <a16:creationId xmlns:a16="http://schemas.microsoft.com/office/drawing/2014/main" id="{63DCDF15-B67E-1849-A9EC-B198EE813926}"/>
              </a:ext>
            </a:extLst>
          </p:cNvPr>
          <p:cNvSpPr txBox="1"/>
          <p:nvPr/>
        </p:nvSpPr>
        <p:spPr>
          <a:xfrm>
            <a:off x="6096000" y="6298649"/>
            <a:ext cx="4098888" cy="246181"/>
          </a:xfrm>
          <a:prstGeom prst="rect">
            <a:avLst/>
          </a:prstGeom>
          <a:noFill/>
          <a:ln>
            <a:noFill/>
          </a:ln>
        </p:spPr>
        <p:txBody>
          <a:bodyPr spcFirstLastPara="1" wrap="square" lIns="91425" tIns="45700" rIns="91425" bIns="45700" anchor="t" anchorCtr="0">
            <a:spAutoFit/>
          </a:bodyPr>
          <a:lstStyle/>
          <a:p>
            <a:r>
              <a:rPr lang="en-US" sz="1000" dirty="0">
                <a:solidFill>
                  <a:srgbClr val="7F7F7F"/>
                </a:solidFill>
                <a:latin typeface="Calibri"/>
                <a:ea typeface="Calibri"/>
                <a:cs typeface="Calibri"/>
                <a:sym typeface="Calibri"/>
              </a:rPr>
              <a:t>UNFPA, 2020,  </a:t>
            </a:r>
            <a:r>
              <a:rPr lang="en-GB" sz="1000" dirty="0">
                <a:solidFill>
                  <a:srgbClr val="7F7F7F"/>
                </a:solidFill>
                <a:latin typeface="Calibri"/>
                <a:cs typeface="Calibri"/>
              </a:rPr>
              <a:t>Child marriage - Frequently Asked Questions</a:t>
            </a:r>
          </a:p>
        </p:txBody>
      </p:sp>
    </p:spTree>
    <p:extLst>
      <p:ext uri="{BB962C8B-B14F-4D97-AF65-F5344CB8AC3E}">
        <p14:creationId xmlns:p14="http://schemas.microsoft.com/office/powerpoint/2010/main" val="343380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975761" y="1795346"/>
            <a:ext cx="6863813" cy="4393014"/>
          </a:xfrm>
        </p:spPr>
        <p:txBody>
          <a:bodyPr/>
          <a:lstStyle/>
          <a:p>
            <a:r>
              <a:rPr lang="en-GB" dirty="0">
                <a:latin typeface="+mj-lt"/>
              </a:rPr>
              <a:t>Forced marriages are marriages in which one and/or both parties have not personally expressed their full and free consent to the union, regardless of age</a:t>
            </a:r>
          </a:p>
          <a:p>
            <a:endParaRPr lang="en-GB" dirty="0">
              <a:latin typeface="+mj-lt"/>
            </a:endParaRPr>
          </a:p>
          <a:p>
            <a:r>
              <a:rPr lang="en-GB" dirty="0">
                <a:latin typeface="+mj-lt"/>
              </a:rPr>
              <a:t>Forced marriage can also refer to a union in which one or both spouses are unable to end or leave the marriage </a:t>
            </a:r>
          </a:p>
          <a:p>
            <a:endParaRPr lang="en-GB" dirty="0">
              <a:latin typeface="+mj-lt"/>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FORCED MARRIAGE</a:t>
            </a:r>
            <a:br>
              <a:rPr lang="en-US" sz="2800" b="0" kern="0" dirty="0">
                <a:solidFill>
                  <a:schemeClr val="tx2"/>
                </a:solidFill>
                <a:latin typeface="+mj-lt"/>
              </a:rPr>
            </a:br>
            <a:endParaRPr lang="en-US" sz="2800" b="0" kern="0" dirty="0">
              <a:solidFill>
                <a:schemeClr val="tx2"/>
              </a:solidFill>
              <a:latin typeface="+mj-lt"/>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Google Shape;163;p13">
            <a:extLst>
              <a:ext uri="{FF2B5EF4-FFF2-40B4-BE49-F238E27FC236}">
                <a16:creationId xmlns:a16="http://schemas.microsoft.com/office/drawing/2014/main" id="{63DCDF15-B67E-1849-A9EC-B198EE813926}"/>
              </a:ext>
            </a:extLst>
          </p:cNvPr>
          <p:cNvSpPr txBox="1"/>
          <p:nvPr/>
        </p:nvSpPr>
        <p:spPr>
          <a:xfrm>
            <a:off x="6358223" y="6391872"/>
            <a:ext cx="4098888" cy="246181"/>
          </a:xfrm>
          <a:prstGeom prst="rect">
            <a:avLst/>
          </a:prstGeom>
          <a:noFill/>
          <a:ln>
            <a:noFill/>
          </a:ln>
        </p:spPr>
        <p:txBody>
          <a:bodyPr spcFirstLastPara="1" wrap="square" lIns="91425" tIns="45700" rIns="91425" bIns="45700" anchor="t" anchorCtr="0">
            <a:spAutoFit/>
          </a:bodyPr>
          <a:lstStyle/>
          <a:p>
            <a:r>
              <a:rPr lang="en-US" sz="1000" dirty="0">
                <a:solidFill>
                  <a:srgbClr val="7F7F7F"/>
                </a:solidFill>
                <a:latin typeface="Calibri"/>
                <a:ea typeface="Calibri"/>
                <a:cs typeface="Calibri"/>
                <a:sym typeface="Calibri"/>
              </a:rPr>
              <a:t>UNFPA, 2020,  </a:t>
            </a:r>
            <a:r>
              <a:rPr lang="en-GB" sz="1000" dirty="0">
                <a:solidFill>
                  <a:srgbClr val="7F7F7F"/>
                </a:solidFill>
                <a:latin typeface="Calibri"/>
                <a:cs typeface="Calibri"/>
              </a:rPr>
              <a:t>Child marriage - Frequently Asked Questions</a:t>
            </a:r>
          </a:p>
        </p:txBody>
      </p:sp>
    </p:spTree>
    <p:extLst>
      <p:ext uri="{BB962C8B-B14F-4D97-AF65-F5344CB8AC3E}">
        <p14:creationId xmlns:p14="http://schemas.microsoft.com/office/powerpoint/2010/main" val="377486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4919BDDB-3CF4-A24F-A5D7-89180B439D1B}"/>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6EFD1BE9-BC13-0C41-8829-38EA44D1BC51}"/>
              </a:ext>
            </a:extLst>
          </p:cNvPr>
          <p:cNvSpPr txBox="1">
            <a:spLocks/>
          </p:cNvSpPr>
          <p:nvPr/>
        </p:nvSpPr>
        <p:spPr>
          <a:xfrm>
            <a:off x="4979265" y="1790691"/>
            <a:ext cx="5937263"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3.2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WHY FOCUS ON ADOLESCENT GIRLS?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40F2BB44-7314-3046-AC64-1564B2946A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2" name="Picture 11">
            <a:extLst>
              <a:ext uri="{FF2B5EF4-FFF2-40B4-BE49-F238E27FC236}">
                <a16:creationId xmlns:a16="http://schemas.microsoft.com/office/drawing/2014/main" id="{74E2072A-0126-2649-9416-01FB190FA1F8}"/>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41530" y="1279989"/>
            <a:ext cx="7037353" cy="4231705"/>
          </a:xfrm>
          <a:prstGeom prst="rect">
            <a:avLst/>
          </a:prstGeom>
        </p:spPr>
      </p:pic>
    </p:spTree>
    <p:extLst>
      <p:ext uri="{BB962C8B-B14F-4D97-AF65-F5344CB8AC3E}">
        <p14:creationId xmlns:p14="http://schemas.microsoft.com/office/powerpoint/2010/main" val="202344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rPr>
              <a:t>The </a:t>
            </a:r>
            <a:r>
              <a:rPr lang="en-US" sz="2800" b="0" kern="0" dirty="0">
                <a:solidFill>
                  <a:srgbClr val="5A0058"/>
                </a:solidFill>
                <a:latin typeface="+mj-lt"/>
              </a:rPr>
              <a:t>girl</a:t>
            </a:r>
            <a:r>
              <a:rPr lang="en-US" sz="2800" b="0" kern="0" dirty="0">
                <a:solidFill>
                  <a:srgbClr val="5A0058"/>
                </a:solidFill>
                <a:latin typeface="Calibri Light" panose="020F0302020204030204" pitchFamily="34" charset="0"/>
              </a:rPr>
              <a:t> effect: the clock is ticking</a:t>
            </a:r>
          </a:p>
          <a:p>
            <a:endParaRPr lang="en-US" sz="2800" b="0" kern="0" dirty="0">
              <a:solidFill>
                <a:srgbClr val="5A0058"/>
              </a:solidFill>
              <a:latin typeface="Calibri Light" panose="020F0302020204030204" pitchFamily="34" charset="0"/>
            </a:endParaRPr>
          </a:p>
        </p:txBody>
      </p:sp>
      <p:pic>
        <p:nvPicPr>
          <p:cNvPr id="3" name="The girl effect The clock is ticking.mp4" descr="The girl effect The clock is ticking.mp4">
            <a:hlinkClick r:id="" action="ppaction://media"/>
            <a:extLst>
              <a:ext uri="{FF2B5EF4-FFF2-40B4-BE49-F238E27FC236}">
                <a16:creationId xmlns:a16="http://schemas.microsoft.com/office/drawing/2014/main" id="{7F982B83-EAD0-508D-C003-88B3CEFABB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937" y="948332"/>
            <a:ext cx="9134477" cy="5138143"/>
          </a:xfrm>
          <a:prstGeom prst="rect">
            <a:avLst/>
          </a:prstGeom>
        </p:spPr>
      </p:pic>
    </p:spTree>
    <p:extLst>
      <p:ext uri="{BB962C8B-B14F-4D97-AF65-F5344CB8AC3E}">
        <p14:creationId xmlns:p14="http://schemas.microsoft.com/office/powerpoint/2010/main" val="35691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rPr>
              <a:t>Why </a:t>
            </a:r>
            <a:r>
              <a:rPr lang="en-US" sz="2800" b="0" kern="0" dirty="0">
                <a:solidFill>
                  <a:srgbClr val="5A0058"/>
                </a:solidFill>
                <a:latin typeface="+mj-lt"/>
              </a:rPr>
              <a:t>focus</a:t>
            </a:r>
            <a:r>
              <a:rPr lang="en-US" sz="2800" b="0" kern="0" dirty="0">
                <a:solidFill>
                  <a:srgbClr val="5A0058"/>
                </a:solidFill>
                <a:latin typeface="Calibri Light" panose="020F0302020204030204" pitchFamily="34" charset="0"/>
              </a:rPr>
              <a:t> on adolescent girls?</a:t>
            </a:r>
          </a:p>
        </p:txBody>
      </p:sp>
      <p:pic>
        <p:nvPicPr>
          <p:cNvPr id="4" name="Picture 3">
            <a:extLst>
              <a:ext uri="{FF2B5EF4-FFF2-40B4-BE49-F238E27FC236}">
                <a16:creationId xmlns:a16="http://schemas.microsoft.com/office/drawing/2014/main" id="{C778F26E-7BE1-9A4A-A1C4-7AF531F33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43" y="1196109"/>
            <a:ext cx="9766300" cy="5130800"/>
          </a:xfrm>
          <a:prstGeom prst="rect">
            <a:avLst/>
          </a:prstGeom>
        </p:spPr>
      </p:pic>
      <p:pic>
        <p:nvPicPr>
          <p:cNvPr id="5" name="Picture 4">
            <a:extLst>
              <a:ext uri="{FF2B5EF4-FFF2-40B4-BE49-F238E27FC236}">
                <a16:creationId xmlns:a16="http://schemas.microsoft.com/office/drawing/2014/main" id="{A7EAEB86-0DD6-4E45-9D0C-A067889ACB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3430" y="5166726"/>
            <a:ext cx="803812" cy="1170463"/>
          </a:xfrm>
          <a:prstGeom prst="rect">
            <a:avLst/>
          </a:prstGeom>
        </p:spPr>
      </p:pic>
      <p:sp>
        <p:nvSpPr>
          <p:cNvPr id="13" name="Title 4">
            <a:extLst>
              <a:ext uri="{FF2B5EF4-FFF2-40B4-BE49-F238E27FC236}">
                <a16:creationId xmlns:a16="http://schemas.microsoft.com/office/drawing/2014/main" id="{97D8CECA-4954-284A-9806-862CACA1B42B}"/>
              </a:ext>
            </a:extLst>
          </p:cNvPr>
          <p:cNvSpPr txBox="1">
            <a:spLocks/>
          </p:cNvSpPr>
          <p:nvPr/>
        </p:nvSpPr>
        <p:spPr>
          <a:xfrm>
            <a:off x="669657" y="5585984"/>
            <a:ext cx="1170464" cy="426946"/>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1800" kern="0" dirty="0">
                <a:latin typeface="Calibri" panose="020F0502020204030204" pitchFamily="34" charset="0"/>
                <a:cs typeface="Calibri" panose="020F0502020204030204" pitchFamily="34" charset="0"/>
              </a:rPr>
              <a:t>BIRTH</a:t>
            </a:r>
          </a:p>
        </p:txBody>
      </p:sp>
      <p:pic>
        <p:nvPicPr>
          <p:cNvPr id="14" name="Picture 13">
            <a:extLst>
              <a:ext uri="{FF2B5EF4-FFF2-40B4-BE49-F238E27FC236}">
                <a16:creationId xmlns:a16="http://schemas.microsoft.com/office/drawing/2014/main" id="{BC769768-0709-9D4A-A35A-C715A70C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873129" y="706012"/>
            <a:ext cx="803812" cy="1620156"/>
          </a:xfrm>
          <a:prstGeom prst="rect">
            <a:avLst/>
          </a:prstGeom>
        </p:spPr>
      </p:pic>
      <p:sp>
        <p:nvSpPr>
          <p:cNvPr id="15" name="Title 4">
            <a:extLst>
              <a:ext uri="{FF2B5EF4-FFF2-40B4-BE49-F238E27FC236}">
                <a16:creationId xmlns:a16="http://schemas.microsoft.com/office/drawing/2014/main" id="{478B5761-58CD-FD45-8BB6-95FF8A9B984D}"/>
              </a:ext>
            </a:extLst>
          </p:cNvPr>
          <p:cNvSpPr txBox="1">
            <a:spLocks/>
          </p:cNvSpPr>
          <p:nvPr/>
        </p:nvSpPr>
        <p:spPr>
          <a:xfrm>
            <a:off x="2559957" y="1302616"/>
            <a:ext cx="1438729" cy="426946"/>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pPr algn="ctr"/>
            <a:r>
              <a:rPr lang="en-US" sz="1800" kern="0" dirty="0">
                <a:latin typeface="Calibri" panose="020F0502020204030204" pitchFamily="34" charset="0"/>
                <a:cs typeface="Calibri" panose="020F0502020204030204" pitchFamily="34" charset="0"/>
              </a:rPr>
              <a:t>GIRL TURNS 12</a:t>
            </a:r>
          </a:p>
        </p:txBody>
      </p:sp>
      <p:pic>
        <p:nvPicPr>
          <p:cNvPr id="8" name="Picture 7">
            <a:extLst>
              <a:ext uri="{FF2B5EF4-FFF2-40B4-BE49-F238E27FC236}">
                <a16:creationId xmlns:a16="http://schemas.microsoft.com/office/drawing/2014/main" id="{AFADDA4D-09A7-1F4F-A48F-12697754DE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497" y="4497233"/>
            <a:ext cx="450860" cy="711884"/>
          </a:xfrm>
          <a:prstGeom prst="rect">
            <a:avLst/>
          </a:prstGeom>
        </p:spPr>
      </p:pic>
      <p:pic>
        <p:nvPicPr>
          <p:cNvPr id="16" name="Picture 15">
            <a:extLst>
              <a:ext uri="{FF2B5EF4-FFF2-40B4-BE49-F238E27FC236}">
                <a16:creationId xmlns:a16="http://schemas.microsoft.com/office/drawing/2014/main" id="{588EFF5D-27A1-244F-A5AC-F40DC61028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8282" y="2137921"/>
            <a:ext cx="672260" cy="1061463"/>
          </a:xfrm>
          <a:prstGeom prst="rect">
            <a:avLst/>
          </a:prstGeom>
        </p:spPr>
      </p:pic>
      <p:pic>
        <p:nvPicPr>
          <p:cNvPr id="17" name="Picture 16">
            <a:extLst>
              <a:ext uri="{FF2B5EF4-FFF2-40B4-BE49-F238E27FC236}">
                <a16:creationId xmlns:a16="http://schemas.microsoft.com/office/drawing/2014/main" id="{FECD81CB-7E70-ED4F-9DAF-97BD974F1D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16887" y="3253469"/>
            <a:ext cx="801866" cy="1061463"/>
          </a:xfrm>
          <a:prstGeom prst="rect">
            <a:avLst/>
          </a:prstGeom>
        </p:spPr>
      </p:pic>
      <p:pic>
        <p:nvPicPr>
          <p:cNvPr id="18" name="Picture 17">
            <a:extLst>
              <a:ext uri="{FF2B5EF4-FFF2-40B4-BE49-F238E27FC236}">
                <a16:creationId xmlns:a16="http://schemas.microsoft.com/office/drawing/2014/main" id="{7138E944-713C-2446-BFF7-199E30410D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98686" y="4314932"/>
            <a:ext cx="1334902" cy="1171999"/>
          </a:xfrm>
          <a:prstGeom prst="rect">
            <a:avLst/>
          </a:prstGeom>
        </p:spPr>
      </p:pic>
      <p:sp>
        <p:nvSpPr>
          <p:cNvPr id="22" name="Title 4">
            <a:extLst>
              <a:ext uri="{FF2B5EF4-FFF2-40B4-BE49-F238E27FC236}">
                <a16:creationId xmlns:a16="http://schemas.microsoft.com/office/drawing/2014/main" id="{0196F6BA-DB9A-1249-B564-BDED0986C447}"/>
              </a:ext>
            </a:extLst>
          </p:cNvPr>
          <p:cNvSpPr txBox="1">
            <a:spLocks/>
          </p:cNvSpPr>
          <p:nvPr/>
        </p:nvSpPr>
        <p:spPr>
          <a:xfrm>
            <a:off x="5333588" y="4396858"/>
            <a:ext cx="4998948" cy="117199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DROP OUT OF SCHOOL </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PHYSICAL HEALTH CONCERNS</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ADOLESCENT PREGNANCY </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SAFETY AND PROTECTION CONCERNS</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POOR SOCIAL AND EMOTIONAL WELLBEING</a:t>
            </a:r>
          </a:p>
          <a:p>
            <a:pPr marL="285750" indent="-285750">
              <a:buFont typeface="Arial" panose="020B0604020202020204" pitchFamily="34" charset="0"/>
              <a:buChar char="•"/>
            </a:pPr>
            <a:endParaRPr lang="en-US" sz="18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19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2" grpId="0"/>
      <p:bldP spid="2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A54C-F10C-114F-9E84-97AE14AFBD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43" y="1196109"/>
            <a:ext cx="9766300" cy="5130800"/>
          </a:xfrm>
          <a:prstGeom prst="rect">
            <a:avLst/>
          </a:prstGeom>
        </p:spPr>
      </p:pic>
      <p:pic>
        <p:nvPicPr>
          <p:cNvPr id="8" name="Picture 7">
            <a:extLst>
              <a:ext uri="{FF2B5EF4-FFF2-40B4-BE49-F238E27FC236}">
                <a16:creationId xmlns:a16="http://schemas.microsoft.com/office/drawing/2014/main" id="{8080A536-0CFB-4C42-959B-9B0562F94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204" y="-276261"/>
            <a:ext cx="8115300" cy="3632200"/>
          </a:xfrm>
          <a:prstGeom prst="rect">
            <a:avLst/>
          </a:prstGeom>
        </p:spPr>
      </p:pic>
      <p:pic>
        <p:nvPicPr>
          <p:cNvPr id="12" name="Picture 11">
            <a:extLst>
              <a:ext uri="{FF2B5EF4-FFF2-40B4-BE49-F238E27FC236}">
                <a16:creationId xmlns:a16="http://schemas.microsoft.com/office/drawing/2014/main" id="{7DBB9C43-3F99-014A-9065-60EDB03102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7323" y="2700172"/>
            <a:ext cx="253233" cy="253233"/>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Assets that reduce risk, increase opportunities</a:t>
            </a:r>
          </a:p>
        </p:txBody>
      </p:sp>
      <p:pic>
        <p:nvPicPr>
          <p:cNvPr id="4" name="Picture 3">
            <a:extLst>
              <a:ext uri="{FF2B5EF4-FFF2-40B4-BE49-F238E27FC236}">
                <a16:creationId xmlns:a16="http://schemas.microsoft.com/office/drawing/2014/main" id="{8FBDF758-D560-B04E-B4D2-F43247FAC4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873129" y="706012"/>
            <a:ext cx="803812" cy="1620156"/>
          </a:xfrm>
          <a:prstGeom prst="rect">
            <a:avLst/>
          </a:prstGeom>
        </p:spPr>
      </p:pic>
      <p:sp>
        <p:nvSpPr>
          <p:cNvPr id="5" name="Title 4">
            <a:extLst>
              <a:ext uri="{FF2B5EF4-FFF2-40B4-BE49-F238E27FC236}">
                <a16:creationId xmlns:a16="http://schemas.microsoft.com/office/drawing/2014/main" id="{67808B10-6391-3E46-A96F-6A33C2886B24}"/>
              </a:ext>
            </a:extLst>
          </p:cNvPr>
          <p:cNvSpPr txBox="1">
            <a:spLocks/>
          </p:cNvSpPr>
          <p:nvPr/>
        </p:nvSpPr>
        <p:spPr>
          <a:xfrm>
            <a:off x="2559957" y="1302616"/>
            <a:ext cx="1438729" cy="426946"/>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pPr algn="ctr"/>
            <a:r>
              <a:rPr lang="en-US" sz="1800" kern="0" dirty="0">
                <a:latin typeface="Calibri" panose="020F0502020204030204" pitchFamily="34" charset="0"/>
                <a:cs typeface="Calibri" panose="020F0502020204030204" pitchFamily="34" charset="0"/>
              </a:rPr>
              <a:t>GIRL TURNS 12</a:t>
            </a:r>
          </a:p>
        </p:txBody>
      </p:sp>
      <p:pic>
        <p:nvPicPr>
          <p:cNvPr id="6" name="Picture 5">
            <a:extLst>
              <a:ext uri="{FF2B5EF4-FFF2-40B4-BE49-F238E27FC236}">
                <a16:creationId xmlns:a16="http://schemas.microsoft.com/office/drawing/2014/main" id="{A277C292-7EBA-2F49-9195-6753CBCAF0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83430" y="5166726"/>
            <a:ext cx="803812" cy="1170463"/>
          </a:xfrm>
          <a:prstGeom prst="rect">
            <a:avLst/>
          </a:prstGeom>
        </p:spPr>
      </p:pic>
      <p:sp>
        <p:nvSpPr>
          <p:cNvPr id="7" name="Title 4">
            <a:extLst>
              <a:ext uri="{FF2B5EF4-FFF2-40B4-BE49-F238E27FC236}">
                <a16:creationId xmlns:a16="http://schemas.microsoft.com/office/drawing/2014/main" id="{CDE089DD-52E6-F740-9BDD-7225C4846A6F}"/>
              </a:ext>
            </a:extLst>
          </p:cNvPr>
          <p:cNvSpPr txBox="1">
            <a:spLocks/>
          </p:cNvSpPr>
          <p:nvPr/>
        </p:nvSpPr>
        <p:spPr>
          <a:xfrm>
            <a:off x="669657" y="5585984"/>
            <a:ext cx="1170464" cy="426946"/>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1800" kern="0" dirty="0">
                <a:latin typeface="Calibri" panose="020F0502020204030204" pitchFamily="34" charset="0"/>
                <a:cs typeface="Calibri" panose="020F0502020204030204" pitchFamily="34" charset="0"/>
              </a:rPr>
              <a:t>BIRTH</a:t>
            </a:r>
          </a:p>
        </p:txBody>
      </p:sp>
      <p:sp>
        <p:nvSpPr>
          <p:cNvPr id="10" name="Title 4">
            <a:extLst>
              <a:ext uri="{FF2B5EF4-FFF2-40B4-BE49-F238E27FC236}">
                <a16:creationId xmlns:a16="http://schemas.microsoft.com/office/drawing/2014/main" id="{97358597-E148-754A-90AF-51D543B3426F}"/>
              </a:ext>
            </a:extLst>
          </p:cNvPr>
          <p:cNvSpPr txBox="1">
            <a:spLocks/>
          </p:cNvSpPr>
          <p:nvPr/>
        </p:nvSpPr>
        <p:spPr>
          <a:xfrm>
            <a:off x="8987728" y="2663064"/>
            <a:ext cx="5408055" cy="117199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REPRODUCTIVE HEALTH</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EDUCATION</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PROTECTION &amp; SUPPORT</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ECONOMICS ASSETS</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INSPIRATION</a:t>
            </a:r>
          </a:p>
        </p:txBody>
      </p:sp>
      <p:pic>
        <p:nvPicPr>
          <p:cNvPr id="11" name="Picture 10">
            <a:extLst>
              <a:ext uri="{FF2B5EF4-FFF2-40B4-BE49-F238E27FC236}">
                <a16:creationId xmlns:a16="http://schemas.microsoft.com/office/drawing/2014/main" id="{03F3BF98-3971-9F4D-AD69-C099CE49D6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8140" y="2787369"/>
            <a:ext cx="1232088" cy="60527"/>
          </a:xfrm>
          <a:prstGeom prst="rect">
            <a:avLst/>
          </a:prstGeom>
        </p:spPr>
      </p:pic>
      <p:sp>
        <p:nvSpPr>
          <p:cNvPr id="13" name="Title 4">
            <a:extLst>
              <a:ext uri="{FF2B5EF4-FFF2-40B4-BE49-F238E27FC236}">
                <a16:creationId xmlns:a16="http://schemas.microsoft.com/office/drawing/2014/main" id="{E3C87BD3-E835-0243-95B5-E19AAD925FCB}"/>
              </a:ext>
            </a:extLst>
          </p:cNvPr>
          <p:cNvSpPr txBox="1">
            <a:spLocks/>
          </p:cNvSpPr>
          <p:nvPr/>
        </p:nvSpPr>
        <p:spPr>
          <a:xfrm>
            <a:off x="5333587" y="4396858"/>
            <a:ext cx="4832389" cy="117199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DROP OUT OF SCHOOL </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PHYSICAL HEALTH CONCERNS</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ADOLESCENT PREGNANCY </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SAFETY AND PROTECTION CONCERNS</a:t>
            </a:r>
          </a:p>
          <a:p>
            <a:pPr marL="285750" indent="-285750">
              <a:buFont typeface="Arial" panose="020B0604020202020204" pitchFamily="34" charset="0"/>
              <a:buChar char="•"/>
            </a:pPr>
            <a:r>
              <a:rPr lang="en-US" sz="1800" kern="0" dirty="0">
                <a:latin typeface="Calibri" panose="020F0502020204030204" pitchFamily="34" charset="0"/>
                <a:cs typeface="Calibri" panose="020F0502020204030204" pitchFamily="34" charset="0"/>
              </a:rPr>
              <a:t>POOR SOCIAL AND EMOTIONAL WELLBEING</a:t>
            </a:r>
          </a:p>
        </p:txBody>
      </p:sp>
      <p:pic>
        <p:nvPicPr>
          <p:cNvPr id="15" name="Picture 14">
            <a:extLst>
              <a:ext uri="{FF2B5EF4-FFF2-40B4-BE49-F238E27FC236}">
                <a16:creationId xmlns:a16="http://schemas.microsoft.com/office/drawing/2014/main" id="{D8B18060-7DC1-3748-AC5F-0D289307A6A8}"/>
              </a:ext>
            </a:extLst>
          </p:cNvPr>
          <p:cNvPicPr>
            <a:picLocks noChangeAspect="1"/>
          </p:cNvPicPr>
          <p:nvPr/>
        </p:nvPicPr>
        <p:blipFill>
          <a:blip r:embed="rId9"/>
          <a:stretch>
            <a:fillRect/>
          </a:stretch>
        </p:blipFill>
        <p:spPr>
          <a:xfrm>
            <a:off x="7541739" y="1289144"/>
            <a:ext cx="588815" cy="1217326"/>
          </a:xfrm>
          <a:prstGeom prst="rect">
            <a:avLst/>
          </a:prstGeom>
        </p:spPr>
      </p:pic>
      <p:pic>
        <p:nvPicPr>
          <p:cNvPr id="16" name="Picture 15">
            <a:extLst>
              <a:ext uri="{FF2B5EF4-FFF2-40B4-BE49-F238E27FC236}">
                <a16:creationId xmlns:a16="http://schemas.microsoft.com/office/drawing/2014/main" id="{42883D6D-8E15-C940-970D-574B3EEDD2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92093" y="2137921"/>
            <a:ext cx="672260" cy="1061463"/>
          </a:xfrm>
          <a:prstGeom prst="rect">
            <a:avLst/>
          </a:prstGeom>
        </p:spPr>
      </p:pic>
    </p:spTree>
    <p:extLst>
      <p:ext uri="{BB962C8B-B14F-4D97-AF65-F5344CB8AC3E}">
        <p14:creationId xmlns:p14="http://schemas.microsoft.com/office/powerpoint/2010/main" val="2731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B9BE0176-6D9E-5D4F-882F-88DABFFB827F}"/>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39"/>
            <a:ext cx="7569201" cy="1552025"/>
          </a:xfrm>
          <a:prstGeom prst="rect">
            <a:avLst/>
          </a:prstGeom>
        </p:spPr>
      </p:pic>
      <p:sp>
        <p:nvSpPr>
          <p:cNvPr id="10" name="Title 4">
            <a:extLst>
              <a:ext uri="{FF2B5EF4-FFF2-40B4-BE49-F238E27FC236}">
                <a16:creationId xmlns:a16="http://schemas.microsoft.com/office/drawing/2014/main" id="{B9627CE1-2F13-4044-BA58-E6755BE7BDB1}"/>
              </a:ext>
            </a:extLst>
          </p:cNvPr>
          <p:cNvSpPr txBox="1">
            <a:spLocks/>
          </p:cNvSpPr>
          <p:nvPr/>
        </p:nvSpPr>
        <p:spPr>
          <a:xfrm>
            <a:off x="4979266" y="1790691"/>
            <a:ext cx="7212734" cy="2566156"/>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3.3</a:t>
            </a:r>
          </a:p>
          <a:p>
            <a:r>
              <a:rPr lang="en-GB" sz="2800" b="0" kern="0" dirty="0">
                <a:solidFill>
                  <a:srgbClr val="5A0058"/>
                </a:solidFill>
                <a:latin typeface="Calibri Light" panose="020F0302020204030204" pitchFamily="34" charset="0"/>
                <a:cs typeface="Calibri Light" panose="020F0302020204030204" pitchFamily="34" charset="0"/>
              </a:rPr>
              <a:t>ROOT CAUSES OF CEFM AND CEFM IN HUMANITARIAN SETTINGS</a:t>
            </a:r>
          </a:p>
          <a:p>
            <a:r>
              <a:rPr lang="en-US" sz="2800" b="0" kern="0" dirty="0">
                <a:solidFill>
                  <a:srgbClr val="5A0058"/>
                </a:solidFill>
                <a:latin typeface="Calibri Light" panose="020F0302020204030204" pitchFamily="34" charset="0"/>
                <a:cs typeface="Calibri Light" panose="020F0302020204030204" pitchFamily="34" charset="0"/>
              </a:rPr>
              <a:t>     </a:t>
            </a:r>
          </a:p>
          <a:p>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77E64A9C-192B-B245-9E5D-8FED03E979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8724" y="3448728"/>
            <a:ext cx="271354" cy="271354"/>
          </a:xfrm>
          <a:prstGeom prst="rect">
            <a:avLst/>
          </a:prstGeom>
        </p:spPr>
      </p:pic>
      <p:pic>
        <p:nvPicPr>
          <p:cNvPr id="12" name="Picture 11">
            <a:extLst>
              <a:ext uri="{FF2B5EF4-FFF2-40B4-BE49-F238E27FC236}">
                <a16:creationId xmlns:a16="http://schemas.microsoft.com/office/drawing/2014/main" id="{FBAB0A1F-60F5-9447-9DD7-1F32A087C9E0}"/>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41530" y="1279989"/>
            <a:ext cx="7037353" cy="4231705"/>
          </a:xfrm>
          <a:prstGeom prst="rect">
            <a:avLst/>
          </a:prstGeom>
        </p:spPr>
      </p:pic>
    </p:spTree>
    <p:extLst>
      <p:ext uri="{BB962C8B-B14F-4D97-AF65-F5344CB8AC3E}">
        <p14:creationId xmlns:p14="http://schemas.microsoft.com/office/powerpoint/2010/main" val="852979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925D08D-1AF5-5F40-9E64-0F82E5B8D82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496564" cy="2390902"/>
          </a:xfrm>
        </p:spPr>
        <p:txBody>
          <a:bodyPr anchor="t"/>
          <a:lstStyle/>
          <a:p>
            <a:r>
              <a:rPr lang="en-US" sz="2800" b="0" kern="0" dirty="0">
                <a:solidFill>
                  <a:schemeClr val="tx2"/>
                </a:solidFill>
                <a:latin typeface="+mj-lt"/>
              </a:rPr>
              <a:t>GROUP WORK</a:t>
            </a:r>
            <a:br>
              <a:rPr lang="en-US" sz="2800" b="0" kern="0" dirty="0">
                <a:solidFill>
                  <a:schemeClr val="tx2"/>
                </a:solidFill>
                <a:latin typeface="+mj-lt"/>
              </a:rPr>
            </a:br>
            <a:br>
              <a:rPr lang="en-US" sz="2800" b="0" kern="0" dirty="0">
                <a:solidFill>
                  <a:schemeClr val="tx2"/>
                </a:solidFill>
                <a:latin typeface="+mj-lt"/>
              </a:rPr>
            </a:br>
            <a:r>
              <a:rPr lang="en-US" sz="2800" b="0" kern="0" dirty="0">
                <a:latin typeface="+mj-lt"/>
              </a:rPr>
              <a:t>Root causes of CEFM &amp; contributing factors in humanitarian contexts</a:t>
            </a:r>
            <a:r>
              <a:rPr lang="en-US" sz="2800" b="0" kern="0" dirty="0">
                <a:solidFill>
                  <a:schemeClr val="tx2"/>
                </a:solidFill>
                <a:latin typeface="+mj-lt"/>
              </a:rPr>
              <a:t> </a:t>
            </a:r>
            <a:br>
              <a:rPr lang="en-US" sz="2800" b="0" kern="0" dirty="0">
                <a:solidFill>
                  <a:schemeClr val="tx2"/>
                </a:solidFill>
                <a:latin typeface="+mj-lt"/>
              </a:rPr>
            </a:br>
            <a:endParaRPr lang="en-US" sz="2800" b="0" kern="0" dirty="0">
              <a:solidFill>
                <a:schemeClr val="tx2"/>
              </a:solidFill>
              <a:latin typeface="+mj-lt"/>
            </a:endParaRPr>
          </a:p>
        </p:txBody>
      </p:sp>
      <p:pic>
        <p:nvPicPr>
          <p:cNvPr id="6" name="Picture 5">
            <a:extLst>
              <a:ext uri="{FF2B5EF4-FFF2-40B4-BE49-F238E27FC236}">
                <a16:creationId xmlns:a16="http://schemas.microsoft.com/office/drawing/2014/main" id="{B5DEED4C-A78A-E04D-BA67-98B4D5F0C0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644" y="839691"/>
            <a:ext cx="3934080" cy="4819963"/>
          </a:xfrm>
          <a:prstGeom prst="rect">
            <a:avLst/>
          </a:prstGeom>
        </p:spPr>
      </p:pic>
    </p:spTree>
    <p:extLst>
      <p:ext uri="{BB962C8B-B14F-4D97-AF65-F5344CB8AC3E}">
        <p14:creationId xmlns:p14="http://schemas.microsoft.com/office/powerpoint/2010/main" val="3886198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mj-lt"/>
              </a:rPr>
              <a:t>Participants get to know each other and understand the objectives of the modular training approach</a:t>
            </a:r>
            <a:endParaRPr lang="en-KE">
              <a:latin typeface="+mj-lt"/>
            </a:endParaRPr>
          </a:p>
          <a:p>
            <a:r>
              <a:rPr lang="en-GB" dirty="0">
                <a:latin typeface="+mj-lt"/>
              </a:rPr>
              <a:t>Participants are provided with a basic overview of the toolkit and activities</a:t>
            </a:r>
            <a:endParaRPr lang="en-KE">
              <a:latin typeface="+mj-lt"/>
            </a:endParaRPr>
          </a:p>
          <a:p>
            <a:r>
              <a:rPr lang="en-GB" dirty="0">
                <a:latin typeface="+mj-lt"/>
              </a:rPr>
              <a:t>Participants will share expectations and agree on ground rules </a:t>
            </a:r>
            <a:endParaRPr lang="en-KE">
              <a:latin typeface="+mj-lt"/>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1 </a:t>
            </a:r>
            <a:br>
              <a:rPr lang="en-US" sz="2800" kern="0" dirty="0">
                <a:solidFill>
                  <a:schemeClr val="tx2"/>
                </a:solidFill>
              </a:rPr>
            </a:br>
            <a:r>
              <a:rPr lang="en-US" sz="2800" kern="0" dirty="0">
                <a:solidFill>
                  <a:schemeClr val="tx2"/>
                </a:solidFill>
                <a:latin typeface="Calibri" panose="020F0502020204030204" pitchFamily="34" charset="0"/>
                <a:cs typeface="Calibri" panose="020F0502020204030204" pitchFamily="34" charset="0"/>
              </a:rPr>
              <a:t>Introduction to the Training</a:t>
            </a:r>
            <a:endParaRPr lang="en-US" sz="2800" dirty="0">
              <a:solidFill>
                <a:schemeClr val="tx2"/>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91DD62A-C1CA-FC4F-A27F-842C5EFBC0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74" y="-374070"/>
            <a:ext cx="9875440" cy="1084176"/>
          </a:xfrm>
          <a:prstGeom prst="rect">
            <a:avLst/>
          </a:prstGeom>
        </p:spPr>
      </p:pic>
    </p:spTree>
    <p:extLst>
      <p:ext uri="{BB962C8B-B14F-4D97-AF65-F5344CB8AC3E}">
        <p14:creationId xmlns:p14="http://schemas.microsoft.com/office/powerpoint/2010/main" val="3903088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2560276"/>
            <a:ext cx="3102118" cy="2390902"/>
          </a:xfrm>
        </p:spPr>
        <p:txBody>
          <a:bodyPr anchor="t"/>
          <a:lstStyle/>
          <a:p>
            <a:r>
              <a:rPr lang="en-US" sz="2800" b="0" kern="0" dirty="0">
                <a:solidFill>
                  <a:schemeClr val="tx2"/>
                </a:solidFill>
                <a:latin typeface="+mj-lt"/>
              </a:rPr>
              <a:t>GENDER INEQUALITY</a:t>
            </a:r>
            <a:br>
              <a:rPr lang="en-US" sz="2800" b="0" kern="0" dirty="0">
                <a:solidFill>
                  <a:schemeClr val="tx2"/>
                </a:solidFill>
                <a:latin typeface="+mj-lt"/>
              </a:rPr>
            </a:br>
            <a:endParaRPr lang="en-US" sz="2800" b="0" kern="0" dirty="0">
              <a:solidFill>
                <a:schemeClr val="tx2"/>
              </a:solidFill>
              <a:latin typeface="+mj-lt"/>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1" y="2600960"/>
            <a:ext cx="6863813" cy="3587400"/>
          </a:xfrm>
        </p:spPr>
        <p:txBody>
          <a:bodyPr/>
          <a:lstStyle/>
          <a:p>
            <a:r>
              <a:rPr lang="en-GB" dirty="0">
                <a:latin typeface="+mj-lt"/>
              </a:rPr>
              <a:t>Girls are not valued as much as boys and are often seen as an extra burden on their family</a:t>
            </a:r>
          </a:p>
          <a:p>
            <a:r>
              <a:rPr lang="en-GB" dirty="0">
                <a:latin typeface="+mj-lt"/>
              </a:rPr>
              <a:t>Patriarchal values</a:t>
            </a:r>
          </a:p>
          <a:p>
            <a:r>
              <a:rPr lang="en-GB" dirty="0">
                <a:latin typeface="+mj-lt"/>
              </a:rPr>
              <a:t>Control over female sexuality</a:t>
            </a:r>
          </a:p>
          <a:p>
            <a:endParaRPr lang="en-GB" dirty="0">
              <a:latin typeface="+mj-lt"/>
            </a:endParaRPr>
          </a:p>
          <a:p>
            <a:endParaRPr lang="en-GB" dirty="0">
              <a:latin typeface="+mj-lt"/>
            </a:endParaRPr>
          </a:p>
        </p:txBody>
      </p:sp>
      <p:pic>
        <p:nvPicPr>
          <p:cNvPr id="2" name="Picture 1">
            <a:extLst>
              <a:ext uri="{FF2B5EF4-FFF2-40B4-BE49-F238E27FC236}">
                <a16:creationId xmlns:a16="http://schemas.microsoft.com/office/drawing/2014/main" id="{C4E1E70E-42B8-CB48-BB21-C3839A5BB609}"/>
              </a:ext>
            </a:extLst>
          </p:cNvPr>
          <p:cNvPicPr>
            <a:picLocks noChangeAspect="1"/>
          </p:cNvPicPr>
          <p:nvPr/>
        </p:nvPicPr>
        <p:blipFill>
          <a:blip r:embed="rId5"/>
          <a:stretch>
            <a:fillRect/>
          </a:stretch>
        </p:blipFill>
        <p:spPr>
          <a:xfrm>
            <a:off x="337087" y="1694587"/>
            <a:ext cx="1193800" cy="635000"/>
          </a:xfrm>
          <a:prstGeom prst="rect">
            <a:avLst/>
          </a:prstGeom>
        </p:spPr>
      </p:pic>
    </p:spTree>
    <p:extLst>
      <p:ext uri="{BB962C8B-B14F-4D97-AF65-F5344CB8AC3E}">
        <p14:creationId xmlns:p14="http://schemas.microsoft.com/office/powerpoint/2010/main" val="3215567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CULTURE AND TRADITION</a:t>
            </a: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2" y="2600960"/>
            <a:ext cx="6170294" cy="3587400"/>
          </a:xfrm>
        </p:spPr>
        <p:txBody>
          <a:bodyPr/>
          <a:lstStyle/>
          <a:p>
            <a:r>
              <a:rPr lang="en-GB" dirty="0">
                <a:latin typeface="Calibri Light" panose="020F0302020204030204" pitchFamily="34" charset="0"/>
                <a:cs typeface="Calibri Light" panose="020F0302020204030204" pitchFamily="34" charset="0"/>
              </a:rPr>
              <a:t>Considered to be a part of tradition or culture, or sometimes religion</a:t>
            </a:r>
          </a:p>
          <a:p>
            <a:r>
              <a:rPr lang="en-GB" dirty="0">
                <a:latin typeface="Calibri Light" panose="020F0302020204030204" pitchFamily="34" charset="0"/>
                <a:cs typeface="Calibri Light" panose="020F0302020204030204" pitchFamily="34" charset="0"/>
              </a:rPr>
              <a:t>Ready for marriage at menstruation</a:t>
            </a:r>
          </a:p>
          <a:p>
            <a:r>
              <a:rPr lang="en-GB" dirty="0">
                <a:latin typeface="Calibri Light" panose="020F0302020204030204" pitchFamily="34" charset="0"/>
                <a:cs typeface="Calibri Light" panose="020F0302020204030204" pitchFamily="34" charset="0"/>
              </a:rPr>
              <a:t>Rite of passage to womanhood, linked to other traditional practices such as FGM</a:t>
            </a:r>
          </a:p>
          <a:p>
            <a:r>
              <a:rPr lang="en-GB" dirty="0">
                <a:latin typeface="Calibri Light" panose="020F0302020204030204" pitchFamily="34" charset="0"/>
                <a:cs typeface="Calibri Light" panose="020F0302020204030204" pitchFamily="34" charset="0"/>
              </a:rPr>
              <a:t>Tradition and culture can change and can be changed, over time</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E08CF6D1-1A05-D34D-93F9-469DBCAA262C}"/>
              </a:ext>
            </a:extLst>
          </p:cNvPr>
          <p:cNvPicPr>
            <a:picLocks noChangeAspect="1"/>
          </p:cNvPicPr>
          <p:nvPr/>
        </p:nvPicPr>
        <p:blipFill>
          <a:blip r:embed="rId5"/>
          <a:stretch>
            <a:fillRect/>
          </a:stretch>
        </p:blipFill>
        <p:spPr>
          <a:xfrm>
            <a:off x="411452" y="1362308"/>
            <a:ext cx="1119435" cy="967279"/>
          </a:xfrm>
          <a:prstGeom prst="rect">
            <a:avLst/>
          </a:prstGeom>
        </p:spPr>
      </p:pic>
    </p:spTree>
    <p:extLst>
      <p:ext uri="{BB962C8B-B14F-4D97-AF65-F5344CB8AC3E}">
        <p14:creationId xmlns:p14="http://schemas.microsoft.com/office/powerpoint/2010/main" val="2886691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POVERTY*</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2" y="2600960"/>
            <a:ext cx="6170294" cy="3587400"/>
          </a:xfrm>
        </p:spPr>
        <p:txBody>
          <a:bodyPr/>
          <a:lstStyle/>
          <a:p>
            <a:r>
              <a:rPr lang="en-GB" dirty="0">
                <a:latin typeface="Calibri Light" panose="020F0302020204030204" pitchFamily="34" charset="0"/>
                <a:cs typeface="Calibri Light" panose="020F0302020204030204" pitchFamily="34" charset="0"/>
              </a:rPr>
              <a:t>Allows parents to decrease family expenses as they have one less person to feed, clothe and educate</a:t>
            </a:r>
          </a:p>
          <a:p>
            <a:r>
              <a:rPr lang="en-GB" dirty="0">
                <a:latin typeface="Calibri Light" panose="020F0302020204030204" pitchFamily="34" charset="0"/>
                <a:cs typeface="Calibri Light" panose="020F0302020204030204" pitchFamily="34" charset="0"/>
              </a:rPr>
              <a:t>Where there is dowry or “bride price”, can be a source of income for poor families </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26A77584-E76C-4D4D-8088-D8B1F562E58E}"/>
              </a:ext>
            </a:extLst>
          </p:cNvPr>
          <p:cNvPicPr>
            <a:picLocks noChangeAspect="1"/>
          </p:cNvPicPr>
          <p:nvPr/>
        </p:nvPicPr>
        <p:blipFill>
          <a:blip r:embed="rId5"/>
          <a:stretch>
            <a:fillRect/>
          </a:stretch>
        </p:blipFill>
        <p:spPr>
          <a:xfrm>
            <a:off x="411451" y="1361319"/>
            <a:ext cx="1111815" cy="967279"/>
          </a:xfrm>
          <a:prstGeom prst="rect">
            <a:avLst/>
          </a:prstGeom>
        </p:spPr>
      </p:pic>
    </p:spTree>
    <p:extLst>
      <p:ext uri="{BB962C8B-B14F-4D97-AF65-F5344CB8AC3E}">
        <p14:creationId xmlns:p14="http://schemas.microsoft.com/office/powerpoint/2010/main" val="3559655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INSECURITY AND VIOLENCE*</a:t>
            </a: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2" y="2600960"/>
            <a:ext cx="6170294" cy="3587400"/>
          </a:xfrm>
        </p:spPr>
        <p:txBody>
          <a:bodyPr/>
          <a:lstStyle/>
          <a:p>
            <a:r>
              <a:rPr lang="en-GB" dirty="0">
                <a:latin typeface="Calibri Light" panose="020F0302020204030204" pitchFamily="34" charset="0"/>
                <a:cs typeface="Calibri Light" panose="020F0302020204030204" pitchFamily="34" charset="0"/>
              </a:rPr>
              <a:t>Where there is war and conflict, girls are at high risk of harassment and physical or sexual assault; parents see this as a way to protect their girls</a:t>
            </a:r>
          </a:p>
          <a:p>
            <a:r>
              <a:rPr lang="en-GB" dirty="0">
                <a:latin typeface="Calibri Light" panose="020F0302020204030204" pitchFamily="34" charset="0"/>
                <a:cs typeface="Calibri Light" panose="020F0302020204030204" pitchFamily="34" charset="0"/>
              </a:rPr>
              <a:t>The reality is that child brides face much higher risks of violence, and have less power to exercise their rights, particularly with their partners</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DD726113-E072-0342-8EA1-3C1DFE56C455}"/>
              </a:ext>
            </a:extLst>
          </p:cNvPr>
          <p:cNvPicPr>
            <a:picLocks noChangeAspect="1"/>
          </p:cNvPicPr>
          <p:nvPr/>
        </p:nvPicPr>
        <p:blipFill>
          <a:blip r:embed="rId5"/>
          <a:stretch>
            <a:fillRect/>
          </a:stretch>
        </p:blipFill>
        <p:spPr>
          <a:xfrm>
            <a:off x="426275" y="1362307"/>
            <a:ext cx="955484" cy="967280"/>
          </a:xfrm>
          <a:prstGeom prst="rect">
            <a:avLst/>
          </a:prstGeom>
        </p:spPr>
      </p:pic>
    </p:spTree>
    <p:extLst>
      <p:ext uri="{BB962C8B-B14F-4D97-AF65-F5344CB8AC3E}">
        <p14:creationId xmlns:p14="http://schemas.microsoft.com/office/powerpoint/2010/main" val="224030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2" name="Picture 1">
            <a:extLst>
              <a:ext uri="{FF2B5EF4-FFF2-40B4-BE49-F238E27FC236}">
                <a16:creationId xmlns:a16="http://schemas.microsoft.com/office/drawing/2014/main" id="{FC00682E-C4E1-8645-A1D8-0D6AA17301D4}"/>
              </a:ext>
            </a:extLst>
          </p:cNvPr>
          <p:cNvPicPr>
            <a:picLocks noChangeAspect="1"/>
          </p:cNvPicPr>
          <p:nvPr/>
        </p:nvPicPr>
        <p:blipFill>
          <a:blip r:embed="rId4"/>
          <a:stretch>
            <a:fillRect/>
          </a:stretch>
        </p:blipFill>
        <p:spPr>
          <a:xfrm>
            <a:off x="411452" y="1274114"/>
            <a:ext cx="1219779" cy="1196322"/>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WEAK GOVERNMENT SYSTEMS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2" y="2600960"/>
            <a:ext cx="6170294" cy="3587400"/>
          </a:xfrm>
        </p:spPr>
        <p:txBody>
          <a:bodyPr/>
          <a:lstStyle/>
          <a:p>
            <a:r>
              <a:rPr lang="en-GB" dirty="0">
                <a:latin typeface="Calibri Light" panose="020F0302020204030204" pitchFamily="34" charset="0"/>
                <a:cs typeface="Calibri Light" panose="020F0302020204030204" pitchFamily="34" charset="0"/>
              </a:rPr>
              <a:t>Laws are subject to different or unequal interpretations and exceptions</a:t>
            </a:r>
          </a:p>
          <a:p>
            <a:r>
              <a:rPr lang="en-GB" dirty="0">
                <a:latin typeface="Calibri Light" panose="020F0302020204030204" pitchFamily="34" charset="0"/>
                <a:cs typeface="Calibri Light" panose="020F0302020204030204" pitchFamily="34" charset="0"/>
              </a:rPr>
              <a:t>In many countries the minimum age for marriage is lower under customary or religious law, which contradicts national laws and international conventions.</a:t>
            </a:r>
          </a:p>
          <a:p>
            <a:r>
              <a:rPr lang="en-GB" dirty="0">
                <a:latin typeface="Calibri Light" panose="020F0302020204030204" pitchFamily="34" charset="0"/>
                <a:cs typeface="Calibri Light" panose="020F0302020204030204" pitchFamily="34" charset="0"/>
              </a:rPr>
              <a:t>Many countries lack legislation, or the means to enforce laws</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6586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LIMITED EDUCATION AND ECONOMIC OPPORTUNITIES*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2" y="2600960"/>
            <a:ext cx="6508482" cy="3587400"/>
          </a:xfrm>
        </p:spPr>
        <p:txBody>
          <a:bodyPr/>
          <a:lstStyle/>
          <a:p>
            <a:r>
              <a:rPr lang="en-GB" dirty="0">
                <a:latin typeface="Calibri Light" panose="020F0302020204030204" pitchFamily="34" charset="0"/>
                <a:cs typeface="Calibri Light" panose="020F0302020204030204" pitchFamily="34" charset="0"/>
              </a:rPr>
              <a:t>Educating girls is less of a priority than educating boys</a:t>
            </a:r>
          </a:p>
          <a:p>
            <a:r>
              <a:rPr lang="en-GB" dirty="0">
                <a:latin typeface="Calibri Light" panose="020F0302020204030204" pitchFamily="34" charset="0"/>
                <a:cs typeface="Calibri Light" panose="020F0302020204030204" pitchFamily="34" charset="0"/>
              </a:rPr>
              <a:t>When a woman’s most important role is considered to be that of a wife, mother and homemaker, schooling girls and preparing them for working life is not considered important</a:t>
            </a:r>
          </a:p>
          <a:p>
            <a:r>
              <a:rPr lang="en-GB" dirty="0">
                <a:latin typeface="Calibri Light" panose="020F0302020204030204" pitchFamily="34" charset="0"/>
                <a:cs typeface="Calibri Light" panose="020F0302020204030204" pitchFamily="34" charset="0"/>
              </a:rPr>
              <a:t>Lack access to nearby quality schools and money to cover the costs</a:t>
            </a:r>
          </a:p>
          <a:p>
            <a:r>
              <a:rPr lang="en-GB" dirty="0">
                <a:latin typeface="Calibri Light" panose="020F0302020204030204" pitchFamily="34" charset="0"/>
                <a:cs typeface="Calibri Light" panose="020F0302020204030204" pitchFamily="34" charset="0"/>
              </a:rPr>
              <a:t>For most families, conflicts and disasters severely restrict their social, economic, and educational opportunities</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32B86522-BA4F-6841-87EA-25A8F94588EE}"/>
              </a:ext>
            </a:extLst>
          </p:cNvPr>
          <p:cNvPicPr>
            <a:picLocks noChangeAspect="1"/>
          </p:cNvPicPr>
          <p:nvPr/>
        </p:nvPicPr>
        <p:blipFill>
          <a:blip r:embed="rId5"/>
          <a:stretch>
            <a:fillRect/>
          </a:stretch>
        </p:blipFill>
        <p:spPr>
          <a:xfrm>
            <a:off x="411451" y="1362307"/>
            <a:ext cx="916801" cy="916801"/>
          </a:xfrm>
          <a:prstGeom prst="rect">
            <a:avLst/>
          </a:prstGeom>
        </p:spPr>
      </p:pic>
    </p:spTree>
    <p:extLst>
      <p:ext uri="{BB962C8B-B14F-4D97-AF65-F5344CB8AC3E}">
        <p14:creationId xmlns:p14="http://schemas.microsoft.com/office/powerpoint/2010/main" val="462569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br>
              <a:rPr lang="en-US" sz="2800" b="0" kern="0" dirty="0">
                <a:solidFill>
                  <a:schemeClr val="tx2"/>
                </a:solidFill>
                <a:latin typeface="+mj-lt"/>
              </a:rPr>
            </a:br>
            <a:br>
              <a:rPr lang="en-US" sz="2800" b="0" kern="0" dirty="0">
                <a:solidFill>
                  <a:schemeClr val="tx2"/>
                </a:solidFill>
                <a:latin typeface="+mj-lt"/>
              </a:rPr>
            </a:br>
            <a:r>
              <a:rPr lang="en-US" sz="2800" b="0" kern="0" dirty="0">
                <a:solidFill>
                  <a:schemeClr val="tx2"/>
                </a:solidFill>
                <a:latin typeface="+mj-lt"/>
              </a:rPr>
              <a:t>LACK OF AWARENESS</a:t>
            </a:r>
            <a:br>
              <a:rPr lang="en-US" sz="2800" b="0" kern="0" dirty="0">
                <a:solidFill>
                  <a:schemeClr val="tx2"/>
                </a:solidFill>
                <a:latin typeface="+mj-lt"/>
              </a:rPr>
            </a:br>
            <a:br>
              <a:rPr lang="en-US" sz="2800" b="0" kern="0" dirty="0">
                <a:solidFill>
                  <a:schemeClr val="tx2"/>
                </a:solidFill>
                <a:latin typeface="+mj-lt"/>
              </a:rPr>
            </a:br>
            <a:endParaRPr lang="en-US" sz="2800" b="0" kern="0" dirty="0">
              <a:solidFill>
                <a:schemeClr val="tx2"/>
              </a:solidFill>
              <a:latin typeface="+mj-lt"/>
            </a:endParaRPr>
          </a:p>
        </p:txBody>
      </p:sp>
      <p:pic>
        <p:nvPicPr>
          <p:cNvPr id="10" name="Picture 9">
            <a:extLst>
              <a:ext uri="{FF2B5EF4-FFF2-40B4-BE49-F238E27FC236}">
                <a16:creationId xmlns:a16="http://schemas.microsoft.com/office/drawing/2014/main" id="{6597F987-5A4F-DA46-A55F-4F2A90AE2C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41417" y="-259466"/>
            <a:ext cx="7218609" cy="967277"/>
          </a:xfrm>
          <a:prstGeom prst="rect">
            <a:avLst/>
          </a:prstGeom>
        </p:spPr>
      </p:pic>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1" y="2600960"/>
            <a:ext cx="7054873" cy="3587400"/>
          </a:xfrm>
        </p:spPr>
        <p:txBody>
          <a:bodyPr/>
          <a:lstStyle/>
          <a:p>
            <a:r>
              <a:rPr lang="en-GB" dirty="0">
                <a:latin typeface="+mj-lt"/>
              </a:rPr>
              <a:t>Child marriage also is a result of lack of awareness among parents, communities and the children themselves on national laws and on the rights of children and women</a:t>
            </a:r>
          </a:p>
          <a:p>
            <a:r>
              <a:rPr lang="en-GB" dirty="0">
                <a:latin typeface="+mj-lt"/>
              </a:rPr>
              <a:t>Many do not know about international human rights or conventions – or how to make sure their rights are protected</a:t>
            </a:r>
          </a:p>
          <a:p>
            <a:endParaRPr lang="en-GB" dirty="0">
              <a:latin typeface="+mj-lt"/>
            </a:endParaRPr>
          </a:p>
          <a:p>
            <a:endParaRPr lang="en-GB" dirty="0">
              <a:latin typeface="+mj-lt"/>
            </a:endParaRPr>
          </a:p>
        </p:txBody>
      </p:sp>
      <p:pic>
        <p:nvPicPr>
          <p:cNvPr id="3" name="Picture 2">
            <a:extLst>
              <a:ext uri="{FF2B5EF4-FFF2-40B4-BE49-F238E27FC236}">
                <a16:creationId xmlns:a16="http://schemas.microsoft.com/office/drawing/2014/main" id="{33442C54-CC9D-7642-876A-FD41A2A56CD7}"/>
              </a:ext>
            </a:extLst>
          </p:cNvPr>
          <p:cNvPicPr>
            <a:picLocks noChangeAspect="1"/>
          </p:cNvPicPr>
          <p:nvPr/>
        </p:nvPicPr>
        <p:blipFill>
          <a:blip r:embed="rId5"/>
          <a:stretch>
            <a:fillRect/>
          </a:stretch>
        </p:blipFill>
        <p:spPr>
          <a:xfrm>
            <a:off x="413941" y="1294573"/>
            <a:ext cx="839126" cy="1018140"/>
          </a:xfrm>
          <a:prstGeom prst="rect">
            <a:avLst/>
          </a:prstGeom>
        </p:spPr>
      </p:pic>
    </p:spTree>
    <p:extLst>
      <p:ext uri="{BB962C8B-B14F-4D97-AF65-F5344CB8AC3E}">
        <p14:creationId xmlns:p14="http://schemas.microsoft.com/office/powerpoint/2010/main" val="1156918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BFF23C02-21E0-6B48-A8FC-DDE834C8C545}"/>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D071FD07-9FAC-7148-A6F5-4F22427C4574}"/>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3.4</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CONSEQUENCES OF CEFM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45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63ACFE7C-BB2E-7C44-870C-C418787E79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2" name="Picture 11">
            <a:extLst>
              <a:ext uri="{FF2B5EF4-FFF2-40B4-BE49-F238E27FC236}">
                <a16:creationId xmlns:a16="http://schemas.microsoft.com/office/drawing/2014/main" id="{0845DD5D-6877-A140-B8F7-9A5C59C23519}"/>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41530" y="1279989"/>
            <a:ext cx="7037353" cy="4231705"/>
          </a:xfrm>
          <a:prstGeom prst="rect">
            <a:avLst/>
          </a:prstGeom>
        </p:spPr>
      </p:pic>
    </p:spTree>
    <p:extLst>
      <p:ext uri="{BB962C8B-B14F-4D97-AF65-F5344CB8AC3E}">
        <p14:creationId xmlns:p14="http://schemas.microsoft.com/office/powerpoint/2010/main" val="158126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4FF6484-EF61-BD45-BFE5-E93AF2C5CD0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EXERCISE</a:t>
            </a:r>
            <a:br>
              <a:rPr lang="en-US" sz="2800" b="0" kern="0" dirty="0">
                <a:solidFill>
                  <a:schemeClr val="tx2"/>
                </a:solidFill>
                <a:latin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TWO PATHS</a:t>
            </a:r>
          </a:p>
        </p:txBody>
      </p:sp>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1" y="1795346"/>
            <a:ext cx="6863813" cy="4393014"/>
          </a:xfrm>
        </p:spPr>
        <p:txBody>
          <a:bodyPr/>
          <a:lstStyle/>
          <a:p>
            <a:r>
              <a:rPr lang="en-GB" b="1" dirty="0">
                <a:latin typeface="Calibri" panose="020F0502020204030204" pitchFamily="34" charset="0"/>
                <a:cs typeface="Calibri" panose="020F0502020204030204" pitchFamily="34" charset="0"/>
              </a:rPr>
              <a:t>Divide</a:t>
            </a:r>
            <a:r>
              <a:rPr lang="en-GB" dirty="0">
                <a:latin typeface="Calibri Light" panose="020F0302020204030204" pitchFamily="34" charset="0"/>
                <a:cs typeface="Calibri Light" panose="020F0302020204030204" pitchFamily="34" charset="0"/>
              </a:rPr>
              <a:t> into four groups and draw a picture of a girl who got married at age 14, and a picture of a woman who married at age 23</a:t>
            </a:r>
          </a:p>
          <a:p>
            <a:r>
              <a:rPr lang="en-GB" b="1" dirty="0">
                <a:latin typeface="Calibri" panose="020F0502020204030204" pitchFamily="34" charset="0"/>
                <a:cs typeface="Calibri" panose="020F0502020204030204" pitchFamily="34" charset="0"/>
              </a:rPr>
              <a:t>Write </a:t>
            </a:r>
            <a:r>
              <a:rPr lang="en-GB" dirty="0">
                <a:latin typeface="Calibri Light" panose="020F0302020204030204" pitchFamily="34" charset="0"/>
                <a:cs typeface="Calibri Light" panose="020F0302020204030204" pitchFamily="34" charset="0"/>
              </a:rPr>
              <a:t>down on post-it notes all of the positive and negative consequences for the girl and the woman in the 2 drawings, considering her education, health, economic situation, mental wellbeing, social networks, etc</a:t>
            </a:r>
          </a:p>
          <a:p>
            <a:r>
              <a:rPr lang="en-GB" dirty="0">
                <a:latin typeface="Calibri Light" panose="020F0302020204030204" pitchFamily="34" charset="0"/>
                <a:cs typeface="Calibri Light" panose="020F0302020204030204" pitchFamily="34" charset="0"/>
              </a:rPr>
              <a:t>For any negative consequence use a yellow post-it and for any positive consequence or outcome use a pink post-it note</a:t>
            </a:r>
          </a:p>
          <a:p>
            <a:endParaRPr lang="en-GB" dirty="0"/>
          </a:p>
        </p:txBody>
      </p:sp>
    </p:spTree>
    <p:extLst>
      <p:ext uri="{BB962C8B-B14F-4D97-AF65-F5344CB8AC3E}">
        <p14:creationId xmlns:p14="http://schemas.microsoft.com/office/powerpoint/2010/main" val="89908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5D80869F-2A22-D048-827B-F4E21E5EF48C}"/>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23189F7E-5FC5-BB49-8E72-C2F0141DB4F9}"/>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3.5</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CEFM IN MY CONTEXT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8E83DBB7-2B40-9548-AAEA-001B68C63D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2" name="Picture 11">
            <a:extLst>
              <a:ext uri="{FF2B5EF4-FFF2-40B4-BE49-F238E27FC236}">
                <a16:creationId xmlns:a16="http://schemas.microsoft.com/office/drawing/2014/main" id="{4469ECFB-87E8-EF47-937F-66BACF12C95B}"/>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441530" y="1279989"/>
            <a:ext cx="7037353" cy="4231705"/>
          </a:xfrm>
          <a:prstGeom prst="rect">
            <a:avLst/>
          </a:prstGeom>
        </p:spPr>
      </p:pic>
    </p:spTree>
    <p:extLst>
      <p:ext uri="{BB962C8B-B14F-4D97-AF65-F5344CB8AC3E}">
        <p14:creationId xmlns:p14="http://schemas.microsoft.com/office/powerpoint/2010/main" val="73246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BDE2B5-C1E3-9742-A478-1EDE79C310C7}"/>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6" y="1790691"/>
            <a:ext cx="5490614"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1.1</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WELCOME AND INTRODUCTIONS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1" name="Picture 10">
            <a:extLst>
              <a:ext uri="{FF2B5EF4-FFF2-40B4-BE49-F238E27FC236}">
                <a16:creationId xmlns:a16="http://schemas.microsoft.com/office/drawing/2014/main" id="{C5A7E613-BC55-B247-A768-D6B28463C100}"/>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16200000">
            <a:off x="-1394664" y="1167809"/>
            <a:ext cx="6980835" cy="4399548"/>
          </a:xfrm>
          <a:prstGeom prst="rect">
            <a:avLst/>
          </a:prstGeom>
        </p:spPr>
      </p:pic>
      <p:sp>
        <p:nvSpPr>
          <p:cNvPr id="6" name="Text Placeholder 5">
            <a:extLst>
              <a:ext uri="{FF2B5EF4-FFF2-40B4-BE49-F238E27FC236}">
                <a16:creationId xmlns:a16="http://schemas.microsoft.com/office/drawing/2014/main" id="{E89A2BFC-25E5-0E60-D341-B88617C7BF93}"/>
              </a:ext>
            </a:extLst>
          </p:cNvPr>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100786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B4C4A2-E820-FF43-82FE-AE4A33FBB45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EXERCISE</a:t>
            </a:r>
            <a:br>
              <a:rPr lang="en-US" sz="2800" b="0" kern="0" dirty="0">
                <a:solidFill>
                  <a:schemeClr val="tx2"/>
                </a:solidFill>
                <a:latin typeface="Calibri Light" panose="020F0302020204030204" pitchFamily="34" charset="0"/>
              </a:rPr>
            </a:br>
            <a:r>
              <a:rPr lang="en-US" sz="2800" b="0" kern="0" dirty="0">
                <a:solidFill>
                  <a:schemeClr val="tx2"/>
                </a:solidFill>
                <a:latin typeface="Calibri Light" panose="020F0302020204030204" pitchFamily="34" charset="0"/>
                <a:cs typeface="Calibri Light" panose="020F0302020204030204" pitchFamily="34" charset="0"/>
              </a:rPr>
              <a:t>CONTEXT ANALYSIS</a:t>
            </a:r>
            <a:br>
              <a:rPr lang="en-US" sz="2800" b="0" kern="0" dirty="0">
                <a:solidFill>
                  <a:schemeClr val="tx2"/>
                </a:solidFill>
                <a:latin typeface="Calibri Light" panose="020F0302020204030204" pitchFamily="34" charset="0"/>
              </a:rPr>
            </a:br>
            <a:endParaRPr lang="en-US" sz="2800" b="0" kern="0" dirty="0">
              <a:solidFill>
                <a:schemeClr val="tx2"/>
              </a:solidFill>
              <a:latin typeface="Calibri Light" panose="020F0302020204030204" pitchFamily="34" charset="0"/>
            </a:endParaRPr>
          </a:p>
        </p:txBody>
      </p:sp>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4975761" y="1795346"/>
            <a:ext cx="6863813" cy="4393014"/>
          </a:xfrm>
        </p:spPr>
        <p:txBody>
          <a:bodyPr/>
          <a:lstStyle/>
          <a:p>
            <a:pPr>
              <a:lnSpc>
                <a:spcPct val="150000"/>
              </a:lnSpc>
            </a:pPr>
            <a:r>
              <a:rPr lang="en-GB" dirty="0">
                <a:latin typeface="Calibri Light" panose="020F0302020204030204" pitchFamily="34" charset="0"/>
                <a:cs typeface="Calibri Light" panose="020F0302020204030204" pitchFamily="34" charset="0"/>
              </a:rPr>
              <a:t>Laws, policies and regulations</a:t>
            </a:r>
            <a:endParaRPr lang="en-KE">
              <a:latin typeface="Calibri Light" panose="020F0302020204030204" pitchFamily="34" charset="0"/>
              <a:cs typeface="Calibri Light" panose="020F0302020204030204" pitchFamily="34" charset="0"/>
            </a:endParaRPr>
          </a:p>
          <a:p>
            <a:pPr>
              <a:lnSpc>
                <a:spcPct val="150000"/>
              </a:lnSpc>
            </a:pPr>
            <a:r>
              <a:rPr lang="en-GB" dirty="0">
                <a:latin typeface="Calibri Light" panose="020F0302020204030204" pitchFamily="34" charset="0"/>
                <a:cs typeface="Calibri Light" panose="020F0302020204030204" pitchFamily="34" charset="0"/>
              </a:rPr>
              <a:t>Cultural practices and beliefs</a:t>
            </a:r>
            <a:endParaRPr lang="en-KE">
              <a:latin typeface="Calibri Light" panose="020F0302020204030204" pitchFamily="34" charset="0"/>
              <a:cs typeface="Calibri Light" panose="020F0302020204030204" pitchFamily="34" charset="0"/>
            </a:endParaRPr>
          </a:p>
          <a:p>
            <a:pPr>
              <a:lnSpc>
                <a:spcPct val="150000"/>
              </a:lnSpc>
            </a:pPr>
            <a:r>
              <a:rPr lang="en-GB" dirty="0">
                <a:latin typeface="Calibri Light" panose="020F0302020204030204" pitchFamily="34" charset="0"/>
                <a:cs typeface="Calibri Light" panose="020F0302020204030204" pitchFamily="34" charset="0"/>
              </a:rPr>
              <a:t>Gender roles and responsibilities</a:t>
            </a:r>
            <a:endParaRPr lang="en-KE">
              <a:latin typeface="Calibri Light" panose="020F0302020204030204" pitchFamily="34" charset="0"/>
              <a:cs typeface="Calibri Light" panose="020F0302020204030204" pitchFamily="34" charset="0"/>
            </a:endParaRPr>
          </a:p>
          <a:p>
            <a:pPr>
              <a:lnSpc>
                <a:spcPct val="150000"/>
              </a:lnSpc>
            </a:pPr>
            <a:r>
              <a:rPr lang="en-GB" dirty="0">
                <a:latin typeface="Calibri Light" panose="020F0302020204030204" pitchFamily="34" charset="0"/>
                <a:cs typeface="Calibri Light" panose="020F0302020204030204" pitchFamily="34" charset="0"/>
              </a:rPr>
              <a:t>Access to and control over resources</a:t>
            </a:r>
            <a:endParaRPr lang="en-KE">
              <a:latin typeface="Calibri Light" panose="020F0302020204030204" pitchFamily="34" charset="0"/>
              <a:cs typeface="Calibri Light" panose="020F0302020204030204" pitchFamily="34" charset="0"/>
            </a:endParaRPr>
          </a:p>
          <a:p>
            <a:pPr>
              <a:lnSpc>
                <a:spcPct val="150000"/>
              </a:lnSpc>
            </a:pPr>
            <a:r>
              <a:rPr lang="en-GB" dirty="0">
                <a:latin typeface="Calibri Light" panose="020F0302020204030204" pitchFamily="34" charset="0"/>
                <a:cs typeface="Calibri Light" panose="020F0302020204030204" pitchFamily="34" charset="0"/>
              </a:rPr>
              <a:t>Patterns of power and decision making </a:t>
            </a:r>
            <a:endParaRPr lang="en-KE">
              <a:latin typeface="Calibri Light" panose="020F0302020204030204" pitchFamily="34" charset="0"/>
              <a:cs typeface="Calibri Light" panose="020F0302020204030204" pitchFamily="34" charset="0"/>
            </a:endParaRPr>
          </a:p>
          <a:p>
            <a:pPr marL="0" indent="0">
              <a:buNone/>
            </a:pPr>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23163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dancing&#10;&#10;Description automatically generated with low confidence">
            <a:extLst>
              <a:ext uri="{FF2B5EF4-FFF2-40B4-BE49-F238E27FC236}">
                <a16:creationId xmlns:a16="http://schemas.microsoft.com/office/drawing/2014/main" id="{C31DDCB5-646E-484A-9CA7-A7406B054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485" y="0"/>
            <a:ext cx="4256316"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4: Adolescent Sexual and Reproductive Health</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2 HOURS</a:t>
            </a:r>
          </a:p>
          <a:p>
            <a:endParaRPr lang="en-US" dirty="0">
              <a:latin typeface="Calibri Light" panose="020F0302020204030204" pitchFamily="34" charset="0"/>
              <a:cs typeface="Calibri Light" panose="020F0302020204030204" pitchFamily="34" charset="0"/>
            </a:endParaRPr>
          </a:p>
        </p:txBody>
      </p:sp>
      <p:grpSp>
        <p:nvGrpSpPr>
          <p:cNvPr id="5" name="Group 4">
            <a:extLst>
              <a:ext uri="{FF2B5EF4-FFF2-40B4-BE49-F238E27FC236}">
                <a16:creationId xmlns:a16="http://schemas.microsoft.com/office/drawing/2014/main" id="{B4C8B89E-3F78-A147-9396-5005543FFC56}"/>
              </a:ext>
            </a:extLst>
          </p:cNvPr>
          <p:cNvGrpSpPr/>
          <p:nvPr/>
        </p:nvGrpSpPr>
        <p:grpSpPr>
          <a:xfrm>
            <a:off x="3479338" y="-123986"/>
            <a:ext cx="1274986" cy="7105973"/>
            <a:chOff x="3479338" y="-247973"/>
            <a:chExt cx="1274986" cy="7105973"/>
          </a:xfrm>
        </p:grpSpPr>
        <p:pic>
          <p:nvPicPr>
            <p:cNvPr id="4" name="Picture 3">
              <a:extLst>
                <a:ext uri="{FF2B5EF4-FFF2-40B4-BE49-F238E27FC236}">
                  <a16:creationId xmlns:a16="http://schemas.microsoft.com/office/drawing/2014/main" id="{BE2D633E-8103-3340-8DD2-0080FDA88A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9338" y="-247973"/>
              <a:ext cx="1274986" cy="5021451"/>
            </a:xfrm>
            <a:prstGeom prst="rect">
              <a:avLst/>
            </a:prstGeom>
          </p:spPr>
        </p:pic>
        <p:pic>
          <p:nvPicPr>
            <p:cNvPr id="8" name="Picture 7">
              <a:extLst>
                <a:ext uri="{FF2B5EF4-FFF2-40B4-BE49-F238E27FC236}">
                  <a16:creationId xmlns:a16="http://schemas.microsoft.com/office/drawing/2014/main" id="{1F4E3416-1E49-DE45-B3D5-67DFB8B6E4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9338" y="4711485"/>
              <a:ext cx="1274986" cy="2146515"/>
            </a:xfrm>
            <a:prstGeom prst="rect">
              <a:avLst/>
            </a:prstGeom>
          </p:spPr>
        </p:pic>
      </p:grpSp>
    </p:spTree>
    <p:extLst>
      <p:ext uri="{BB962C8B-B14F-4D97-AF65-F5344CB8AC3E}">
        <p14:creationId xmlns:p14="http://schemas.microsoft.com/office/powerpoint/2010/main" val="1824850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Calibri Light" panose="020F0302020204030204" pitchFamily="34" charset="0"/>
                <a:cs typeface="Calibri Light" panose="020F0302020204030204" pitchFamily="34" charset="0"/>
              </a:rPr>
              <a:t>Understand the importance of providing girls with ASRH information</a:t>
            </a:r>
          </a:p>
          <a:p>
            <a:r>
              <a:rPr lang="en-GB" dirty="0">
                <a:latin typeface="Calibri Light" panose="020F0302020204030204" pitchFamily="34" charset="0"/>
                <a:cs typeface="Calibri Light" panose="020F0302020204030204" pitchFamily="34" charset="0"/>
              </a:rPr>
              <a:t>Examine our own beliefs, values, and attitudes related to ASRH and reflect if judgements are made that affect our work in communities</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LEARNING OBJECTIVES FOR SESSION 4</a:t>
            </a:r>
            <a:br>
              <a:rPr lang="en-US" sz="2800" b="0" kern="0" dirty="0">
                <a:solidFill>
                  <a:schemeClr val="tx2"/>
                </a:solidFill>
                <a:latin typeface="Calibri Light" panose="020F0302020204030204" pitchFamily="34" charset="0"/>
                <a:cs typeface="Calibri Light" panose="020F0302020204030204" pitchFamily="34" charset="0"/>
              </a:rPr>
            </a:br>
            <a:r>
              <a:rPr lang="en-US" sz="2800" kern="0" dirty="0">
                <a:solidFill>
                  <a:schemeClr val="tx2"/>
                </a:solidFill>
                <a:latin typeface="Calibri" panose="020F0502020204030204" pitchFamily="34" charset="0"/>
                <a:cs typeface="Calibri" panose="020F0502020204030204" pitchFamily="34" charset="0"/>
              </a:rPr>
              <a:t>ASRH Basics </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2DF77131-1CBA-9F46-B846-59257327ECD7}"/>
              </a:ext>
            </a:extLst>
          </p:cNvPr>
          <p:cNvGrpSpPr/>
          <p:nvPr/>
        </p:nvGrpSpPr>
        <p:grpSpPr>
          <a:xfrm>
            <a:off x="-414033" y="-239637"/>
            <a:ext cx="7222802" cy="1083729"/>
            <a:chOff x="-301299" y="-252163"/>
            <a:chExt cx="7222802" cy="1083729"/>
          </a:xfrm>
        </p:grpSpPr>
        <p:pic>
          <p:nvPicPr>
            <p:cNvPr id="4" name="Picture 3">
              <a:extLst>
                <a:ext uri="{FF2B5EF4-FFF2-40B4-BE49-F238E27FC236}">
                  <a16:creationId xmlns:a16="http://schemas.microsoft.com/office/drawing/2014/main" id="{E979B231-2378-2847-AAB6-A6805D95CF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907814" y="-2461276"/>
              <a:ext cx="1083728" cy="5501953"/>
            </a:xfrm>
            <a:prstGeom prst="rect">
              <a:avLst/>
            </a:prstGeom>
          </p:spPr>
        </p:pic>
        <p:pic>
          <p:nvPicPr>
            <p:cNvPr id="11" name="Picture 10">
              <a:extLst>
                <a:ext uri="{FF2B5EF4-FFF2-40B4-BE49-F238E27FC236}">
                  <a16:creationId xmlns:a16="http://schemas.microsoft.com/office/drawing/2014/main" id="{BC6141E1-8DB8-9D41-A3D0-998818101D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
            <a:stretch/>
          </p:blipFill>
          <p:spPr>
            <a:xfrm rot="5400000">
              <a:off x="5538567" y="-551370"/>
              <a:ext cx="1083728" cy="1682144"/>
            </a:xfrm>
            <a:prstGeom prst="rect">
              <a:avLst/>
            </a:prstGeom>
          </p:spPr>
        </p:pic>
      </p:grpSp>
    </p:spTree>
    <p:extLst>
      <p:ext uri="{BB962C8B-B14F-4D97-AF65-F5344CB8AC3E}">
        <p14:creationId xmlns:p14="http://schemas.microsoft.com/office/powerpoint/2010/main" val="409629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24E4D-F7BC-7F46-89AB-8A6C83DA9FBF}"/>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4" name="Title 4">
            <a:extLst>
              <a:ext uri="{FF2B5EF4-FFF2-40B4-BE49-F238E27FC236}">
                <a16:creationId xmlns:a16="http://schemas.microsoft.com/office/drawing/2014/main" id="{662BBCEC-4687-164F-8236-53929A8B1589}"/>
              </a:ext>
            </a:extLst>
          </p:cNvPr>
          <p:cNvSpPr txBox="1">
            <a:spLocks/>
          </p:cNvSpPr>
          <p:nvPr/>
        </p:nvSpPr>
        <p:spPr>
          <a:xfrm>
            <a:off x="4979266" y="1790691"/>
            <a:ext cx="61764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4.1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ADOLESCENT SEXUAL AND REPRODUCTIVE HEALTH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90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5" name="Picture 14" descr="A picture containing gauge&#10;&#10;Description automatically generated">
            <a:extLst>
              <a:ext uri="{FF2B5EF4-FFF2-40B4-BE49-F238E27FC236}">
                <a16:creationId xmlns:a16="http://schemas.microsoft.com/office/drawing/2014/main" id="{B81556C6-E494-E64D-A327-8897A773FE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19083"/>
            <a:ext cx="271354" cy="271354"/>
          </a:xfrm>
          <a:prstGeom prst="rect">
            <a:avLst/>
          </a:prstGeom>
        </p:spPr>
      </p:pic>
      <p:pic>
        <p:nvPicPr>
          <p:cNvPr id="4" name="Picture 3">
            <a:extLst>
              <a:ext uri="{FF2B5EF4-FFF2-40B4-BE49-F238E27FC236}">
                <a16:creationId xmlns:a16="http://schemas.microsoft.com/office/drawing/2014/main" id="{4CD7FECF-F079-E64B-A1D8-8755384C2668}"/>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92493" y="0"/>
            <a:ext cx="4516576" cy="6858000"/>
          </a:xfrm>
          <a:prstGeom prst="rect">
            <a:avLst/>
          </a:prstGeom>
        </p:spPr>
      </p:pic>
      <p:sp>
        <p:nvSpPr>
          <p:cNvPr id="17" name="Text Placeholder 2">
            <a:extLst>
              <a:ext uri="{FF2B5EF4-FFF2-40B4-BE49-F238E27FC236}">
                <a16:creationId xmlns:a16="http://schemas.microsoft.com/office/drawing/2014/main" id="{D254F1CB-E5E8-6D41-B4FA-913D3A0275B5}"/>
              </a:ext>
            </a:extLst>
          </p:cNvPr>
          <p:cNvSpPr txBox="1">
            <a:spLocks/>
          </p:cNvSpPr>
          <p:nvPr/>
        </p:nvSpPr>
        <p:spPr>
          <a:xfrm>
            <a:off x="4979267" y="3897690"/>
            <a:ext cx="6860308" cy="1844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latin typeface="Calibri Light" panose="020F0302020204030204" pitchFamily="34" charset="0"/>
            </a:endParaRPr>
          </a:p>
        </p:txBody>
      </p:sp>
    </p:spTree>
    <p:extLst>
      <p:ext uri="{BB962C8B-B14F-4D97-AF65-F5344CB8AC3E}">
        <p14:creationId xmlns:p14="http://schemas.microsoft.com/office/powerpoint/2010/main" val="1576898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What is Adolescent Sexual and Reproductive Health (ASRH)?</a:t>
            </a: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0" y="1087396"/>
            <a:ext cx="10340217"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endParaRPr lang="en-GB" b="1" dirty="0">
              <a:solidFill>
                <a:schemeClr val="tx1"/>
              </a:solidFill>
              <a:latin typeface="+mj-lt"/>
            </a:endParaRP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b="1"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Sexual and reproductive rights sometimes overlap</a:t>
            </a: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The principle of consent is central to sexual and reproductive rights. Access to information and services is also critical. Many of these rights are acknowledged in international agreements</a:t>
            </a: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Adolescent girls have the right to develop a positive sense of their own bodies and sexuality. They have the right to be free of abuse and inappropriate touching. As girls grow and develop their capacities, their rights and responsibilities continue to evolve</a:t>
            </a: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Young people have the right to obtain information to protect their health, including their sexual and reproductive health</a:t>
            </a:r>
          </a:p>
          <a:p>
            <a:pPr marL="0" indent="0">
              <a:spcBef>
                <a:spcPts val="0"/>
              </a:spcBef>
              <a:spcAft>
                <a:spcPts val="0"/>
              </a:spcAft>
              <a:buClr>
                <a:schemeClr val="dk1"/>
              </a:buClr>
              <a:buSzPts val="2590"/>
              <a:buNone/>
            </a:pPr>
            <a:endParaRPr lang="en-GB" dirty="0">
              <a:solidFill>
                <a:schemeClr val="tx1"/>
              </a:solidFill>
              <a:latin typeface="+mj-lt"/>
            </a:endParaRPr>
          </a:p>
        </p:txBody>
      </p:sp>
      <p:pic>
        <p:nvPicPr>
          <p:cNvPr id="3" name="Picture 2">
            <a:extLst>
              <a:ext uri="{FF2B5EF4-FFF2-40B4-BE49-F238E27FC236}">
                <a16:creationId xmlns:a16="http://schemas.microsoft.com/office/drawing/2014/main" id="{ACA3735C-A659-B24C-2DA5-FC45E10070E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747316" y="1725400"/>
            <a:ext cx="2462078" cy="1537602"/>
          </a:xfrm>
          <a:prstGeom prst="rect">
            <a:avLst/>
          </a:prstGeom>
        </p:spPr>
      </p:pic>
      <p:sp>
        <p:nvSpPr>
          <p:cNvPr id="5" name="TextBox 4">
            <a:extLst>
              <a:ext uri="{FF2B5EF4-FFF2-40B4-BE49-F238E27FC236}">
                <a16:creationId xmlns:a16="http://schemas.microsoft.com/office/drawing/2014/main" id="{687A8CA0-F029-772E-58B5-A018F1930499}"/>
              </a:ext>
            </a:extLst>
          </p:cNvPr>
          <p:cNvSpPr txBox="1"/>
          <p:nvPr/>
        </p:nvSpPr>
        <p:spPr>
          <a:xfrm>
            <a:off x="1916809" y="1843456"/>
            <a:ext cx="2123088" cy="1200329"/>
          </a:xfrm>
          <a:prstGeom prst="rect">
            <a:avLst/>
          </a:prstGeom>
          <a:noFill/>
        </p:spPr>
        <p:txBody>
          <a:bodyPr wrap="square">
            <a:spAutoFit/>
          </a:bodyPr>
          <a:lstStyle/>
          <a:p>
            <a:pPr>
              <a:spcBef>
                <a:spcPts val="0"/>
              </a:spcBef>
              <a:spcAft>
                <a:spcPts val="0"/>
              </a:spcAft>
              <a:buClr>
                <a:schemeClr val="dk1"/>
              </a:buClr>
              <a:buSzPts val="2590"/>
            </a:pPr>
            <a:r>
              <a:rPr lang="en-GB" dirty="0">
                <a:solidFill>
                  <a:schemeClr val="tx1"/>
                </a:solidFill>
                <a:latin typeface="+mj-lt"/>
              </a:rPr>
              <a:t>individuals’ control over their sexual activity and sexual health</a:t>
            </a:r>
          </a:p>
        </p:txBody>
      </p:sp>
      <p:pic>
        <p:nvPicPr>
          <p:cNvPr id="6" name="Picture 5">
            <a:extLst>
              <a:ext uri="{FF2B5EF4-FFF2-40B4-BE49-F238E27FC236}">
                <a16:creationId xmlns:a16="http://schemas.microsoft.com/office/drawing/2014/main" id="{5A44A74F-5326-5E20-A910-981C69574E6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880726" y="1725400"/>
            <a:ext cx="2462078" cy="1537602"/>
          </a:xfrm>
          <a:prstGeom prst="rect">
            <a:avLst/>
          </a:prstGeom>
        </p:spPr>
      </p:pic>
      <p:sp>
        <p:nvSpPr>
          <p:cNvPr id="8" name="TextBox 7">
            <a:extLst>
              <a:ext uri="{FF2B5EF4-FFF2-40B4-BE49-F238E27FC236}">
                <a16:creationId xmlns:a16="http://schemas.microsoft.com/office/drawing/2014/main" id="{DA9FE835-8AD4-8FB0-1268-DA608BB962FF}"/>
              </a:ext>
            </a:extLst>
          </p:cNvPr>
          <p:cNvSpPr txBox="1"/>
          <p:nvPr/>
        </p:nvSpPr>
        <p:spPr>
          <a:xfrm>
            <a:off x="5108026" y="1847870"/>
            <a:ext cx="2234777" cy="1200329"/>
          </a:xfrm>
          <a:prstGeom prst="rect">
            <a:avLst/>
          </a:prstGeom>
          <a:noFill/>
        </p:spPr>
        <p:txBody>
          <a:bodyPr wrap="square">
            <a:spAutoFit/>
          </a:bodyPr>
          <a:lstStyle/>
          <a:p>
            <a:r>
              <a:rPr lang="en-GB" dirty="0">
                <a:latin typeface="+mj-lt"/>
              </a:rPr>
              <a:t>Individuals’ c</a:t>
            </a:r>
            <a:r>
              <a:rPr lang="en-GB" dirty="0">
                <a:solidFill>
                  <a:schemeClr val="tx1"/>
                </a:solidFill>
                <a:latin typeface="+mj-lt"/>
              </a:rPr>
              <a:t>ontrol of decisions related to fertility and reproduction</a:t>
            </a:r>
            <a:endParaRPr lang="en-AU" dirty="0"/>
          </a:p>
        </p:txBody>
      </p:sp>
      <p:pic>
        <p:nvPicPr>
          <p:cNvPr id="9" name="Picture 8">
            <a:extLst>
              <a:ext uri="{FF2B5EF4-FFF2-40B4-BE49-F238E27FC236}">
                <a16:creationId xmlns:a16="http://schemas.microsoft.com/office/drawing/2014/main" id="{79C42746-3C62-579C-15D7-BFD701571C5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1747315" y="1270465"/>
            <a:ext cx="2462077" cy="393700"/>
          </a:xfrm>
          <a:prstGeom prst="rect">
            <a:avLst/>
          </a:prstGeom>
        </p:spPr>
      </p:pic>
      <p:pic>
        <p:nvPicPr>
          <p:cNvPr id="10" name="Picture 9">
            <a:extLst>
              <a:ext uri="{FF2B5EF4-FFF2-40B4-BE49-F238E27FC236}">
                <a16:creationId xmlns:a16="http://schemas.microsoft.com/office/drawing/2014/main" id="{8F2D7AF7-8696-AF45-67B5-A7CE2F56EB6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4880726" y="1239367"/>
            <a:ext cx="2462077" cy="393700"/>
          </a:xfrm>
          <a:prstGeom prst="rect">
            <a:avLst/>
          </a:prstGeom>
        </p:spPr>
      </p:pic>
      <p:sp>
        <p:nvSpPr>
          <p:cNvPr id="12" name="TextBox 11">
            <a:extLst>
              <a:ext uri="{FF2B5EF4-FFF2-40B4-BE49-F238E27FC236}">
                <a16:creationId xmlns:a16="http://schemas.microsoft.com/office/drawing/2014/main" id="{1C2EF560-1FB1-5E81-989D-711D17ECEB2B}"/>
              </a:ext>
            </a:extLst>
          </p:cNvPr>
          <p:cNvSpPr txBox="1"/>
          <p:nvPr/>
        </p:nvSpPr>
        <p:spPr>
          <a:xfrm>
            <a:off x="2230821" y="1294833"/>
            <a:ext cx="6101254" cy="369332"/>
          </a:xfrm>
          <a:prstGeom prst="rect">
            <a:avLst/>
          </a:prstGeom>
          <a:noFill/>
        </p:spPr>
        <p:txBody>
          <a:bodyPr wrap="square">
            <a:spAutoFit/>
          </a:bodyPr>
          <a:lstStyle/>
          <a:p>
            <a:pPr marL="0" indent="0">
              <a:spcBef>
                <a:spcPts val="0"/>
              </a:spcBef>
              <a:spcAft>
                <a:spcPts val="0"/>
              </a:spcAft>
              <a:buClr>
                <a:schemeClr val="dk1"/>
              </a:buClr>
              <a:buSzPts val="2590"/>
              <a:buNone/>
            </a:pPr>
            <a:r>
              <a:rPr lang="en-GB" dirty="0">
                <a:solidFill>
                  <a:schemeClr val="tx1"/>
                </a:solidFill>
                <a:latin typeface="+mj-lt"/>
              </a:rPr>
              <a:t>Sexual Rights</a:t>
            </a:r>
          </a:p>
        </p:txBody>
      </p:sp>
      <p:sp>
        <p:nvSpPr>
          <p:cNvPr id="14" name="TextBox 13">
            <a:extLst>
              <a:ext uri="{FF2B5EF4-FFF2-40B4-BE49-F238E27FC236}">
                <a16:creationId xmlns:a16="http://schemas.microsoft.com/office/drawing/2014/main" id="{0D94D982-60C5-3C02-8128-577CD6293BCF}"/>
              </a:ext>
            </a:extLst>
          </p:cNvPr>
          <p:cNvSpPr txBox="1"/>
          <p:nvPr/>
        </p:nvSpPr>
        <p:spPr>
          <a:xfrm>
            <a:off x="4963512" y="1294833"/>
            <a:ext cx="6101254" cy="369332"/>
          </a:xfrm>
          <a:prstGeom prst="rect">
            <a:avLst/>
          </a:prstGeom>
          <a:noFill/>
        </p:spPr>
        <p:txBody>
          <a:bodyPr wrap="square">
            <a:spAutoFit/>
          </a:bodyPr>
          <a:lstStyle/>
          <a:p>
            <a:r>
              <a:rPr lang="en-GB" dirty="0">
                <a:latin typeface="+mj-lt"/>
              </a:rPr>
              <a:t>Reproductive</a:t>
            </a:r>
            <a:r>
              <a:rPr lang="en-GB" i="1" dirty="0">
                <a:effectLst/>
                <a:latin typeface="Helvetica" pitchFamily="2" charset="0"/>
              </a:rPr>
              <a:t> </a:t>
            </a:r>
            <a:r>
              <a:rPr lang="en-GB" dirty="0">
                <a:effectLst/>
                <a:latin typeface="+mj-lt"/>
              </a:rPr>
              <a:t>R</a:t>
            </a:r>
            <a:r>
              <a:rPr lang="en-GB" dirty="0">
                <a:latin typeface="+mj-lt"/>
              </a:rPr>
              <a:t>ights</a:t>
            </a:r>
          </a:p>
        </p:txBody>
      </p:sp>
    </p:spTree>
    <p:extLst>
      <p:ext uri="{BB962C8B-B14F-4D97-AF65-F5344CB8AC3E}">
        <p14:creationId xmlns:p14="http://schemas.microsoft.com/office/powerpoint/2010/main" val="3213436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Group 1</a:t>
            </a: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1" y="1087396"/>
            <a:ext cx="9799963"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Sara is 12 years old, and she is very happy. Each day she goes to school. She loves learning math and helps her younger siblings. She has many friends at school and admires her teachers. When Sara grows up she wants to be a doctor. She has a very good relationship with her mother, they are very close and discuss everything. She adores her father and if she ever needs anything he always tries his best to make her happy.</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p:txBody>
      </p:sp>
    </p:spTree>
    <p:extLst>
      <p:ext uri="{BB962C8B-B14F-4D97-AF65-F5344CB8AC3E}">
        <p14:creationId xmlns:p14="http://schemas.microsoft.com/office/powerpoint/2010/main" val="745822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Group 2</a:t>
            </a: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9354378"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Sara’s family has told her that they must leave their home because there is danger coming and they must leave before it gets worse. Sara had no time to prepare, pack, or say goodbye to her friends. Sara was worried about what would happen next. She was uncertain of the future. After some time, Sara settled into her new routine. She was living in a camp, but she was not allowed to go to school because it was not considered to be safe. She was bored at home all day everyday with no friends and no education. She was also very tired, as she was now expected to do all of the chores in the house. The relationship with her family became tense. She no longer had long talks with her mother because her mother was always worried about the situation. She no longer saw her father as he was so busy trying to bring in money. </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p:txBody>
      </p:sp>
    </p:spTree>
    <p:extLst>
      <p:ext uri="{BB962C8B-B14F-4D97-AF65-F5344CB8AC3E}">
        <p14:creationId xmlns:p14="http://schemas.microsoft.com/office/powerpoint/2010/main" val="3334674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Group 3</a:t>
            </a: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063710"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After some time, Sara gets her period. She does not know what this is. No one ever discussed this with her before. She was very scared. She did not know what was happening to her. She didn’t feel she was able to share this with anyone. Before, she could have told her mother, but nowadays her mother is distracted by many problems. But eventually, she does tell her mother. Her mother tells her that this means she is now a woman and soon she will get married, as this will help to protect her and also reduce the financial burden on the family.</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p:txBody>
      </p:sp>
    </p:spTree>
    <p:extLst>
      <p:ext uri="{BB962C8B-B14F-4D97-AF65-F5344CB8AC3E}">
        <p14:creationId xmlns:p14="http://schemas.microsoft.com/office/powerpoint/2010/main" val="1360488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Group 4	</a:t>
            </a: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1" y="1087396"/>
            <a:ext cx="10153357"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Sara is married to a man some years older than her. Sara is now sexually active. She did not know anything about sex the first time it happened and this was a scary experience for her. She also got pregnant soon after she was married. Sara now has the responsibilities of managing a household and looking after a small baby. She did not receive any information about pregnancy or child birth. She was not sure how to look after her small baby.</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p:txBody>
      </p:sp>
    </p:spTree>
    <p:extLst>
      <p:ext uri="{BB962C8B-B14F-4D97-AF65-F5344CB8AC3E}">
        <p14:creationId xmlns:p14="http://schemas.microsoft.com/office/powerpoint/2010/main" val="2751689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2" name="Picture 11">
            <a:extLst>
              <a:ext uri="{FF2B5EF4-FFF2-40B4-BE49-F238E27FC236}">
                <a16:creationId xmlns:a16="http://schemas.microsoft.com/office/drawing/2014/main" id="{2FCFAA24-7ACF-BA41-87CF-FA2A19A04978}"/>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3" name="Title 4">
            <a:extLst>
              <a:ext uri="{FF2B5EF4-FFF2-40B4-BE49-F238E27FC236}">
                <a16:creationId xmlns:a16="http://schemas.microsoft.com/office/drawing/2014/main" id="{10DCB821-96F2-D741-99C3-F17B5DCABF58}"/>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4.2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ASRH BELIEFS AND ATTITUDES</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2E8C0A53-EF98-CB4D-B6C6-1838E7E092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5" name="Picture 14">
            <a:extLst>
              <a:ext uri="{FF2B5EF4-FFF2-40B4-BE49-F238E27FC236}">
                <a16:creationId xmlns:a16="http://schemas.microsoft.com/office/drawing/2014/main" id="{4DF3BB12-713A-2742-A889-5B34ECE8CCB5}"/>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92493" y="0"/>
            <a:ext cx="4516576" cy="6858000"/>
          </a:xfrm>
          <a:prstGeom prst="rect">
            <a:avLst/>
          </a:prstGeom>
        </p:spPr>
      </p:pic>
    </p:spTree>
    <p:extLst>
      <p:ext uri="{BB962C8B-B14F-4D97-AF65-F5344CB8AC3E}">
        <p14:creationId xmlns:p14="http://schemas.microsoft.com/office/powerpoint/2010/main" val="255873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21A84-A4A2-7848-9F32-077F8A9AC6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23" y="1087847"/>
            <a:ext cx="9497750" cy="381000"/>
          </a:xfrm>
          <a:prstGeom prst="rect">
            <a:avLst/>
          </a:prstGeom>
        </p:spPr>
      </p:pic>
      <p:pic>
        <p:nvPicPr>
          <p:cNvPr id="12" name="Picture 11">
            <a:extLst>
              <a:ext uri="{FF2B5EF4-FFF2-40B4-BE49-F238E27FC236}">
                <a16:creationId xmlns:a16="http://schemas.microsoft.com/office/drawing/2014/main" id="{32C9AD74-4ED4-E845-BAA9-3D69BD422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23" y="2922365"/>
            <a:ext cx="9497750" cy="381000"/>
          </a:xfrm>
          <a:prstGeom prst="rect">
            <a:avLst/>
          </a:prstGeom>
        </p:spPr>
      </p:pic>
      <p:pic>
        <p:nvPicPr>
          <p:cNvPr id="13" name="Picture 12">
            <a:extLst>
              <a:ext uri="{FF2B5EF4-FFF2-40B4-BE49-F238E27FC236}">
                <a16:creationId xmlns:a16="http://schemas.microsoft.com/office/drawing/2014/main" id="{58079BAE-7ED1-874D-A9A5-C5A7963D6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23" y="3836765"/>
            <a:ext cx="9497750" cy="381000"/>
          </a:xfrm>
          <a:prstGeom prst="rect">
            <a:avLst/>
          </a:prstGeom>
        </p:spPr>
      </p:pic>
      <p:pic>
        <p:nvPicPr>
          <p:cNvPr id="14" name="Picture 13">
            <a:extLst>
              <a:ext uri="{FF2B5EF4-FFF2-40B4-BE49-F238E27FC236}">
                <a16:creationId xmlns:a16="http://schemas.microsoft.com/office/drawing/2014/main" id="{6F67C187-1EB9-C740-B50A-02B2416364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23" y="5059775"/>
            <a:ext cx="9497750" cy="381000"/>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Overview of the 4 modules of training </a:t>
            </a:r>
          </a:p>
          <a:p>
            <a:endParaRPr lang="en-US" sz="2800" b="0" kern="0" dirty="0">
              <a:solidFill>
                <a:srgbClr val="5A0058"/>
              </a:solidFill>
              <a:latin typeface="Calibri Light" panose="020F0302020204030204" pitchFamily="34" charset="0"/>
            </a:endParaRPr>
          </a:p>
        </p:txBody>
      </p:sp>
      <p:sp>
        <p:nvSpPr>
          <p:cNvPr id="6" name="Google Shape;113;p5">
            <a:extLst>
              <a:ext uri="{FF2B5EF4-FFF2-40B4-BE49-F238E27FC236}">
                <a16:creationId xmlns:a16="http://schemas.microsoft.com/office/drawing/2014/main" id="{8BBAAC78-4006-7940-99BB-17F2D3200AC8}"/>
              </a:ext>
            </a:extLst>
          </p:cNvPr>
          <p:cNvSpPr txBox="1">
            <a:spLocks/>
          </p:cNvSpPr>
          <p:nvPr/>
        </p:nvSpPr>
        <p:spPr>
          <a:xfrm>
            <a:off x="532572" y="1087396"/>
            <a:ext cx="9412938" cy="5116180"/>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MODULE 1</a:t>
            </a:r>
          </a:p>
          <a:p>
            <a:pPr marL="0" indent="0">
              <a:spcBef>
                <a:spcPts val="0"/>
              </a:spcBef>
              <a:spcAft>
                <a:spcPts val="0"/>
              </a:spcAft>
              <a:buClr>
                <a:schemeClr val="dk1"/>
              </a:buClr>
              <a:buSzPts val="2590"/>
              <a:buNone/>
            </a:pPr>
            <a:r>
              <a:rPr lang="en-US" b="1" kern="0" dirty="0">
                <a:solidFill>
                  <a:srgbClr val="5A0058"/>
                </a:solidFill>
                <a:latin typeface="Calibri" panose="020F0502020204030204" pitchFamily="34" charset="0"/>
                <a:cs typeface="Calibri" panose="020F0502020204030204" pitchFamily="34" charset="0"/>
              </a:rPr>
              <a:t>Core training modules</a:t>
            </a:r>
            <a:r>
              <a:rPr lang="en-US" b="1" kern="0" dirty="0">
                <a:solidFill>
                  <a:srgbClr val="5A0058"/>
                </a:solidFill>
                <a:latin typeface="+mj-lt"/>
                <a:cs typeface="Calibri" panose="020F0502020204030204" pitchFamily="34" charset="0"/>
              </a:rPr>
              <a:t> </a:t>
            </a:r>
            <a:r>
              <a:rPr lang="en-US" kern="0" dirty="0">
                <a:solidFill>
                  <a:schemeClr val="tx1"/>
                </a:solidFill>
                <a:latin typeface="+mj-lt"/>
              </a:rPr>
              <a:t>including </a:t>
            </a:r>
            <a:r>
              <a:rPr lang="en-GB" kern="0" dirty="0">
                <a:solidFill>
                  <a:schemeClr val="tx1"/>
                </a:solidFill>
                <a:latin typeface="+mj-lt"/>
              </a:rPr>
              <a:t>i</a:t>
            </a:r>
            <a:r>
              <a:rPr lang="en-GB" dirty="0">
                <a:solidFill>
                  <a:schemeClr val="tx1"/>
                </a:solidFill>
                <a:latin typeface="+mj-lt"/>
              </a:rPr>
              <a:t>ntroduction to the training, staff reflection and transformation,</a:t>
            </a:r>
            <a:r>
              <a:rPr lang="en-US" kern="0" dirty="0">
                <a:solidFill>
                  <a:schemeClr val="tx1"/>
                </a:solidFill>
                <a:latin typeface="+mj-lt"/>
              </a:rPr>
              <a:t> Child, Early and Forced Marriage (CEFM), Adolescent, Sexual and Reproductive Health (ASRH), social norms, Theory of Change (</a:t>
            </a:r>
            <a:r>
              <a:rPr lang="en-US" kern="0" dirty="0" err="1">
                <a:solidFill>
                  <a:schemeClr val="tx1"/>
                </a:solidFill>
                <a:latin typeface="+mj-lt"/>
              </a:rPr>
              <a:t>ToC</a:t>
            </a:r>
            <a:r>
              <a:rPr lang="en-US" kern="0" dirty="0">
                <a:solidFill>
                  <a:schemeClr val="tx1"/>
                </a:solidFill>
                <a:latin typeface="+mj-lt"/>
              </a:rPr>
              <a:t>) and monitoring and evaluation </a:t>
            </a:r>
          </a:p>
          <a:p>
            <a:pPr marL="0" indent="0">
              <a:spcBef>
                <a:spcPts val="0"/>
              </a:spcBef>
              <a:spcAft>
                <a:spcPts val="0"/>
              </a:spcAft>
              <a:buClr>
                <a:schemeClr val="dk1"/>
              </a:buClr>
              <a:buSzPts val="2590"/>
              <a:buNone/>
            </a:pPr>
            <a:endParaRPr lang="en-US" b="1" kern="0" dirty="0">
              <a:solidFill>
                <a:schemeClr val="tx1"/>
              </a:solidFill>
              <a:latin typeface="+mj-lt"/>
            </a:endParaRPr>
          </a:p>
          <a:p>
            <a:pPr marL="0" indent="0">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MODULE 2</a:t>
            </a:r>
          </a:p>
          <a:p>
            <a:pPr marL="0" indent="0">
              <a:spcBef>
                <a:spcPts val="0"/>
              </a:spcBef>
              <a:spcAft>
                <a:spcPts val="0"/>
              </a:spcAft>
              <a:buClr>
                <a:schemeClr val="dk1"/>
              </a:buClr>
              <a:buSzPts val="2590"/>
              <a:buNone/>
            </a:pPr>
            <a:r>
              <a:rPr lang="en-US" b="1" kern="0" dirty="0">
                <a:solidFill>
                  <a:srgbClr val="5A0058"/>
                </a:solidFill>
                <a:latin typeface="Calibri" panose="020F0502020204030204" pitchFamily="34" charset="0"/>
                <a:cs typeface="Calibri" panose="020F0502020204030204" pitchFamily="34" charset="0"/>
              </a:rPr>
              <a:t>Facilitation Skills </a:t>
            </a:r>
            <a:r>
              <a:rPr lang="en-GB" kern="0" dirty="0">
                <a:solidFill>
                  <a:schemeClr val="tx1"/>
                </a:solidFill>
                <a:latin typeface="+mj-lt"/>
              </a:rPr>
              <a:t>including</a:t>
            </a:r>
            <a:r>
              <a:rPr lang="en-GB" b="1" kern="0" dirty="0">
                <a:solidFill>
                  <a:schemeClr val="tx1"/>
                </a:solidFill>
                <a:latin typeface="+mj-lt"/>
                <a:cs typeface="Calibri" panose="020F0502020204030204" pitchFamily="34" charset="0"/>
              </a:rPr>
              <a:t> </a:t>
            </a:r>
            <a:r>
              <a:rPr lang="en-GB" kern="0" dirty="0">
                <a:solidFill>
                  <a:schemeClr val="tx1"/>
                </a:solidFill>
                <a:latin typeface="+mj-lt"/>
              </a:rPr>
              <a:t>Do No Harm, staff and self-care, facilitation skills</a:t>
            </a:r>
            <a:endParaRPr lang="en-US" b="1" kern="0" dirty="0">
              <a:solidFill>
                <a:srgbClr val="5A0058"/>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US" b="1" kern="0" dirty="0">
              <a:solidFill>
                <a:schemeClr val="tx1"/>
              </a:solidFill>
              <a:latin typeface="+mj-lt"/>
            </a:endParaRPr>
          </a:p>
          <a:p>
            <a:pPr marL="0" indent="0">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MODULE 3</a:t>
            </a:r>
          </a:p>
          <a:p>
            <a:pPr marL="0" indent="0">
              <a:spcBef>
                <a:spcPts val="0"/>
              </a:spcBef>
              <a:spcAft>
                <a:spcPts val="0"/>
              </a:spcAft>
              <a:buClr>
                <a:schemeClr val="dk1"/>
              </a:buClr>
              <a:buSzPts val="2590"/>
              <a:buNone/>
            </a:pPr>
            <a:r>
              <a:rPr lang="en-US" kern="0" dirty="0">
                <a:solidFill>
                  <a:schemeClr val="tx1"/>
                </a:solidFill>
                <a:latin typeface="+mj-lt"/>
              </a:rPr>
              <a:t>Implementation of the </a:t>
            </a:r>
            <a:r>
              <a:rPr lang="en-US" b="1" kern="0" dirty="0">
                <a:solidFill>
                  <a:srgbClr val="5A0058"/>
                </a:solidFill>
                <a:latin typeface="Calibri" panose="020F0502020204030204" pitchFamily="34" charset="0"/>
                <a:cs typeface="Calibri" panose="020F0502020204030204" pitchFamily="34" charset="0"/>
              </a:rPr>
              <a:t>service delivery components, </a:t>
            </a:r>
            <a:r>
              <a:rPr lang="en-US" kern="0" dirty="0">
                <a:solidFill>
                  <a:schemeClr val="tx1"/>
                </a:solidFill>
                <a:latin typeface="+mj-lt"/>
              </a:rPr>
              <a:t>including case management, life skills for adolescent girls and boys, and focused care sessions </a:t>
            </a:r>
          </a:p>
          <a:p>
            <a:pPr marL="0" indent="0">
              <a:spcBef>
                <a:spcPts val="0"/>
              </a:spcBef>
              <a:spcAft>
                <a:spcPts val="0"/>
              </a:spcAft>
              <a:buClr>
                <a:schemeClr val="dk1"/>
              </a:buClr>
              <a:buSzPts val="2590"/>
              <a:buNone/>
            </a:pPr>
            <a:endParaRPr lang="en-US" b="1" kern="0" dirty="0">
              <a:solidFill>
                <a:schemeClr val="tx1"/>
              </a:solidFill>
              <a:latin typeface="+mj-lt"/>
            </a:endParaRPr>
          </a:p>
          <a:p>
            <a:pPr marL="0" indent="0">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MODULE 4</a:t>
            </a:r>
          </a:p>
          <a:p>
            <a:pPr marL="0" indent="0">
              <a:spcBef>
                <a:spcPts val="0"/>
              </a:spcBef>
              <a:spcAft>
                <a:spcPts val="0"/>
              </a:spcAft>
              <a:buClr>
                <a:schemeClr val="dk1"/>
              </a:buClr>
              <a:buSzPts val="2590"/>
              <a:buNone/>
            </a:pPr>
            <a:r>
              <a:rPr lang="en-US" kern="0" dirty="0">
                <a:solidFill>
                  <a:schemeClr val="tx1"/>
                </a:solidFill>
                <a:latin typeface="+mj-lt"/>
              </a:rPr>
              <a:t>Implementation of the </a:t>
            </a:r>
            <a:r>
              <a:rPr lang="en-US" b="1" kern="0" dirty="0">
                <a:solidFill>
                  <a:srgbClr val="5A0058"/>
                </a:solidFill>
                <a:latin typeface="Calibri" panose="020F0502020204030204" pitchFamily="34" charset="0"/>
                <a:cs typeface="Calibri" panose="020F0502020204030204" pitchFamily="34" charset="0"/>
              </a:rPr>
              <a:t>community outreach components,</a:t>
            </a:r>
            <a:r>
              <a:rPr lang="en-US" b="1" kern="0" dirty="0">
                <a:solidFill>
                  <a:schemeClr val="tx1"/>
                </a:solidFill>
                <a:latin typeface="Calibri" panose="020F0502020204030204" pitchFamily="34" charset="0"/>
                <a:cs typeface="Calibri" panose="020F0502020204030204" pitchFamily="34" charset="0"/>
              </a:rPr>
              <a:t> </a:t>
            </a:r>
            <a:r>
              <a:rPr lang="en-US" kern="0" dirty="0">
                <a:solidFill>
                  <a:schemeClr val="tx1"/>
                </a:solidFill>
                <a:latin typeface="+mj-lt"/>
              </a:rPr>
              <a:t>including caregivers’ sessions, religious leaders’ and teachers’ workshops, and community dialogues and social norms change </a:t>
            </a:r>
            <a:r>
              <a:rPr lang="en-US" kern="0" dirty="0" err="1">
                <a:solidFill>
                  <a:schemeClr val="tx1"/>
                </a:solidFill>
                <a:latin typeface="+mj-lt"/>
              </a:rPr>
              <a:t>programme</a:t>
            </a:r>
            <a:endParaRPr lang="en-US" kern="0" dirty="0">
              <a:solidFill>
                <a:schemeClr val="tx1"/>
              </a:solidFill>
              <a:latin typeface="+mj-lt"/>
            </a:endParaRPr>
          </a:p>
        </p:txBody>
      </p:sp>
    </p:spTree>
    <p:extLst>
      <p:ext uri="{BB962C8B-B14F-4D97-AF65-F5344CB8AC3E}">
        <p14:creationId xmlns:p14="http://schemas.microsoft.com/office/powerpoint/2010/main" val="3088170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0D2AA-4843-4649-AB8B-0D738B668F41}"/>
              </a:ext>
            </a:extLst>
          </p:cNvPr>
          <p:cNvSpPr txBox="1"/>
          <p:nvPr/>
        </p:nvSpPr>
        <p:spPr>
          <a:xfrm>
            <a:off x="5124450" y="1472535"/>
            <a:ext cx="4705350"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5: Social and Legal Norms</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mj-lt"/>
                <a:ea typeface="Verdana" panose="020B0604030504040204" pitchFamily="34" charset="0"/>
                <a:cs typeface="Verdana" panose="020B0604030504040204" pitchFamily="34" charset="0"/>
              </a:rPr>
              <a:t>2 HOURS</a:t>
            </a:r>
          </a:p>
          <a:p>
            <a:endParaRPr lang="en-US" dirty="0">
              <a:latin typeface="+mj-lt"/>
            </a:endParaRPr>
          </a:p>
        </p:txBody>
      </p:sp>
      <p:pic>
        <p:nvPicPr>
          <p:cNvPr id="7" name="Picture 6" descr="A person standing in front of a group of people sitting on the ground&#10;&#10;Description automatically generated with medium confidence">
            <a:extLst>
              <a:ext uri="{FF2B5EF4-FFF2-40B4-BE49-F238E27FC236}">
                <a16:creationId xmlns:a16="http://schemas.microsoft.com/office/drawing/2014/main" id="{C53652FB-252E-F544-BBF4-91BB184FC2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9" y="0"/>
            <a:ext cx="4195482" cy="6858000"/>
          </a:xfrm>
          <a:prstGeom prst="rect">
            <a:avLst/>
          </a:prstGeom>
        </p:spPr>
      </p:pic>
      <p:pic>
        <p:nvPicPr>
          <p:cNvPr id="10" name="Picture 9">
            <a:extLst>
              <a:ext uri="{FF2B5EF4-FFF2-40B4-BE49-F238E27FC236}">
                <a16:creationId xmlns:a16="http://schemas.microsoft.com/office/drawing/2014/main" id="{57E94ACA-80E4-2748-B7F0-C17882E607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58899" y="2853499"/>
            <a:ext cx="6981986" cy="1274987"/>
          </a:xfrm>
          <a:prstGeom prst="rect">
            <a:avLst/>
          </a:prstGeom>
        </p:spPr>
      </p:pic>
    </p:spTree>
    <p:extLst>
      <p:ext uri="{BB962C8B-B14F-4D97-AF65-F5344CB8AC3E}">
        <p14:creationId xmlns:p14="http://schemas.microsoft.com/office/powerpoint/2010/main" val="2277260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148389" cy="4393014"/>
          </a:xfrm>
        </p:spPr>
        <p:txBody>
          <a:bodyPr/>
          <a:lstStyle/>
          <a:p>
            <a:r>
              <a:rPr lang="en-GB" dirty="0">
                <a:latin typeface="+mj-lt"/>
              </a:rPr>
              <a:t>Understand the different types of norms</a:t>
            </a:r>
          </a:p>
          <a:p>
            <a:r>
              <a:rPr lang="en-GB" dirty="0">
                <a:latin typeface="+mj-lt"/>
              </a:rPr>
              <a:t>Be able to analyse how to diagnose social norms related to CEFM</a:t>
            </a:r>
          </a:p>
          <a:p>
            <a:r>
              <a:rPr lang="en-GB" dirty="0">
                <a:latin typeface="+mj-lt"/>
              </a:rPr>
              <a:t>Understand how reference groups relate to social norms</a:t>
            </a:r>
          </a:p>
          <a:p>
            <a:r>
              <a:rPr lang="en-GB" dirty="0">
                <a:latin typeface="+mj-lt"/>
              </a:rPr>
              <a:t>Be able to explain how social norms can be changed </a:t>
            </a:r>
          </a:p>
          <a:p>
            <a:endParaRPr lang="en-GB" dirty="0">
              <a:latin typeface="+mj-lt"/>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5</a:t>
            </a:r>
            <a:br>
              <a:rPr lang="en-US" sz="2800" b="0" kern="0" dirty="0">
                <a:solidFill>
                  <a:schemeClr val="tx2"/>
                </a:solidFill>
                <a:latin typeface="+mj-lt"/>
              </a:rPr>
            </a:br>
            <a:r>
              <a:rPr lang="en-US" sz="2800" kern="0" dirty="0">
                <a:solidFill>
                  <a:schemeClr val="tx2"/>
                </a:solidFill>
                <a:latin typeface="Calibri" panose="020F0502020204030204" pitchFamily="34" charset="0"/>
                <a:cs typeface="Calibri" panose="020F0502020204030204" pitchFamily="34" charset="0"/>
              </a:rPr>
              <a:t>Social and Legal Norms</a:t>
            </a:r>
            <a:br>
              <a:rPr lang="en-US" sz="2800" kern="0" dirty="0">
                <a:solidFill>
                  <a:schemeClr val="tx2"/>
                </a:solidFill>
                <a:latin typeface="+mj-lt"/>
              </a:rPr>
            </a:br>
            <a:br>
              <a:rPr lang="en-US" sz="2800" kern="0" dirty="0">
                <a:solidFill>
                  <a:schemeClr val="tx2"/>
                </a:solidFill>
                <a:latin typeface="+mj-lt"/>
              </a:rPr>
            </a:br>
            <a:endParaRPr lang="en-US" sz="2800" dirty="0">
              <a:solidFill>
                <a:schemeClr val="tx2"/>
              </a:solidFill>
              <a:latin typeface="+mj-lt"/>
            </a:endParaRPr>
          </a:p>
        </p:txBody>
      </p:sp>
      <p:pic>
        <p:nvPicPr>
          <p:cNvPr id="2" name="Picture 1">
            <a:extLst>
              <a:ext uri="{FF2B5EF4-FFF2-40B4-BE49-F238E27FC236}">
                <a16:creationId xmlns:a16="http://schemas.microsoft.com/office/drawing/2014/main" id="{6C690638-60CA-D548-B622-4EE3CEC0A5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214" y="-154586"/>
            <a:ext cx="9238876" cy="1093603"/>
          </a:xfrm>
          <a:prstGeom prst="rect">
            <a:avLst/>
          </a:prstGeom>
        </p:spPr>
      </p:pic>
    </p:spTree>
    <p:extLst>
      <p:ext uri="{BB962C8B-B14F-4D97-AF65-F5344CB8AC3E}">
        <p14:creationId xmlns:p14="http://schemas.microsoft.com/office/powerpoint/2010/main" val="124191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2" name="Picture 11">
            <a:extLst>
              <a:ext uri="{FF2B5EF4-FFF2-40B4-BE49-F238E27FC236}">
                <a16:creationId xmlns:a16="http://schemas.microsoft.com/office/drawing/2014/main" id="{E7B2F7D6-20EE-EF4A-9864-8CE1967CDCA2}"/>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3" name="Title 4">
            <a:extLst>
              <a:ext uri="{FF2B5EF4-FFF2-40B4-BE49-F238E27FC236}">
                <a16:creationId xmlns:a16="http://schemas.microsoft.com/office/drawing/2014/main" id="{B9A77BBA-49B6-3C4E-9CF3-49A814B8397C}"/>
              </a:ext>
            </a:extLst>
          </p:cNvPr>
          <p:cNvSpPr txBox="1">
            <a:spLocks/>
          </p:cNvSpPr>
          <p:nvPr/>
        </p:nvSpPr>
        <p:spPr>
          <a:xfrm>
            <a:off x="4979265" y="1790691"/>
            <a:ext cx="7372169"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5.1</a:t>
            </a:r>
            <a:br>
              <a:rPr lang="en-US" sz="2800" kern="0" dirty="0">
                <a:solidFill>
                  <a:schemeClr val="tx2"/>
                </a:solidFill>
                <a:latin typeface="Calibri" panose="020F0502020204030204" pitchFamily="34" charset="0"/>
              </a:rPr>
            </a:br>
            <a:r>
              <a:rPr lang="en-US" sz="2800" b="0" kern="0" spc="-50" dirty="0">
                <a:solidFill>
                  <a:srgbClr val="5A0058"/>
                </a:solidFill>
                <a:latin typeface="Calibri Light" panose="020F0302020204030204" pitchFamily="34" charset="0"/>
                <a:cs typeface="Calibri Light" panose="020F0302020204030204" pitchFamily="34" charset="0"/>
              </a:rPr>
              <a:t>SOCIAL NORMS KEY CONCEPTS AND DEFINITIONS</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470394A1-E483-D94A-8209-8D22F88D33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5" name="Picture 14">
            <a:extLst>
              <a:ext uri="{FF2B5EF4-FFF2-40B4-BE49-F238E27FC236}">
                <a16:creationId xmlns:a16="http://schemas.microsoft.com/office/drawing/2014/main" id="{91DFC0ED-A746-2F4C-924C-E516C1FDAFC4}"/>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16200000">
            <a:off x="-1370493" y="1291447"/>
            <a:ext cx="6858002" cy="4275103"/>
          </a:xfrm>
          <a:prstGeom prst="rect">
            <a:avLst/>
          </a:prstGeom>
        </p:spPr>
      </p:pic>
    </p:spTree>
    <p:extLst>
      <p:ext uri="{BB962C8B-B14F-4D97-AF65-F5344CB8AC3E}">
        <p14:creationId xmlns:p14="http://schemas.microsoft.com/office/powerpoint/2010/main" val="2720927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00CC912-44EF-D946-B600-969168A7B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867" y="1661599"/>
            <a:ext cx="1750395" cy="1155700"/>
          </a:xfrm>
          <a:prstGeom prst="rect">
            <a:avLst/>
          </a:prstGeom>
        </p:spPr>
      </p:pic>
      <p:pic>
        <p:nvPicPr>
          <p:cNvPr id="16" name="Picture 15">
            <a:extLst>
              <a:ext uri="{FF2B5EF4-FFF2-40B4-BE49-F238E27FC236}">
                <a16:creationId xmlns:a16="http://schemas.microsoft.com/office/drawing/2014/main" id="{B383CE4C-A83E-024F-904A-012DB141BC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5913" y="1661599"/>
            <a:ext cx="1750395" cy="115570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549984" cy="715841"/>
          </a:xfrm>
        </p:spPr>
        <p:txBody>
          <a:bodyPr anchor="t"/>
          <a:lstStyle/>
          <a:p>
            <a:r>
              <a:rPr lang="en-US" sz="2800" b="0" kern="0" dirty="0">
                <a:solidFill>
                  <a:srgbClr val="5A0058"/>
                </a:solidFill>
                <a:latin typeface="+mj-lt"/>
              </a:rPr>
              <a:t>TYPES OF NORMS</a:t>
            </a:r>
            <a:endParaRPr lang="en-US" sz="2800" dirty="0">
              <a:solidFill>
                <a:schemeClr val="tx2"/>
              </a:solidFill>
              <a:latin typeface="+mj-lt"/>
            </a:endParaRPr>
          </a:p>
        </p:txBody>
      </p:sp>
      <p:pic>
        <p:nvPicPr>
          <p:cNvPr id="12" name="Picture 11">
            <a:extLst>
              <a:ext uri="{FF2B5EF4-FFF2-40B4-BE49-F238E27FC236}">
                <a16:creationId xmlns:a16="http://schemas.microsoft.com/office/drawing/2014/main" id="{104DF165-8063-9F4A-AE32-1B59867044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99800" y="2903713"/>
            <a:ext cx="7636523" cy="903933"/>
          </a:xfrm>
          <a:prstGeom prst="rect">
            <a:avLst/>
          </a:prstGeom>
        </p:spPr>
      </p:pic>
      <p:pic>
        <p:nvPicPr>
          <p:cNvPr id="2" name="Picture 1">
            <a:extLst>
              <a:ext uri="{FF2B5EF4-FFF2-40B4-BE49-F238E27FC236}">
                <a16:creationId xmlns:a16="http://schemas.microsoft.com/office/drawing/2014/main" id="{E328B23E-E048-9745-8D5D-93A746105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899" y="1661599"/>
            <a:ext cx="1750395" cy="1155700"/>
          </a:xfrm>
          <a:prstGeom prst="rect">
            <a:avLst/>
          </a:prstGeom>
        </p:spPr>
      </p:pic>
      <p:sp>
        <p:nvSpPr>
          <p:cNvPr id="13" name="Title 4">
            <a:extLst>
              <a:ext uri="{FF2B5EF4-FFF2-40B4-BE49-F238E27FC236}">
                <a16:creationId xmlns:a16="http://schemas.microsoft.com/office/drawing/2014/main" id="{DBABC153-6838-2F4C-83FD-95D645836D5A}"/>
              </a:ext>
            </a:extLst>
          </p:cNvPr>
          <p:cNvSpPr txBox="1">
            <a:spLocks/>
          </p:cNvSpPr>
          <p:nvPr/>
        </p:nvSpPr>
        <p:spPr>
          <a:xfrm>
            <a:off x="5374192" y="1827740"/>
            <a:ext cx="1460501" cy="899097"/>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algn="ctr"/>
            <a:r>
              <a:rPr lang="en-US" sz="2800" kern="0" dirty="0">
                <a:solidFill>
                  <a:schemeClr val="tx2"/>
                </a:solidFill>
                <a:latin typeface="Calibri" panose="020F0502020204030204" pitchFamily="34" charset="0"/>
                <a:cs typeface="Calibri" panose="020F0502020204030204" pitchFamily="34" charset="0"/>
              </a:rPr>
              <a:t>LEGAL NORMS</a:t>
            </a:r>
            <a:br>
              <a:rPr lang="en-US" sz="2800" kern="0" dirty="0">
                <a:latin typeface="Calibri" panose="020F0502020204030204" pitchFamily="34" charset="0"/>
                <a:cs typeface="Calibri" panose="020F0502020204030204" pitchFamily="34" charset="0"/>
              </a:rPr>
            </a:br>
            <a:endParaRPr lang="en-US" sz="2800" dirty="0">
              <a:solidFill>
                <a:schemeClr val="tx2"/>
              </a:solidFill>
              <a:latin typeface="Calibri" panose="020F0502020204030204" pitchFamily="34" charset="0"/>
              <a:cs typeface="Calibri" panose="020F0502020204030204" pitchFamily="34" charset="0"/>
            </a:endParaRPr>
          </a:p>
        </p:txBody>
      </p:sp>
      <p:sp>
        <p:nvSpPr>
          <p:cNvPr id="14" name="Title 4">
            <a:extLst>
              <a:ext uri="{FF2B5EF4-FFF2-40B4-BE49-F238E27FC236}">
                <a16:creationId xmlns:a16="http://schemas.microsoft.com/office/drawing/2014/main" id="{BD67AD7D-FCE4-4644-A521-82B86BB2BEB4}"/>
              </a:ext>
            </a:extLst>
          </p:cNvPr>
          <p:cNvSpPr txBox="1">
            <a:spLocks/>
          </p:cNvSpPr>
          <p:nvPr/>
        </p:nvSpPr>
        <p:spPr>
          <a:xfrm>
            <a:off x="7552954" y="1827740"/>
            <a:ext cx="1460500" cy="899096"/>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algn="ctr"/>
            <a:r>
              <a:rPr lang="en-US" sz="2800" kern="0" dirty="0">
                <a:solidFill>
                  <a:schemeClr val="tx2"/>
                </a:solidFill>
                <a:latin typeface="Calibri" panose="020F0502020204030204" pitchFamily="34" charset="0"/>
                <a:cs typeface="Calibri" panose="020F0502020204030204" pitchFamily="34" charset="0"/>
              </a:rPr>
              <a:t>MORAL NORMS</a:t>
            </a:r>
          </a:p>
          <a:p>
            <a:pPr algn="ctr"/>
            <a:endParaRPr lang="en-US" sz="2800" kern="0" dirty="0">
              <a:solidFill>
                <a:schemeClr val="tx2"/>
              </a:solidFill>
              <a:latin typeface="Calibri" panose="020F0502020204030204" pitchFamily="34" charset="0"/>
              <a:cs typeface="Calibri" panose="020F0502020204030204" pitchFamily="34" charset="0"/>
            </a:endParaRPr>
          </a:p>
          <a:p>
            <a:pPr algn="ctr"/>
            <a:endParaRPr lang="en-US" sz="2800" kern="0" dirty="0">
              <a:solidFill>
                <a:schemeClr val="tx2"/>
              </a:solidFill>
              <a:latin typeface="Calibri" panose="020F0502020204030204" pitchFamily="34" charset="0"/>
              <a:cs typeface="Calibri" panose="020F0502020204030204" pitchFamily="34" charset="0"/>
            </a:endParaRPr>
          </a:p>
          <a:p>
            <a:pPr algn="ctr"/>
            <a:br>
              <a:rPr lang="en-US" sz="2800" kern="0" dirty="0">
                <a:solidFill>
                  <a:srgbClr val="5A0058"/>
                </a:solidFill>
                <a:latin typeface="Calibri" panose="020F0502020204030204" pitchFamily="34" charset="0"/>
                <a:cs typeface="Calibri" panose="020F0502020204030204" pitchFamily="34" charset="0"/>
              </a:rPr>
            </a:br>
            <a:br>
              <a:rPr lang="en-US" sz="2800" kern="0" dirty="0">
                <a:solidFill>
                  <a:srgbClr val="5A0058"/>
                </a:solidFill>
                <a:latin typeface="Calibri" panose="020F0502020204030204" pitchFamily="34" charset="0"/>
                <a:cs typeface="Calibri" panose="020F0502020204030204" pitchFamily="34" charset="0"/>
              </a:rPr>
            </a:br>
            <a:br>
              <a:rPr lang="en-US" sz="2800" kern="0" dirty="0">
                <a:latin typeface="Calibri" panose="020F0502020204030204" pitchFamily="34" charset="0"/>
                <a:cs typeface="Calibri" panose="020F0502020204030204" pitchFamily="34" charset="0"/>
              </a:rPr>
            </a:br>
            <a:endParaRPr lang="en-US" sz="2800" dirty="0">
              <a:solidFill>
                <a:schemeClr val="tx2"/>
              </a:solidFill>
              <a:latin typeface="Calibri" panose="020F0502020204030204" pitchFamily="34" charset="0"/>
              <a:cs typeface="Calibri" panose="020F0502020204030204" pitchFamily="34" charset="0"/>
            </a:endParaRPr>
          </a:p>
        </p:txBody>
      </p:sp>
      <p:sp>
        <p:nvSpPr>
          <p:cNvPr id="15" name="Title 4">
            <a:extLst>
              <a:ext uri="{FF2B5EF4-FFF2-40B4-BE49-F238E27FC236}">
                <a16:creationId xmlns:a16="http://schemas.microsoft.com/office/drawing/2014/main" id="{03EC940A-AF57-D945-9F9A-F297D88B020D}"/>
              </a:ext>
            </a:extLst>
          </p:cNvPr>
          <p:cNvSpPr txBox="1">
            <a:spLocks/>
          </p:cNvSpPr>
          <p:nvPr/>
        </p:nvSpPr>
        <p:spPr>
          <a:xfrm>
            <a:off x="9590113" y="1827740"/>
            <a:ext cx="1460501" cy="899097"/>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algn="ctr"/>
            <a:r>
              <a:rPr lang="en-US" sz="2800" kern="0" dirty="0">
                <a:solidFill>
                  <a:schemeClr val="tx2"/>
                </a:solidFill>
                <a:latin typeface="Calibri" panose="020F0502020204030204" pitchFamily="34" charset="0"/>
                <a:cs typeface="Calibri" panose="020F0502020204030204" pitchFamily="34" charset="0"/>
              </a:rPr>
              <a:t>SOCIAL NORMS</a:t>
            </a:r>
          </a:p>
          <a:p>
            <a:pPr algn="ctr"/>
            <a:endParaRPr lang="en-US" sz="2800" kern="0" dirty="0">
              <a:solidFill>
                <a:schemeClr val="tx2"/>
              </a:solidFill>
              <a:latin typeface="Calibri" panose="020F0502020204030204" pitchFamily="34" charset="0"/>
              <a:cs typeface="Calibri" panose="020F0502020204030204" pitchFamily="34" charset="0"/>
            </a:endParaRPr>
          </a:p>
          <a:p>
            <a:pPr algn="ctr"/>
            <a:br>
              <a:rPr lang="en-US" sz="2800" kern="0" dirty="0">
                <a:solidFill>
                  <a:srgbClr val="5A0058"/>
                </a:solidFill>
                <a:latin typeface="Calibri" panose="020F0502020204030204" pitchFamily="34" charset="0"/>
                <a:cs typeface="Calibri" panose="020F0502020204030204" pitchFamily="34" charset="0"/>
              </a:rPr>
            </a:br>
            <a:br>
              <a:rPr lang="en-US" sz="2800" kern="0" dirty="0">
                <a:solidFill>
                  <a:srgbClr val="5A0058"/>
                </a:solidFill>
                <a:latin typeface="Calibri" panose="020F0502020204030204" pitchFamily="34" charset="0"/>
                <a:cs typeface="Calibri" panose="020F0502020204030204" pitchFamily="34" charset="0"/>
              </a:rPr>
            </a:br>
            <a:br>
              <a:rPr lang="en-US" sz="2800" kern="0" dirty="0">
                <a:latin typeface="Calibri" panose="020F0502020204030204" pitchFamily="34" charset="0"/>
                <a:cs typeface="Calibri" panose="020F0502020204030204" pitchFamily="34" charset="0"/>
              </a:rPr>
            </a:br>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124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D6CF2-CDD6-084F-BB90-E78E96672F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170" y="2682315"/>
            <a:ext cx="2652813" cy="2244688"/>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b="0" kern="0" dirty="0">
                <a:solidFill>
                  <a:srgbClr val="5A0058"/>
                </a:solidFill>
                <a:latin typeface="Calibri Light" panose="020F0302020204030204" pitchFamily="34" charset="0"/>
                <a:cs typeface="Calibri Light" panose="020F0302020204030204" pitchFamily="34" charset="0"/>
              </a:rPr>
              <a:t>SILENT BRAINSTORM</a:t>
            </a:r>
          </a:p>
        </p:txBody>
      </p:sp>
      <p:pic>
        <p:nvPicPr>
          <p:cNvPr id="12" name="Picture 11">
            <a:extLst>
              <a:ext uri="{FF2B5EF4-FFF2-40B4-BE49-F238E27FC236}">
                <a16:creationId xmlns:a16="http://schemas.microsoft.com/office/drawing/2014/main" id="{104DF165-8063-9F4A-AE32-1B59867044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99800" y="2903713"/>
            <a:ext cx="7636523" cy="903933"/>
          </a:xfrm>
          <a:prstGeom prst="rect">
            <a:avLst/>
          </a:prstGeom>
        </p:spPr>
      </p:pic>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49" y="1795346"/>
            <a:ext cx="6715125" cy="463760"/>
          </a:xfrm>
        </p:spPr>
        <p:txBody>
          <a:bodyPr/>
          <a:lstStyle/>
          <a:p>
            <a:pPr marL="0" indent="0">
              <a:buNone/>
            </a:pPr>
            <a:r>
              <a:rPr lang="en-GB" dirty="0">
                <a:latin typeface="Calibri Light" panose="020F0302020204030204" pitchFamily="34" charset="0"/>
                <a:cs typeface="Calibri Light" panose="020F0302020204030204" pitchFamily="34" charset="0"/>
              </a:rPr>
              <a:t>Write one idea per post-it note:</a:t>
            </a:r>
          </a:p>
          <a:p>
            <a:endParaRPr lang="en-GB" dirty="0">
              <a:latin typeface="Calibri Light" panose="020F0302020204030204" pitchFamily="34" charset="0"/>
              <a:cs typeface="Calibri Light" panose="020F0302020204030204" pitchFamily="34" charset="0"/>
            </a:endParaRPr>
          </a:p>
        </p:txBody>
      </p:sp>
      <p:sp>
        <p:nvSpPr>
          <p:cNvPr id="19" name="Text Placeholder 2">
            <a:extLst>
              <a:ext uri="{FF2B5EF4-FFF2-40B4-BE49-F238E27FC236}">
                <a16:creationId xmlns:a16="http://schemas.microsoft.com/office/drawing/2014/main" id="{866FAB1B-E4FE-D041-BE54-EB2CDFB47A54}"/>
              </a:ext>
            </a:extLst>
          </p:cNvPr>
          <p:cNvSpPr txBox="1">
            <a:spLocks/>
          </p:cNvSpPr>
          <p:nvPr/>
        </p:nvSpPr>
        <p:spPr>
          <a:xfrm>
            <a:off x="5442948" y="3441743"/>
            <a:ext cx="2889998" cy="463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WHY DO PEOPLE FOLLOW RULES?</a:t>
            </a:r>
          </a:p>
          <a:p>
            <a:pPr marL="0" indent="0">
              <a:buNone/>
            </a:pP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2119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Why do people follow rules?</a:t>
            </a:r>
          </a:p>
          <a:p>
            <a:endParaRPr lang="en-US" sz="2800" b="0" kern="0" dirty="0">
              <a:solidFill>
                <a:srgbClr val="5A0058"/>
              </a:solidFill>
              <a:latin typeface="+mj-lt"/>
            </a:endParaRPr>
          </a:p>
          <a:p>
            <a:endParaRPr lang="en-US" sz="2800" b="0" kern="0" dirty="0">
              <a:solidFill>
                <a:srgbClr val="5A0058"/>
              </a:solidFill>
              <a:latin typeface="+mj-lt"/>
            </a:endParaRPr>
          </a:p>
          <a:p>
            <a:endParaRPr lang="en-US" sz="2800" b="0" kern="0" dirty="0">
              <a:solidFill>
                <a:srgbClr val="5A0058"/>
              </a:solidFill>
              <a:latin typeface="+mj-lt"/>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9638844"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a:spcBef>
                <a:spcPts val="0"/>
              </a:spcBef>
              <a:spcAft>
                <a:spcPts val="0"/>
              </a:spcAft>
              <a:buClr>
                <a:schemeClr val="dk1"/>
              </a:buClr>
              <a:buSzPts val="2590"/>
            </a:pPr>
            <a:r>
              <a:rPr lang="en-GB" dirty="0">
                <a:solidFill>
                  <a:schemeClr val="tx1"/>
                </a:solidFill>
                <a:latin typeface="+mj-lt"/>
              </a:rPr>
              <a:t>Because society expects them to </a:t>
            </a:r>
          </a:p>
          <a:p>
            <a:pPr>
              <a:spcBef>
                <a:spcPts val="0"/>
              </a:spcBef>
              <a:spcAft>
                <a:spcPts val="0"/>
              </a:spcAft>
              <a:buClr>
                <a:schemeClr val="dk1"/>
              </a:buClr>
              <a:buSzPts val="2590"/>
            </a:pPr>
            <a:r>
              <a:rPr lang="en-GB" dirty="0">
                <a:solidFill>
                  <a:schemeClr val="tx1"/>
                </a:solidFill>
                <a:latin typeface="+mj-lt"/>
              </a:rPr>
              <a:t>In order to make progress, learn, solve problems, achieve goals to become better people (increasing the value in oneself) </a:t>
            </a:r>
          </a:p>
          <a:p>
            <a:pPr>
              <a:spcBef>
                <a:spcPts val="0"/>
              </a:spcBef>
              <a:spcAft>
                <a:spcPts val="0"/>
              </a:spcAft>
              <a:buClr>
                <a:schemeClr val="dk1"/>
              </a:buClr>
              <a:buSzPts val="2590"/>
            </a:pPr>
            <a:r>
              <a:rPr lang="en-GB" dirty="0">
                <a:solidFill>
                  <a:schemeClr val="tx1"/>
                </a:solidFill>
                <a:latin typeface="+mj-lt"/>
              </a:rPr>
              <a:t>Self </a:t>
            </a:r>
            <a:r>
              <a:rPr lang="en-GB" dirty="0" err="1">
                <a:solidFill>
                  <a:schemeClr val="tx1"/>
                </a:solidFill>
                <a:latin typeface="+mj-lt"/>
              </a:rPr>
              <a:t>fulfillment</a:t>
            </a:r>
            <a:r>
              <a:rPr lang="en-GB" dirty="0">
                <a:solidFill>
                  <a:schemeClr val="tx1"/>
                </a:solidFill>
                <a:latin typeface="+mj-lt"/>
              </a:rPr>
              <a:t>; fun; peace (but everyone isn’t the same in where they find these) </a:t>
            </a:r>
          </a:p>
          <a:p>
            <a:pPr>
              <a:spcBef>
                <a:spcPts val="0"/>
              </a:spcBef>
              <a:spcAft>
                <a:spcPts val="0"/>
              </a:spcAft>
              <a:buClr>
                <a:schemeClr val="dk1"/>
              </a:buClr>
              <a:buSzPts val="2590"/>
            </a:pPr>
            <a:r>
              <a:rPr lang="en-GB" dirty="0">
                <a:solidFill>
                  <a:schemeClr val="tx1"/>
                </a:solidFill>
                <a:latin typeface="+mj-lt"/>
              </a:rPr>
              <a:t>To defy and challenge social norms </a:t>
            </a:r>
          </a:p>
          <a:p>
            <a:pPr>
              <a:spcBef>
                <a:spcPts val="0"/>
              </a:spcBef>
              <a:spcAft>
                <a:spcPts val="0"/>
              </a:spcAft>
              <a:buClr>
                <a:schemeClr val="dk1"/>
              </a:buClr>
              <a:buSzPts val="2590"/>
            </a:pPr>
            <a:r>
              <a:rPr lang="en-GB" dirty="0">
                <a:solidFill>
                  <a:schemeClr val="tx1"/>
                </a:solidFill>
                <a:latin typeface="+mj-lt"/>
              </a:rPr>
              <a:t>To </a:t>
            </a:r>
            <a:r>
              <a:rPr lang="en-GB" dirty="0" err="1">
                <a:solidFill>
                  <a:schemeClr val="tx1"/>
                </a:solidFill>
                <a:latin typeface="+mj-lt"/>
              </a:rPr>
              <a:t>fulfill</a:t>
            </a:r>
            <a:r>
              <a:rPr lang="en-GB" dirty="0">
                <a:solidFill>
                  <a:schemeClr val="tx1"/>
                </a:solidFill>
                <a:latin typeface="+mj-lt"/>
              </a:rPr>
              <a:t> their responsibilities </a:t>
            </a:r>
          </a:p>
          <a:p>
            <a:pPr>
              <a:spcBef>
                <a:spcPts val="0"/>
              </a:spcBef>
              <a:spcAft>
                <a:spcPts val="0"/>
              </a:spcAft>
              <a:buClr>
                <a:schemeClr val="dk1"/>
              </a:buClr>
              <a:buSzPts val="2590"/>
            </a:pPr>
            <a:r>
              <a:rPr lang="en-GB" dirty="0">
                <a:solidFill>
                  <a:schemeClr val="tx1"/>
                </a:solidFill>
                <a:latin typeface="+mj-lt"/>
              </a:rPr>
              <a:t>As a spontaneous act </a:t>
            </a:r>
          </a:p>
          <a:p>
            <a:pPr>
              <a:spcBef>
                <a:spcPts val="0"/>
              </a:spcBef>
              <a:spcAft>
                <a:spcPts val="0"/>
              </a:spcAft>
              <a:buClr>
                <a:schemeClr val="dk1"/>
              </a:buClr>
              <a:buSzPts val="2590"/>
            </a:pPr>
            <a:r>
              <a:rPr lang="en-GB" dirty="0">
                <a:solidFill>
                  <a:schemeClr val="tx1"/>
                </a:solidFill>
                <a:latin typeface="+mj-lt"/>
              </a:rPr>
              <a:t>Because everyone does what they see with their own eyes </a:t>
            </a:r>
          </a:p>
          <a:p>
            <a:pPr>
              <a:spcBef>
                <a:spcPts val="0"/>
              </a:spcBef>
              <a:spcAft>
                <a:spcPts val="0"/>
              </a:spcAft>
              <a:buClr>
                <a:schemeClr val="dk1"/>
              </a:buClr>
              <a:buSzPts val="2590"/>
            </a:pPr>
            <a:r>
              <a:rPr lang="en-GB" dirty="0">
                <a:solidFill>
                  <a:schemeClr val="tx1"/>
                </a:solidFill>
                <a:latin typeface="+mj-lt"/>
              </a:rPr>
              <a:t>Because it interests them; or they have an interest </a:t>
            </a:r>
          </a:p>
          <a:p>
            <a:pPr>
              <a:spcBef>
                <a:spcPts val="0"/>
              </a:spcBef>
              <a:spcAft>
                <a:spcPts val="0"/>
              </a:spcAft>
              <a:buClr>
                <a:schemeClr val="dk1"/>
              </a:buClr>
              <a:buSzPts val="2590"/>
            </a:pPr>
            <a:r>
              <a:rPr lang="en-GB" dirty="0">
                <a:solidFill>
                  <a:schemeClr val="tx1"/>
                </a:solidFill>
                <a:latin typeface="+mj-lt"/>
              </a:rPr>
              <a:t>Because they believe in what they’re doing </a:t>
            </a:r>
          </a:p>
          <a:p>
            <a:pPr>
              <a:spcBef>
                <a:spcPts val="0"/>
              </a:spcBef>
              <a:spcAft>
                <a:spcPts val="0"/>
              </a:spcAft>
              <a:buClr>
                <a:schemeClr val="dk1"/>
              </a:buClr>
              <a:buSzPts val="2590"/>
            </a:pPr>
            <a:r>
              <a:rPr lang="en-GB" dirty="0">
                <a:solidFill>
                  <a:schemeClr val="tx1"/>
                </a:solidFill>
                <a:latin typeface="+mj-lt"/>
              </a:rPr>
              <a:t>Because they were raised that way </a:t>
            </a:r>
          </a:p>
          <a:p>
            <a:pPr>
              <a:spcBef>
                <a:spcPts val="0"/>
              </a:spcBef>
              <a:spcAft>
                <a:spcPts val="0"/>
              </a:spcAft>
              <a:buClr>
                <a:schemeClr val="dk1"/>
              </a:buClr>
              <a:buSzPts val="2590"/>
            </a:pPr>
            <a:r>
              <a:rPr lang="en-GB" dirty="0">
                <a:solidFill>
                  <a:schemeClr val="tx1"/>
                </a:solidFill>
                <a:latin typeface="+mj-lt"/>
              </a:rPr>
              <a:t>To survive! </a:t>
            </a:r>
          </a:p>
          <a:p>
            <a:pPr>
              <a:spcBef>
                <a:spcPts val="0"/>
              </a:spcBef>
              <a:spcAft>
                <a:spcPts val="0"/>
              </a:spcAft>
              <a:buClr>
                <a:schemeClr val="dk1"/>
              </a:buClr>
              <a:buSzPts val="2590"/>
            </a:pPr>
            <a:r>
              <a:rPr lang="en-GB" dirty="0">
                <a:solidFill>
                  <a:schemeClr val="tx1"/>
                </a:solidFill>
                <a:latin typeface="+mj-lt"/>
              </a:rPr>
              <a:t>Because they are scared of the police</a:t>
            </a:r>
          </a:p>
          <a:p>
            <a:pPr>
              <a:spcBef>
                <a:spcPts val="0"/>
              </a:spcBef>
              <a:spcAft>
                <a:spcPts val="0"/>
              </a:spcAft>
              <a:buClr>
                <a:schemeClr val="dk1"/>
              </a:buClr>
              <a:buSzPts val="2590"/>
            </a:pPr>
            <a:endParaRPr lang="en-GB"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Tree>
    <p:extLst>
      <p:ext uri="{BB962C8B-B14F-4D97-AF65-F5344CB8AC3E}">
        <p14:creationId xmlns:p14="http://schemas.microsoft.com/office/powerpoint/2010/main" val="2580309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Basic concept of social norms</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573792"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When people are deciding how to act, what other people think and do matters!</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So</a:t>
            </a:r>
            <a:r>
              <a:rPr lang="en-GB" i="1" dirty="0">
                <a:solidFill>
                  <a:schemeClr val="tx1"/>
                </a:solidFill>
                <a:latin typeface="+mj-lt"/>
              </a:rPr>
              <a:t> why </a:t>
            </a:r>
            <a:r>
              <a:rPr lang="en-GB" dirty="0">
                <a:solidFill>
                  <a:schemeClr val="tx1"/>
                </a:solidFill>
                <a:latin typeface="+mj-lt"/>
              </a:rPr>
              <a:t>do people do what they do?</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It depends on:</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 What we believe others WILL DO: </a:t>
            </a:r>
            <a:r>
              <a:rPr lang="en-GB" b="1" dirty="0">
                <a:solidFill>
                  <a:schemeClr val="tx1"/>
                </a:solidFill>
                <a:latin typeface="Calibri" panose="020F0502020204030204" pitchFamily="34" charset="0"/>
                <a:cs typeface="Calibri" panose="020F0502020204030204" pitchFamily="34" charset="0"/>
              </a:rPr>
              <a:t>EMPIRICAL EXPECTATIONS</a:t>
            </a:r>
          </a:p>
          <a:p>
            <a:pPr marL="0" indent="0">
              <a:spcBef>
                <a:spcPts val="0"/>
              </a:spcBef>
              <a:spcAft>
                <a:spcPts val="0"/>
              </a:spcAft>
              <a:buClr>
                <a:schemeClr val="dk1"/>
              </a:buClr>
              <a:buSzPts val="2590"/>
              <a:buNone/>
            </a:pPr>
            <a:r>
              <a:rPr lang="en-GB" dirty="0">
                <a:solidFill>
                  <a:schemeClr val="tx1"/>
                </a:solidFill>
                <a:latin typeface="+mj-lt"/>
              </a:rPr>
              <a:t>- What we believe others EXPECT US TO DO: </a:t>
            </a:r>
            <a:r>
              <a:rPr lang="en-GB" b="1" dirty="0">
                <a:solidFill>
                  <a:schemeClr val="tx1"/>
                </a:solidFill>
                <a:latin typeface="Calibri" panose="020F0502020204030204" pitchFamily="34" charset="0"/>
                <a:cs typeface="Calibri" panose="020F0502020204030204" pitchFamily="34" charset="0"/>
              </a:rPr>
              <a:t>NORMATIVE EXPECTATIONS</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SOCIAL NORMS </a:t>
            </a:r>
            <a:r>
              <a:rPr lang="en-GB" dirty="0">
                <a:solidFill>
                  <a:schemeClr val="tx1"/>
                </a:solidFill>
                <a:latin typeface="+mj-lt"/>
              </a:rPr>
              <a:t>are the collective rules that people follow because they believe others follow it (empirical expectation) and that others think it should be followed (normative expectation).</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If the practice is only conditional on empirical expectations, this is called a </a:t>
            </a:r>
            <a:r>
              <a:rPr lang="en-GB" b="1" dirty="0">
                <a:solidFill>
                  <a:schemeClr val="tx1"/>
                </a:solidFill>
                <a:latin typeface="Calibri" panose="020F0502020204030204" pitchFamily="34" charset="0"/>
                <a:cs typeface="Calibri" panose="020F0502020204030204" pitchFamily="34" charset="0"/>
              </a:rPr>
              <a:t>DESCRIPTIVE NORM.</a:t>
            </a:r>
          </a:p>
          <a:p>
            <a:pPr>
              <a:spcBef>
                <a:spcPts val="0"/>
              </a:spcBef>
              <a:spcAft>
                <a:spcPts val="0"/>
              </a:spcAft>
              <a:buClr>
                <a:schemeClr val="dk1"/>
              </a:buClr>
              <a:buSzPts val="2590"/>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Tree>
    <p:extLst>
      <p:ext uri="{BB962C8B-B14F-4D97-AF65-F5344CB8AC3E}">
        <p14:creationId xmlns:p14="http://schemas.microsoft.com/office/powerpoint/2010/main" val="708844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Social norms related to child marriage</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1" y="1087396"/>
            <a:ext cx="10171287"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Families may want their daughter to get married young because there is an expectation by others that girls should be virgins when they marry. Families may fear that as their daughter gets older, she may willingly seek out relationships with men, or that she may experience rape or sexual assault, compromising her virginity and bringing shame on the family. </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In families cannot afford to educate all their children, there may be an expectation that they will prioritise their sons’ education. Prioritising their daughter’s education may not seem worthwhile if there is an expectation that women will stay at home to raise their children instead of entering the workforce.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pPr>
            <a:endParaRPr lang="en-GB"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60041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Social norms related to child marriage</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9799964"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The expectation that families will receive or demand a bride price/dowry for their daughter’s marriage is a powerful driver of CEFM, especially when the expected amount in higher when the bride is younger.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Girls may claim that they want to get married young, because if women are not married by a certain age they may be stigmatised as being ugly or undesirable.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dirty="0">
                <a:solidFill>
                  <a:schemeClr val="tx1"/>
                </a:solidFill>
                <a:latin typeface="+mj-lt"/>
              </a:rPr>
              <a:t>Girls may agree to get married to the person of their family’s choosing, even if they do not want to, because there is an expectation that girls will always obey their parents and not participate in decision-making.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Tree>
    <p:extLst>
      <p:ext uri="{BB962C8B-B14F-4D97-AF65-F5344CB8AC3E}">
        <p14:creationId xmlns:p14="http://schemas.microsoft.com/office/powerpoint/2010/main" val="664687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Descriptive Norm vs Social Norm </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6080636"/>
            <a:ext cx="10573792"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endParaRPr>
          </a:p>
          <a:p>
            <a:pPr>
              <a:spcBef>
                <a:spcPts val="0"/>
              </a:spcBef>
              <a:spcAft>
                <a:spcPts val="0"/>
              </a:spcAft>
              <a:buClr>
                <a:schemeClr val="dk1"/>
              </a:buClr>
              <a:buSzPts val="2590"/>
            </a:pPr>
            <a:endParaRPr lang="en-GB" dirty="0">
              <a:solidFill>
                <a:schemeClr val="tx1"/>
              </a:solidFill>
              <a:latin typeface="Calibri Light" panose="020F0302020204030204" pitchFamily="34" charset="0"/>
            </a:endParaRPr>
          </a:p>
        </p:txBody>
      </p:sp>
      <p:graphicFrame>
        <p:nvGraphicFramePr>
          <p:cNvPr id="6" name="Google Shape;368;p45">
            <a:extLst>
              <a:ext uri="{FF2B5EF4-FFF2-40B4-BE49-F238E27FC236}">
                <a16:creationId xmlns:a16="http://schemas.microsoft.com/office/drawing/2014/main" id="{2DDCF06B-E900-3949-AD2C-C2975531CA6D}"/>
              </a:ext>
            </a:extLst>
          </p:cNvPr>
          <p:cNvGraphicFramePr/>
          <p:nvPr>
            <p:extLst>
              <p:ext uri="{D42A27DB-BD31-4B8C-83A1-F6EECF244321}">
                <p14:modId xmlns:p14="http://schemas.microsoft.com/office/powerpoint/2010/main" val="1403689285"/>
              </p:ext>
            </p:extLst>
          </p:nvPr>
        </p:nvGraphicFramePr>
        <p:xfrm>
          <a:off x="543454" y="1296690"/>
          <a:ext cx="10562910" cy="4463440"/>
        </p:xfrm>
        <a:graphic>
          <a:graphicData uri="http://schemas.openxmlformats.org/drawingml/2006/table">
            <a:tbl>
              <a:tblPr firstRow="1" bandRow="1">
                <a:noFill/>
              </a:tblPr>
              <a:tblGrid>
                <a:gridCol w="1769576">
                  <a:extLst>
                    <a:ext uri="{9D8B030D-6E8A-4147-A177-3AD203B41FA5}">
                      <a16:colId xmlns:a16="http://schemas.microsoft.com/office/drawing/2014/main" val="20000"/>
                    </a:ext>
                  </a:extLst>
                </a:gridCol>
                <a:gridCol w="3511880">
                  <a:extLst>
                    <a:ext uri="{9D8B030D-6E8A-4147-A177-3AD203B41FA5}">
                      <a16:colId xmlns:a16="http://schemas.microsoft.com/office/drawing/2014/main" val="20001"/>
                    </a:ext>
                  </a:extLst>
                </a:gridCol>
                <a:gridCol w="2640727">
                  <a:extLst>
                    <a:ext uri="{9D8B030D-6E8A-4147-A177-3AD203B41FA5}">
                      <a16:colId xmlns:a16="http://schemas.microsoft.com/office/drawing/2014/main" val="20002"/>
                    </a:ext>
                  </a:extLst>
                </a:gridCol>
                <a:gridCol w="2640727">
                  <a:extLst>
                    <a:ext uri="{9D8B030D-6E8A-4147-A177-3AD203B41FA5}">
                      <a16:colId xmlns:a16="http://schemas.microsoft.com/office/drawing/2014/main" val="20003"/>
                    </a:ext>
                  </a:extLst>
                </a:gridCol>
              </a:tblGrid>
              <a:tr h="301316">
                <a:tc>
                  <a:txBody>
                    <a:bodyPr/>
                    <a:lstStyle/>
                    <a:p>
                      <a:pPr marL="0" marR="0" lvl="0" indent="0" algn="l" rtl="0">
                        <a:spcBef>
                          <a:spcPts val="0"/>
                        </a:spcBef>
                        <a:spcAft>
                          <a:spcPts val="0"/>
                        </a:spcAft>
                        <a:buNone/>
                      </a:pP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1" i="0" dirty="0">
                          <a:latin typeface="Calibri" panose="020F0502020204030204" pitchFamily="34" charset="0"/>
                          <a:cs typeface="Calibri" panose="020F0502020204030204" pitchFamily="34" charset="0"/>
                        </a:rPr>
                        <a:t>DEFINITION</a:t>
                      </a: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1" i="0" dirty="0">
                          <a:latin typeface="Calibri" panose="020F0502020204030204" pitchFamily="34" charset="0"/>
                          <a:cs typeface="Calibri" panose="020F0502020204030204" pitchFamily="34" charset="0"/>
                        </a:rPr>
                        <a:t>EXAMPLE 1</a:t>
                      </a: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1" i="0" dirty="0">
                          <a:latin typeface="Calibri" panose="020F0502020204030204" pitchFamily="34" charset="0"/>
                          <a:cs typeface="Calibri" panose="020F0502020204030204" pitchFamily="34" charset="0"/>
                        </a:rPr>
                        <a:t>EXAMPLE 2</a:t>
                      </a: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11613">
                <a:tc>
                  <a:txBody>
                    <a:bodyPr/>
                    <a:lstStyle/>
                    <a:p>
                      <a:pPr marL="0" marR="0" lvl="0" indent="0" algn="l" rtl="0">
                        <a:spcBef>
                          <a:spcPts val="0"/>
                        </a:spcBef>
                        <a:spcAft>
                          <a:spcPts val="0"/>
                        </a:spcAft>
                        <a:buNone/>
                      </a:pPr>
                      <a:r>
                        <a:rPr lang="en-US" sz="1500" b="1" i="0" dirty="0">
                          <a:latin typeface="Calibri" panose="020F0502020204030204" pitchFamily="34" charset="0"/>
                          <a:cs typeface="Calibri" panose="020F0502020204030204" pitchFamily="34" charset="0"/>
                        </a:rPr>
                        <a:t>DESCRIPTIVE NORM</a:t>
                      </a: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A rule that people follow because they believe that others follow it (empirical expectation)</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Fathers marry off their daughters young because they believe other fathers also marry off their daughters young.</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All my neighbors marry their daughters as soon as they reach puberty.</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8923">
                <a:tc>
                  <a:txBody>
                    <a:bodyPr/>
                    <a:lstStyle/>
                    <a:p>
                      <a:pPr marL="0" marR="0" lvl="0" indent="0" algn="l" rtl="0">
                        <a:spcBef>
                          <a:spcPts val="0"/>
                        </a:spcBef>
                        <a:spcAft>
                          <a:spcPts val="0"/>
                        </a:spcAft>
                        <a:buNone/>
                      </a:pPr>
                      <a:r>
                        <a:rPr lang="en-US" sz="1500" b="1" i="0" dirty="0">
                          <a:latin typeface="Calibri" panose="020F0502020204030204" pitchFamily="34" charset="0"/>
                          <a:cs typeface="Calibri" panose="020F0502020204030204" pitchFamily="34" charset="0"/>
                        </a:rPr>
                        <a:t>SOCIAL NORM</a:t>
                      </a: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A rule </a:t>
                      </a:r>
                      <a:r>
                        <a:rPr lang="en-US" sz="1500" b="0" i="0" dirty="0">
                          <a:solidFill>
                            <a:schemeClr val="dk1"/>
                          </a:solidFill>
                          <a:latin typeface="+mj-lt"/>
                          <a:ea typeface="Calibri"/>
                          <a:cs typeface="Calibri"/>
                          <a:sym typeface="Calibri"/>
                        </a:rPr>
                        <a:t>that people follow because they believe others follow it (empirical expectation) and that others think it should be followed (normative expectation)</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Fathers marry off their daughters young because they believe other fathers also marry off their daughters young, and moreover, they believe other fathers think that girls should marry young (because girls should be pure and chaste).</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500" b="0" i="0" dirty="0">
                          <a:latin typeface="+mj-lt"/>
                        </a:rPr>
                        <a:t>I will marry my daughter as soon as she reaches puberty because all my neighbors do this and they think that one should do this. </a:t>
                      </a:r>
                      <a:endParaRPr sz="1500" b="0" i="0" dirty="0">
                        <a:latin typeface="+mj-lt"/>
                      </a:endParaRPr>
                    </a:p>
                  </a:txBody>
                  <a:tcPr marL="74303" marR="74303" marT="37152" marB="37152">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4" name="Picture 3">
            <a:extLst>
              <a:ext uri="{FF2B5EF4-FFF2-40B4-BE49-F238E27FC236}">
                <a16:creationId xmlns:a16="http://schemas.microsoft.com/office/drawing/2014/main" id="{264910C6-4F9B-3640-8DBE-A1041BD56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2286158" y="1565031"/>
            <a:ext cx="8941229" cy="45719"/>
          </a:xfrm>
          <a:prstGeom prst="rect">
            <a:avLst/>
          </a:prstGeom>
        </p:spPr>
      </p:pic>
      <p:pic>
        <p:nvPicPr>
          <p:cNvPr id="8" name="Picture 7">
            <a:extLst>
              <a:ext uri="{FF2B5EF4-FFF2-40B4-BE49-F238E27FC236}">
                <a16:creationId xmlns:a16="http://schemas.microsoft.com/office/drawing/2014/main" id="{3F724190-249C-AE42-8EE3-3E5F0E4C5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2286158" y="2880498"/>
            <a:ext cx="8941229" cy="45719"/>
          </a:xfrm>
          <a:prstGeom prst="rect">
            <a:avLst/>
          </a:prstGeom>
        </p:spPr>
      </p:pic>
    </p:spTree>
    <p:extLst>
      <p:ext uri="{BB962C8B-B14F-4D97-AF65-F5344CB8AC3E}">
        <p14:creationId xmlns:p14="http://schemas.microsoft.com/office/powerpoint/2010/main" val="233919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0361F3-6BA1-BD48-840D-E29029EE85F0}"/>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1" name="Rectangle 10">
            <a:extLst>
              <a:ext uri="{FF2B5EF4-FFF2-40B4-BE49-F238E27FC236}">
                <a16:creationId xmlns:a16="http://schemas.microsoft.com/office/drawing/2014/main" id="{B6875061-8654-354C-9229-253561188925}"/>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F86D9A69-FC25-B546-93BA-E53F2A90C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3" name="Title 4">
            <a:extLst>
              <a:ext uri="{FF2B5EF4-FFF2-40B4-BE49-F238E27FC236}">
                <a16:creationId xmlns:a16="http://schemas.microsoft.com/office/drawing/2014/main" id="{4BE87133-26C4-0D47-85C5-A695F2530797}"/>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1.2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INTRODUCING THE TOOLKIT</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30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41F6EAA3-768C-9747-84F8-1933E5A374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8" name="Picture 17">
            <a:extLst>
              <a:ext uri="{FF2B5EF4-FFF2-40B4-BE49-F238E27FC236}">
                <a16:creationId xmlns:a16="http://schemas.microsoft.com/office/drawing/2014/main" id="{92B83E9C-F3A7-E14A-922A-54C3578404EB}"/>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16200000">
            <a:off x="-1394664" y="1167809"/>
            <a:ext cx="6980835" cy="4399548"/>
          </a:xfrm>
          <a:prstGeom prst="rect">
            <a:avLst/>
          </a:prstGeom>
        </p:spPr>
      </p:pic>
    </p:spTree>
    <p:extLst>
      <p:ext uri="{BB962C8B-B14F-4D97-AF65-F5344CB8AC3E}">
        <p14:creationId xmlns:p14="http://schemas.microsoft.com/office/powerpoint/2010/main" val="1949210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Group Work</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573792"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Identify shared beliefs or expectations in the community where you work that support child marriage. (for example, girls need to be pure and chaste)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Think about the individual who is making a decision to marry a girl under 18 (for example a father). </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Do people follow this belief regardless of what others think/do (independent) or does what others think matter in their decision?</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Discuss whether the practice of child marriage is an empirical expectation only or a social norm (both empirical and normative expectation). </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pPr>
            <a:endParaRPr lang="en-GB"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91950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84;p47" descr="Diagram&#10;&#10;Description automatically generated">
            <a:extLst>
              <a:ext uri="{FF2B5EF4-FFF2-40B4-BE49-F238E27FC236}">
                <a16:creationId xmlns:a16="http://schemas.microsoft.com/office/drawing/2014/main" id="{5932DB14-1D7F-834E-8C7E-9F22FFE8D2C8}"/>
              </a:ext>
            </a:extLst>
          </p:cNvPr>
          <p:cNvPicPr preferRelativeResize="0"/>
          <p:nvPr/>
        </p:nvPicPr>
        <p:blipFill rotWithShape="1">
          <a:blip r:embed="rId3">
            <a:alphaModFix/>
          </a:blip>
          <a:srcRect/>
          <a:stretch/>
        </p:blipFill>
        <p:spPr>
          <a:xfrm>
            <a:off x="1235050" y="386370"/>
            <a:ext cx="7109543" cy="5572125"/>
          </a:xfrm>
          <a:prstGeom prst="rect">
            <a:avLst/>
          </a:prstGeom>
          <a:noFill/>
          <a:ln>
            <a:noFill/>
          </a:ln>
        </p:spPr>
      </p:pic>
    </p:spTree>
    <p:extLst>
      <p:ext uri="{BB962C8B-B14F-4D97-AF65-F5344CB8AC3E}">
        <p14:creationId xmlns:p14="http://schemas.microsoft.com/office/powerpoint/2010/main" val="2789778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Is it a social norm?</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26095" y="1087396"/>
            <a:ext cx="4731705"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Fathers who marry their daughters young because they are a financial burden. </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Fathers marry their daughters because they are a financial burden and they believe sons have more value</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Fathers who marry their daughters off because it has always been done that way. </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mj-lt"/>
            </a:endParaRP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Fathers believe that girls should get married at puberty.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
        <p:nvSpPr>
          <p:cNvPr id="4" name="Google Shape;113;p5">
            <a:extLst>
              <a:ext uri="{FF2B5EF4-FFF2-40B4-BE49-F238E27FC236}">
                <a16:creationId xmlns:a16="http://schemas.microsoft.com/office/drawing/2014/main" id="{52D7B107-76AC-1F4D-8091-F2DDFFAB3B2A}"/>
              </a:ext>
            </a:extLst>
          </p:cNvPr>
          <p:cNvSpPr txBox="1">
            <a:spLocks/>
          </p:cNvSpPr>
          <p:nvPr/>
        </p:nvSpPr>
        <p:spPr>
          <a:xfrm>
            <a:off x="5956343" y="1087396"/>
            <a:ext cx="4925017"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RATIONAL RESPONSE: </a:t>
            </a:r>
            <a:r>
              <a:rPr lang="en-GB" dirty="0">
                <a:solidFill>
                  <a:schemeClr val="tx1"/>
                </a:solidFill>
                <a:latin typeface="+mj-lt"/>
              </a:rPr>
              <a:t>A rule that people follow because reason that it satisfies their preferences</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MORAL NORM: </a:t>
            </a:r>
            <a:r>
              <a:rPr lang="en-GB" dirty="0">
                <a:solidFill>
                  <a:schemeClr val="tx1"/>
                </a:solidFill>
                <a:latin typeface="+mj-lt"/>
              </a:rPr>
              <a:t>A rule that people follow because they believe that it should be followed.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CUSTOM: </a:t>
            </a:r>
            <a:r>
              <a:rPr lang="en-GB" dirty="0">
                <a:solidFill>
                  <a:schemeClr val="tx1"/>
                </a:solidFill>
                <a:latin typeface="+mj-lt"/>
              </a:rPr>
              <a:t>A rule that people follow blindly but would abandon if it were in their own self-interest</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MORAL NORM: </a:t>
            </a:r>
            <a:r>
              <a:rPr lang="en-GB" dirty="0">
                <a:solidFill>
                  <a:schemeClr val="tx1"/>
                </a:solidFill>
                <a:latin typeface="+mj-lt"/>
              </a:rPr>
              <a:t>A rule that people follow because they believe that it should be followed.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pic>
        <p:nvPicPr>
          <p:cNvPr id="3" name="Picture 2">
            <a:extLst>
              <a:ext uri="{FF2B5EF4-FFF2-40B4-BE49-F238E27FC236}">
                <a16:creationId xmlns:a16="http://schemas.microsoft.com/office/drawing/2014/main" id="{35831C3C-AE76-0D45-9583-3AD04F0BA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05159" y="3382470"/>
            <a:ext cx="4682982" cy="92834"/>
          </a:xfrm>
          <a:prstGeom prst="rect">
            <a:avLst/>
          </a:prstGeom>
        </p:spPr>
      </p:pic>
    </p:spTree>
    <p:extLst>
      <p:ext uri="{BB962C8B-B14F-4D97-AF65-F5344CB8AC3E}">
        <p14:creationId xmlns:p14="http://schemas.microsoft.com/office/powerpoint/2010/main" val="42197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80D183-B18B-604D-80F4-5A8F547306B7}"/>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3" name="Title 4">
            <a:extLst>
              <a:ext uri="{FF2B5EF4-FFF2-40B4-BE49-F238E27FC236}">
                <a16:creationId xmlns:a16="http://schemas.microsoft.com/office/drawing/2014/main" id="{0F901B41-8A56-4A4A-9B1D-C3B0F4FFCF62}"/>
              </a:ext>
            </a:extLst>
          </p:cNvPr>
          <p:cNvSpPr txBox="1">
            <a:spLocks/>
          </p:cNvSpPr>
          <p:nvPr/>
        </p:nvSpPr>
        <p:spPr>
          <a:xfrm>
            <a:off x="4979265" y="1790691"/>
            <a:ext cx="6514039"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5.2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HOW ARE SOCIAL NORMS MAINTAINED AND HOW DO THEY CHANGE?</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76870121-BFBC-3442-AE58-C487FCC183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19083"/>
            <a:ext cx="271354" cy="271354"/>
          </a:xfrm>
          <a:prstGeom prst="rect">
            <a:avLst/>
          </a:prstGeom>
        </p:spPr>
      </p:pic>
      <p:pic>
        <p:nvPicPr>
          <p:cNvPr id="16" name="Picture 15">
            <a:extLst>
              <a:ext uri="{FF2B5EF4-FFF2-40B4-BE49-F238E27FC236}">
                <a16:creationId xmlns:a16="http://schemas.microsoft.com/office/drawing/2014/main" id="{667A5B91-64C2-5044-B391-F0B691BF3D74}"/>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16200000">
            <a:off x="-1370493" y="1291447"/>
            <a:ext cx="6858002" cy="4275103"/>
          </a:xfrm>
          <a:prstGeom prst="rect">
            <a:avLst/>
          </a:prstGeom>
        </p:spPr>
      </p:pic>
    </p:spTree>
    <p:extLst>
      <p:ext uri="{BB962C8B-B14F-4D97-AF65-F5344CB8AC3E}">
        <p14:creationId xmlns:p14="http://schemas.microsoft.com/office/powerpoint/2010/main" val="128516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Reference groups and opinion leaders</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440228"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mj-lt"/>
              </a:rPr>
              <a:t>Not everyone’s </a:t>
            </a:r>
            <a:r>
              <a:rPr lang="en-GB" dirty="0" err="1">
                <a:solidFill>
                  <a:schemeClr val="tx1"/>
                </a:solidFill>
                <a:latin typeface="+mj-lt"/>
              </a:rPr>
              <a:t>behavior</a:t>
            </a:r>
            <a:r>
              <a:rPr lang="en-GB" dirty="0">
                <a:solidFill>
                  <a:schemeClr val="tx1"/>
                </a:solidFill>
                <a:latin typeface="+mj-lt"/>
              </a:rPr>
              <a:t> or opinion influences us when we make decisions. People in our </a:t>
            </a:r>
            <a:r>
              <a:rPr lang="en-GB" b="1" dirty="0">
                <a:solidFill>
                  <a:schemeClr val="tx1"/>
                </a:solidFill>
                <a:latin typeface="Calibri" panose="020F0502020204030204" pitchFamily="34" charset="0"/>
                <a:cs typeface="Calibri" panose="020F0502020204030204" pitchFamily="34" charset="0"/>
              </a:rPr>
              <a:t>REFERENCE GROUP, </a:t>
            </a:r>
            <a:r>
              <a:rPr lang="en-GB" dirty="0">
                <a:solidFill>
                  <a:schemeClr val="tx1"/>
                </a:solidFill>
                <a:latin typeface="+mj-lt"/>
              </a:rPr>
              <a:t>the group of people </a:t>
            </a:r>
            <a:r>
              <a:rPr lang="en-GB" dirty="0">
                <a:solidFill>
                  <a:schemeClr val="tx1"/>
                </a:solidFill>
                <a:latin typeface="Calibri Light" panose="020F0302020204030204" pitchFamily="34" charset="0"/>
                <a:cs typeface="Calibri Light" panose="020F0302020204030204" pitchFamily="34" charset="0"/>
              </a:rPr>
              <a:t>whose actions and opinions matter most to me when I make an interdependent decision, will have the most influence. </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pPr>
            <a:r>
              <a:rPr lang="en-GB" b="1" dirty="0">
                <a:solidFill>
                  <a:schemeClr val="tx1"/>
                </a:solidFill>
                <a:latin typeface="Calibri" panose="020F0502020204030204" pitchFamily="34" charset="0"/>
                <a:cs typeface="Calibri" panose="020F0502020204030204" pitchFamily="34" charset="0"/>
              </a:rPr>
              <a:t>OPINION LEADERS</a:t>
            </a:r>
            <a:r>
              <a:rPr lang="en-GB" b="1" dirty="0">
                <a:solidFill>
                  <a:schemeClr val="tx1"/>
                </a:solidFill>
                <a:latin typeface="+mj-lt"/>
              </a:rPr>
              <a:t> </a:t>
            </a:r>
            <a:r>
              <a:rPr lang="en-GB" dirty="0">
                <a:solidFill>
                  <a:schemeClr val="tx1"/>
                </a:solidFill>
                <a:latin typeface="+mj-lt"/>
              </a:rPr>
              <a:t>are highly influential members of a reference group. </a:t>
            </a:r>
          </a:p>
          <a:p>
            <a:pPr marL="0" indent="0">
              <a:spcBef>
                <a:spcPts val="0"/>
              </a:spcBef>
              <a:spcAft>
                <a:spcPts val="0"/>
              </a:spcAft>
              <a:buClr>
                <a:schemeClr val="dk1"/>
              </a:buClr>
              <a:buSzPts val="2590"/>
              <a:buNone/>
            </a:pPr>
            <a:endParaRPr lang="en-GB" dirty="0">
              <a:solidFill>
                <a:schemeClr val="tx1"/>
              </a:solidFill>
              <a:latin typeface="+mj-lt"/>
            </a:endParaRPr>
          </a:p>
          <a:p>
            <a:pPr marL="346075" indent="0">
              <a:spcBef>
                <a:spcPts val="0"/>
              </a:spcBef>
              <a:spcAft>
                <a:spcPts val="0"/>
              </a:spcAft>
              <a:buClr>
                <a:schemeClr val="dk1"/>
              </a:buClr>
              <a:buSzPts val="2590"/>
              <a:buNone/>
            </a:pPr>
            <a:r>
              <a:rPr lang="en-GB" dirty="0">
                <a:solidFill>
                  <a:schemeClr val="tx1"/>
                </a:solidFill>
                <a:latin typeface="+mj-lt"/>
              </a:rPr>
              <a:t>They may have formal roles in the community such as religious leaders or village chiefs but         they can also be informal, such as gossips or admired community members.</a:t>
            </a:r>
          </a:p>
          <a:p>
            <a:pPr marL="0" indent="0">
              <a:spcBef>
                <a:spcPts val="0"/>
              </a:spcBef>
              <a:spcAft>
                <a:spcPts val="0"/>
              </a:spcAft>
              <a:buClr>
                <a:schemeClr val="dk1"/>
              </a:buClr>
              <a:buSzPts val="2590"/>
              <a:buNone/>
            </a:pPr>
            <a:endParaRPr lang="en-GB" dirty="0">
              <a:solidFill>
                <a:schemeClr val="tx1"/>
              </a:solidFill>
              <a:latin typeface="+mj-lt"/>
            </a:endParaRPr>
          </a:p>
          <a:p>
            <a:pPr>
              <a:spcBef>
                <a:spcPts val="0"/>
              </a:spcBef>
              <a:spcAft>
                <a:spcPts val="0"/>
              </a:spcAft>
              <a:buClr>
                <a:schemeClr val="dk1"/>
              </a:buClr>
              <a:buSzPts val="2590"/>
            </a:pPr>
            <a:r>
              <a:rPr lang="en-GB" dirty="0">
                <a:solidFill>
                  <a:schemeClr val="tx1"/>
                </a:solidFill>
                <a:latin typeface="+mj-lt"/>
              </a:rPr>
              <a:t>Reference groups, including opinion leaders, are important because they play a role in maintaining norms and if their beliefs are changed, can also play a role in changing social norms. </a:t>
            </a:r>
          </a:p>
          <a:p>
            <a:pPr marL="0" indent="0">
              <a:spcBef>
                <a:spcPts val="0"/>
              </a:spcBef>
              <a:spcAft>
                <a:spcPts val="0"/>
              </a:spcAft>
              <a:buClr>
                <a:schemeClr val="dk1"/>
              </a:buClr>
              <a:buSzPts val="2590"/>
              <a:buNone/>
            </a:pPr>
            <a:endParaRPr lang="en-GB" dirty="0">
              <a:solidFill>
                <a:schemeClr val="tx1"/>
              </a:solidFill>
              <a:latin typeface="+mj-lt"/>
            </a:endParaRP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Tree>
    <p:extLst>
      <p:ext uri="{BB962C8B-B14F-4D97-AF65-F5344CB8AC3E}">
        <p14:creationId xmlns:p14="http://schemas.microsoft.com/office/powerpoint/2010/main" val="1965316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4681997" y="793842"/>
            <a:ext cx="6715125" cy="5321005"/>
          </a:xfrm>
        </p:spPr>
        <p:txBody>
          <a:bodyPr/>
          <a:lstStyle/>
          <a:p>
            <a:r>
              <a:rPr lang="en-GB" dirty="0">
                <a:latin typeface="+mj-lt"/>
              </a:rPr>
              <a:t>Who are the key decision makers (in the family/extended family/community) in the process of negotiating a marriage of a girl under 18?</a:t>
            </a:r>
          </a:p>
          <a:p>
            <a:pPr lvl="1"/>
            <a:endParaRPr lang="en-GB" sz="2000" dirty="0">
              <a:latin typeface="+mj-lt"/>
            </a:endParaRPr>
          </a:p>
          <a:p>
            <a:pPr lvl="1"/>
            <a:r>
              <a:rPr lang="en-GB" sz="2000" dirty="0">
                <a:latin typeface="+mj-lt"/>
              </a:rPr>
              <a:t>Think about who is involved in the three steps of marriage negotiation:</a:t>
            </a:r>
          </a:p>
          <a:p>
            <a:endParaRPr lang="en-GB" dirty="0">
              <a:latin typeface="+mj-lt"/>
            </a:endParaRPr>
          </a:p>
          <a:p>
            <a:endParaRPr lang="en-GB" dirty="0">
              <a:latin typeface="+mj-lt"/>
            </a:endParaRPr>
          </a:p>
          <a:p>
            <a:endParaRPr lang="en-GB" dirty="0">
              <a:latin typeface="+mj-lt"/>
            </a:endParaRPr>
          </a:p>
          <a:p>
            <a:r>
              <a:rPr lang="en-GB" dirty="0">
                <a:latin typeface="+mj-lt"/>
              </a:rPr>
              <a:t>What types of relationships are most influential on these key decision makers? Whose opinion of these relationships matters most?</a:t>
            </a:r>
          </a:p>
          <a:p>
            <a:r>
              <a:rPr lang="en-GB" dirty="0">
                <a:latin typeface="+mj-lt"/>
              </a:rPr>
              <a:t>Who are the opinion leaders on marriage in the community?</a:t>
            </a:r>
          </a:p>
          <a:p>
            <a:r>
              <a:rPr lang="en-GB" dirty="0">
                <a:latin typeface="+mj-lt"/>
              </a:rPr>
              <a:t>Use this information to draw a network between the different stakeholders.</a:t>
            </a:r>
          </a:p>
          <a:p>
            <a:pPr marL="0" indent="0">
              <a:buNone/>
            </a:pPr>
            <a:endParaRPr lang="en-GB" dirty="0">
              <a:latin typeface="+mj-lt"/>
            </a:endParaRPr>
          </a:p>
          <a:p>
            <a:pPr marL="0" indent="0">
              <a:buNone/>
            </a:pPr>
            <a:endParaRPr lang="en-GB" dirty="0">
              <a:latin typeface="+mj-lt"/>
            </a:endParaRPr>
          </a:p>
        </p:txBody>
      </p:sp>
      <p:pic>
        <p:nvPicPr>
          <p:cNvPr id="9" name="Picture 8">
            <a:extLst>
              <a:ext uri="{FF2B5EF4-FFF2-40B4-BE49-F238E27FC236}">
                <a16:creationId xmlns:a16="http://schemas.microsoft.com/office/drawing/2014/main" id="{16B6DBF7-87F6-9749-971A-A3F9CDA5F7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3534" y="2731239"/>
            <a:ext cx="2139085" cy="697761"/>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037B35E-1BE2-6148-958A-1CE9A152603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13" name="Title 4">
            <a:extLst>
              <a:ext uri="{FF2B5EF4-FFF2-40B4-BE49-F238E27FC236}">
                <a16:creationId xmlns:a16="http://schemas.microsoft.com/office/drawing/2014/main" id="{193863B0-F0D7-DE4C-9E42-7DAF7405574A}"/>
              </a:ext>
            </a:extLst>
          </p:cNvPr>
          <p:cNvSpPr>
            <a:spLocks noGrp="1"/>
          </p:cNvSpPr>
          <p:nvPr>
            <p:ph type="title"/>
          </p:nvPr>
        </p:nvSpPr>
        <p:spPr>
          <a:xfrm>
            <a:off x="295506" y="1790691"/>
            <a:ext cx="3763537"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GROUP ACTIVITY </a:t>
            </a:r>
            <a:br>
              <a:rPr lang="en-US" sz="2800" b="0" kern="0" dirty="0">
                <a:solidFill>
                  <a:schemeClr val="tx2"/>
                </a:solidFill>
                <a:latin typeface="+mj-lt"/>
              </a:rPr>
            </a:br>
            <a:r>
              <a:rPr lang="en-US" sz="2800" b="0" kern="0" dirty="0">
                <a:solidFill>
                  <a:schemeClr val="tx2"/>
                </a:solidFill>
                <a:latin typeface="+mj-lt"/>
              </a:rPr>
              <a:t>     30 minutes</a:t>
            </a:r>
            <a:br>
              <a:rPr lang="en-US" sz="2800" b="0" kern="0" dirty="0">
                <a:solidFill>
                  <a:schemeClr val="tx2"/>
                </a:solidFill>
                <a:latin typeface="+mj-lt"/>
              </a:rPr>
            </a:br>
            <a:endParaRPr lang="en-US" sz="2800" b="0" kern="0" dirty="0">
              <a:solidFill>
                <a:schemeClr val="tx2"/>
              </a:solidFill>
              <a:latin typeface="+mj-lt"/>
            </a:endParaRPr>
          </a:p>
        </p:txBody>
      </p:sp>
      <p:pic>
        <p:nvPicPr>
          <p:cNvPr id="14" name="Picture 13" descr="A picture containing gauge&#10;&#10;Description automatically generated">
            <a:extLst>
              <a:ext uri="{FF2B5EF4-FFF2-40B4-BE49-F238E27FC236}">
                <a16:creationId xmlns:a16="http://schemas.microsoft.com/office/drawing/2014/main" id="{DC822A2D-B3A1-AC4B-B699-9549381984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815" y="2233222"/>
            <a:ext cx="271354" cy="271354"/>
          </a:xfrm>
          <a:prstGeom prst="rect">
            <a:avLst/>
          </a:prstGeom>
        </p:spPr>
      </p:pic>
      <p:pic>
        <p:nvPicPr>
          <p:cNvPr id="6" name="Picture 5">
            <a:extLst>
              <a:ext uri="{FF2B5EF4-FFF2-40B4-BE49-F238E27FC236}">
                <a16:creationId xmlns:a16="http://schemas.microsoft.com/office/drawing/2014/main" id="{7E7DE0D7-899B-EA4A-8119-E65EDFC62D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6811" y="2731239"/>
            <a:ext cx="2139085" cy="697761"/>
          </a:xfrm>
          <a:prstGeom prst="rect">
            <a:avLst/>
          </a:prstGeom>
        </p:spPr>
      </p:pic>
      <p:sp>
        <p:nvSpPr>
          <p:cNvPr id="10" name="TextBox 9">
            <a:extLst>
              <a:ext uri="{FF2B5EF4-FFF2-40B4-BE49-F238E27FC236}">
                <a16:creationId xmlns:a16="http://schemas.microsoft.com/office/drawing/2014/main" id="{D847229C-ED39-AD44-B99E-1C543C4BCAB4}"/>
              </a:ext>
            </a:extLst>
          </p:cNvPr>
          <p:cNvSpPr txBox="1"/>
          <p:nvPr/>
        </p:nvSpPr>
        <p:spPr>
          <a:xfrm>
            <a:off x="5205353" y="2913208"/>
            <a:ext cx="1781294" cy="338554"/>
          </a:xfrm>
          <a:prstGeom prst="rect">
            <a:avLst/>
          </a:prstGeom>
          <a:noFill/>
        </p:spPr>
        <p:txBody>
          <a:bodyPr wrap="square" rtlCol="0">
            <a:spAutoFit/>
          </a:bodyPr>
          <a:lstStyle/>
          <a:p>
            <a:r>
              <a:rPr lang="en-US" sz="1600" b="1" dirty="0">
                <a:solidFill>
                  <a:srgbClr val="5A0058"/>
                </a:solidFill>
                <a:latin typeface="Calibri" panose="020F0502020204030204" pitchFamily="34" charset="0"/>
                <a:ea typeface="Calibri"/>
                <a:cs typeface="Calibri" panose="020F0502020204030204" pitchFamily="34" charset="0"/>
                <a:sym typeface="Calibri"/>
              </a:rPr>
              <a:t>INITIATION</a:t>
            </a:r>
            <a:endParaRPr lang="en-US" sz="1600" b="1" dirty="0">
              <a:solidFill>
                <a:srgbClr val="5A0058"/>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9DBA415-DD72-EA4E-9EAE-D007EDDD0321}"/>
              </a:ext>
            </a:extLst>
          </p:cNvPr>
          <p:cNvSpPr txBox="1"/>
          <p:nvPr/>
        </p:nvSpPr>
        <p:spPr>
          <a:xfrm>
            <a:off x="7454482" y="2905834"/>
            <a:ext cx="1781294" cy="338554"/>
          </a:xfrm>
          <a:prstGeom prst="rect">
            <a:avLst/>
          </a:prstGeom>
          <a:noFill/>
        </p:spPr>
        <p:txBody>
          <a:bodyPr wrap="square" rtlCol="0">
            <a:spAutoFit/>
          </a:bodyPr>
          <a:lstStyle/>
          <a:p>
            <a:r>
              <a:rPr lang="en-US" sz="1600" b="1" dirty="0">
                <a:solidFill>
                  <a:srgbClr val="5A0058"/>
                </a:solidFill>
                <a:latin typeface="Calibri" panose="020F0502020204030204" pitchFamily="34" charset="0"/>
                <a:ea typeface="Calibri"/>
                <a:cs typeface="Calibri" panose="020F0502020204030204" pitchFamily="34" charset="0"/>
                <a:sym typeface="Calibri"/>
              </a:rPr>
              <a:t>NEGOTIATION</a:t>
            </a:r>
            <a:endParaRPr lang="en-US" sz="1600" b="1" dirty="0">
              <a:solidFill>
                <a:srgbClr val="5A0058"/>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53D9837C-0564-0B42-B3DD-1245F232AB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50257" y="2731239"/>
            <a:ext cx="2139085" cy="697761"/>
          </a:xfrm>
          <a:prstGeom prst="rect">
            <a:avLst/>
          </a:prstGeom>
        </p:spPr>
      </p:pic>
      <p:sp>
        <p:nvSpPr>
          <p:cNvPr id="21" name="TextBox 20">
            <a:extLst>
              <a:ext uri="{FF2B5EF4-FFF2-40B4-BE49-F238E27FC236}">
                <a16:creationId xmlns:a16="http://schemas.microsoft.com/office/drawing/2014/main" id="{0B48CE98-DAC2-6E4D-88E9-2D7787299B7B}"/>
              </a:ext>
            </a:extLst>
          </p:cNvPr>
          <p:cNvSpPr txBox="1"/>
          <p:nvPr/>
        </p:nvSpPr>
        <p:spPr>
          <a:xfrm>
            <a:off x="9704439" y="2827997"/>
            <a:ext cx="2216039" cy="584775"/>
          </a:xfrm>
          <a:prstGeom prst="rect">
            <a:avLst/>
          </a:prstGeom>
          <a:noFill/>
        </p:spPr>
        <p:txBody>
          <a:bodyPr wrap="square" rtlCol="0">
            <a:spAutoFit/>
          </a:bodyPr>
          <a:lstStyle/>
          <a:p>
            <a:r>
              <a:rPr lang="en-US" sz="1600" b="1" dirty="0">
                <a:solidFill>
                  <a:srgbClr val="5A0058"/>
                </a:solidFill>
                <a:latin typeface="Calibri" panose="020F0502020204030204" pitchFamily="34" charset="0"/>
                <a:ea typeface="Calibri"/>
                <a:cs typeface="Calibri" panose="020F0502020204030204" pitchFamily="34" charset="0"/>
                <a:sym typeface="Calibri"/>
              </a:rPr>
              <a:t>FINAL DECISION-MAKING</a:t>
            </a:r>
          </a:p>
        </p:txBody>
      </p:sp>
    </p:spTree>
    <p:extLst>
      <p:ext uri="{BB962C8B-B14F-4D97-AF65-F5344CB8AC3E}">
        <p14:creationId xmlns:p14="http://schemas.microsoft.com/office/powerpoint/2010/main" val="1917812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576E282-0CC6-544E-8F41-B17B9F481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421600" y="2708499"/>
            <a:ext cx="1398566" cy="1875724"/>
          </a:xfrm>
          <a:prstGeom prst="rect">
            <a:avLst/>
          </a:prstGeom>
        </p:spPr>
      </p:pic>
      <p:pic>
        <p:nvPicPr>
          <p:cNvPr id="34" name="Picture 33">
            <a:extLst>
              <a:ext uri="{FF2B5EF4-FFF2-40B4-BE49-F238E27FC236}">
                <a16:creationId xmlns:a16="http://schemas.microsoft.com/office/drawing/2014/main" id="{5FEE6055-E6F1-7E47-B97C-72FA4B3AD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704158" y="4640329"/>
            <a:ext cx="1398566" cy="1875724"/>
          </a:xfrm>
          <a:prstGeom prst="rect">
            <a:avLst/>
          </a:prstGeom>
        </p:spPr>
      </p:pic>
      <p:pic>
        <p:nvPicPr>
          <p:cNvPr id="35" name="Picture 34">
            <a:extLst>
              <a:ext uri="{FF2B5EF4-FFF2-40B4-BE49-F238E27FC236}">
                <a16:creationId xmlns:a16="http://schemas.microsoft.com/office/drawing/2014/main" id="{3217B571-8771-2649-9A1C-CBAF995CFC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938975" y="4640329"/>
            <a:ext cx="1398566" cy="1875724"/>
          </a:xfrm>
          <a:prstGeom prst="rect">
            <a:avLst/>
          </a:prstGeom>
        </p:spPr>
      </p:pic>
      <p:pic>
        <p:nvPicPr>
          <p:cNvPr id="36" name="Picture 35">
            <a:extLst>
              <a:ext uri="{FF2B5EF4-FFF2-40B4-BE49-F238E27FC236}">
                <a16:creationId xmlns:a16="http://schemas.microsoft.com/office/drawing/2014/main" id="{0054B53C-1D07-D64A-80E1-F84899F57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76079" y="2695621"/>
            <a:ext cx="1398566" cy="1875724"/>
          </a:xfrm>
          <a:prstGeom prst="rect">
            <a:avLst/>
          </a:prstGeom>
        </p:spPr>
      </p:pic>
      <p:pic>
        <p:nvPicPr>
          <p:cNvPr id="32" name="Picture 31">
            <a:extLst>
              <a:ext uri="{FF2B5EF4-FFF2-40B4-BE49-F238E27FC236}">
                <a16:creationId xmlns:a16="http://schemas.microsoft.com/office/drawing/2014/main" id="{83C1AC9E-A31E-6549-BDD7-131ACD61BA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543776" y="598421"/>
            <a:ext cx="1398566" cy="2103425"/>
          </a:xfrm>
          <a:prstGeom prst="rect">
            <a:avLst/>
          </a:prstGeom>
        </p:spPr>
      </p:pic>
      <p:pic>
        <p:nvPicPr>
          <p:cNvPr id="31" name="Picture 30">
            <a:extLst>
              <a:ext uri="{FF2B5EF4-FFF2-40B4-BE49-F238E27FC236}">
                <a16:creationId xmlns:a16="http://schemas.microsoft.com/office/drawing/2014/main" id="{696967D3-E9B2-9447-9C21-055455C4B0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73081" y="16813"/>
            <a:ext cx="1398566" cy="1875724"/>
          </a:xfrm>
          <a:prstGeom prst="rect">
            <a:avLst/>
          </a:prstGeom>
        </p:spPr>
      </p:pic>
      <p:pic>
        <p:nvPicPr>
          <p:cNvPr id="30" name="Picture 29">
            <a:extLst>
              <a:ext uri="{FF2B5EF4-FFF2-40B4-BE49-F238E27FC236}">
                <a16:creationId xmlns:a16="http://schemas.microsoft.com/office/drawing/2014/main" id="{BDB7B8F0-243F-9B4E-84A2-D9FEAF24A7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90478" y="776666"/>
            <a:ext cx="1398566" cy="1875724"/>
          </a:xfrm>
          <a:prstGeom prst="rect">
            <a:avLst/>
          </a:prstGeom>
        </p:spPr>
      </p:pic>
      <p:pic>
        <p:nvPicPr>
          <p:cNvPr id="4" name="Picture 3">
            <a:extLst>
              <a:ext uri="{FF2B5EF4-FFF2-40B4-BE49-F238E27FC236}">
                <a16:creationId xmlns:a16="http://schemas.microsoft.com/office/drawing/2014/main" id="{64A5FF56-8F2D-4E46-A813-66727D4F96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3940" y="2413811"/>
            <a:ext cx="1564120" cy="1564120"/>
          </a:xfrm>
          <a:prstGeom prst="rect">
            <a:avLst/>
          </a:prstGeom>
        </p:spPr>
      </p:pic>
      <p:sp>
        <p:nvSpPr>
          <p:cNvPr id="6" name="Google Shape;113;p5">
            <a:extLst>
              <a:ext uri="{FF2B5EF4-FFF2-40B4-BE49-F238E27FC236}">
                <a16:creationId xmlns:a16="http://schemas.microsoft.com/office/drawing/2014/main" id="{9A0AA6E9-7E88-1345-A0D4-201E143F23A4}"/>
              </a:ext>
            </a:extLst>
          </p:cNvPr>
          <p:cNvSpPr txBox="1">
            <a:spLocks/>
          </p:cNvSpPr>
          <p:nvPr/>
        </p:nvSpPr>
        <p:spPr>
          <a:xfrm>
            <a:off x="5231986" y="631046"/>
            <a:ext cx="172802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COMMUNITY LEADERS</a:t>
            </a: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7" name="Google Shape;113;p5">
            <a:extLst>
              <a:ext uri="{FF2B5EF4-FFF2-40B4-BE49-F238E27FC236}">
                <a16:creationId xmlns:a16="http://schemas.microsoft.com/office/drawing/2014/main" id="{CFF944AE-9E04-FC43-A390-3339039990E3}"/>
              </a:ext>
            </a:extLst>
          </p:cNvPr>
          <p:cNvSpPr txBox="1">
            <a:spLocks/>
          </p:cNvSpPr>
          <p:nvPr/>
        </p:nvSpPr>
        <p:spPr>
          <a:xfrm>
            <a:off x="1180686" y="1542195"/>
            <a:ext cx="172802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COMMUNITY</a:t>
            </a: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8" name="Google Shape;113;p5">
            <a:extLst>
              <a:ext uri="{FF2B5EF4-FFF2-40B4-BE49-F238E27FC236}">
                <a16:creationId xmlns:a16="http://schemas.microsoft.com/office/drawing/2014/main" id="{42AE6DC2-AC87-E44F-9727-0EE85E52F943}"/>
              </a:ext>
            </a:extLst>
          </p:cNvPr>
          <p:cNvSpPr txBox="1">
            <a:spLocks/>
          </p:cNvSpPr>
          <p:nvPr/>
        </p:nvSpPr>
        <p:spPr>
          <a:xfrm>
            <a:off x="9205339" y="1331462"/>
            <a:ext cx="1970520"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GOVERNMENT OFFICIALS</a:t>
            </a: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9" name="Google Shape;113;p5">
            <a:extLst>
              <a:ext uri="{FF2B5EF4-FFF2-40B4-BE49-F238E27FC236}">
                <a16:creationId xmlns:a16="http://schemas.microsoft.com/office/drawing/2014/main" id="{B8BD8B09-4D7C-1548-98F3-6B87D8CD8DC8}"/>
              </a:ext>
            </a:extLst>
          </p:cNvPr>
          <p:cNvSpPr txBox="1">
            <a:spLocks/>
          </p:cNvSpPr>
          <p:nvPr/>
        </p:nvSpPr>
        <p:spPr>
          <a:xfrm>
            <a:off x="10519280" y="3479879"/>
            <a:ext cx="172802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PARENTS</a:t>
            </a: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10" name="Google Shape;113;p5">
            <a:extLst>
              <a:ext uri="{FF2B5EF4-FFF2-40B4-BE49-F238E27FC236}">
                <a16:creationId xmlns:a16="http://schemas.microsoft.com/office/drawing/2014/main" id="{03027816-E1EC-F340-B17E-00B3CE453F26}"/>
              </a:ext>
            </a:extLst>
          </p:cNvPr>
          <p:cNvSpPr txBox="1">
            <a:spLocks/>
          </p:cNvSpPr>
          <p:nvPr/>
        </p:nvSpPr>
        <p:spPr>
          <a:xfrm>
            <a:off x="7857356" y="5360049"/>
            <a:ext cx="172802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GROOM</a:t>
            </a: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11" name="Google Shape;113;p5">
            <a:extLst>
              <a:ext uri="{FF2B5EF4-FFF2-40B4-BE49-F238E27FC236}">
                <a16:creationId xmlns:a16="http://schemas.microsoft.com/office/drawing/2014/main" id="{90113635-3727-A14E-8514-DDF5A774C86A}"/>
              </a:ext>
            </a:extLst>
          </p:cNvPr>
          <p:cNvSpPr txBox="1">
            <a:spLocks/>
          </p:cNvSpPr>
          <p:nvPr/>
        </p:nvSpPr>
        <p:spPr>
          <a:xfrm>
            <a:off x="3239869" y="5363474"/>
            <a:ext cx="172802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GIRL</a:t>
            </a: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12" name="Google Shape;113;p5">
            <a:extLst>
              <a:ext uri="{FF2B5EF4-FFF2-40B4-BE49-F238E27FC236}">
                <a16:creationId xmlns:a16="http://schemas.microsoft.com/office/drawing/2014/main" id="{D1E12B85-DD70-0040-8951-25A765BEB5E6}"/>
              </a:ext>
            </a:extLst>
          </p:cNvPr>
          <p:cNvSpPr txBox="1">
            <a:spLocks/>
          </p:cNvSpPr>
          <p:nvPr/>
        </p:nvSpPr>
        <p:spPr>
          <a:xfrm>
            <a:off x="489777" y="3286898"/>
            <a:ext cx="1102961"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GB" b="1" dirty="0">
                <a:solidFill>
                  <a:schemeClr val="tx1"/>
                </a:solidFill>
                <a:latin typeface="Calibri" panose="020F0502020204030204" pitchFamily="34" charset="0"/>
                <a:cs typeface="Calibri" panose="020F0502020204030204" pitchFamily="34" charset="0"/>
              </a:rPr>
              <a:t>FAMILY/FRIENDS</a:t>
            </a: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lgn="ctr">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sp>
        <p:nvSpPr>
          <p:cNvPr id="13" name="Google Shape;113;p5">
            <a:extLst>
              <a:ext uri="{FF2B5EF4-FFF2-40B4-BE49-F238E27FC236}">
                <a16:creationId xmlns:a16="http://schemas.microsoft.com/office/drawing/2014/main" id="{E7E4E4E6-030A-9347-A88C-E150A0E70038}"/>
              </a:ext>
            </a:extLst>
          </p:cNvPr>
          <p:cNvSpPr txBox="1">
            <a:spLocks/>
          </p:cNvSpPr>
          <p:nvPr/>
        </p:nvSpPr>
        <p:spPr>
          <a:xfrm>
            <a:off x="4923259" y="1817981"/>
            <a:ext cx="1255489"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influence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4" name="Google Shape;113;p5">
            <a:extLst>
              <a:ext uri="{FF2B5EF4-FFF2-40B4-BE49-F238E27FC236}">
                <a16:creationId xmlns:a16="http://schemas.microsoft.com/office/drawing/2014/main" id="{729A3A1A-CA0E-534C-A361-352B2004279E}"/>
              </a:ext>
            </a:extLst>
          </p:cNvPr>
          <p:cNvSpPr txBox="1">
            <a:spLocks/>
          </p:cNvSpPr>
          <p:nvPr/>
        </p:nvSpPr>
        <p:spPr>
          <a:xfrm rot="20297255">
            <a:off x="6871074" y="2089521"/>
            <a:ext cx="2103426"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(not) enforce law</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5" name="Google Shape;113;p5">
            <a:extLst>
              <a:ext uri="{FF2B5EF4-FFF2-40B4-BE49-F238E27FC236}">
                <a16:creationId xmlns:a16="http://schemas.microsoft.com/office/drawing/2014/main" id="{529680AC-B11A-444F-A0BC-4F736347EB69}"/>
              </a:ext>
            </a:extLst>
          </p:cNvPr>
          <p:cNvSpPr txBox="1">
            <a:spLocks/>
          </p:cNvSpPr>
          <p:nvPr/>
        </p:nvSpPr>
        <p:spPr>
          <a:xfrm rot="267029">
            <a:off x="7968111" y="2857391"/>
            <a:ext cx="112485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arrange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6" name="Google Shape;113;p5">
            <a:extLst>
              <a:ext uri="{FF2B5EF4-FFF2-40B4-BE49-F238E27FC236}">
                <a16:creationId xmlns:a16="http://schemas.microsoft.com/office/drawing/2014/main" id="{E4E52C15-0A24-8F46-A77B-F1BFA483ABC0}"/>
              </a:ext>
            </a:extLst>
          </p:cNvPr>
          <p:cNvSpPr txBox="1">
            <a:spLocks/>
          </p:cNvSpPr>
          <p:nvPr/>
        </p:nvSpPr>
        <p:spPr>
          <a:xfrm rot="317022">
            <a:off x="6850904" y="3264733"/>
            <a:ext cx="1374242"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bride price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7" name="Google Shape;113;p5">
            <a:extLst>
              <a:ext uri="{FF2B5EF4-FFF2-40B4-BE49-F238E27FC236}">
                <a16:creationId xmlns:a16="http://schemas.microsoft.com/office/drawing/2014/main" id="{8BE40784-ADF8-3349-A316-38428036440A}"/>
              </a:ext>
            </a:extLst>
          </p:cNvPr>
          <p:cNvSpPr txBox="1">
            <a:spLocks/>
          </p:cNvSpPr>
          <p:nvPr/>
        </p:nvSpPr>
        <p:spPr>
          <a:xfrm rot="175336">
            <a:off x="8997949" y="3475783"/>
            <a:ext cx="1124859"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dowry</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8" name="Google Shape;113;p5">
            <a:extLst>
              <a:ext uri="{FF2B5EF4-FFF2-40B4-BE49-F238E27FC236}">
                <a16:creationId xmlns:a16="http://schemas.microsoft.com/office/drawing/2014/main" id="{2B6F498A-2AE2-934F-8FF7-986789F58D57}"/>
              </a:ext>
            </a:extLst>
          </p:cNvPr>
          <p:cNvSpPr txBox="1">
            <a:spLocks/>
          </p:cNvSpPr>
          <p:nvPr/>
        </p:nvSpPr>
        <p:spPr>
          <a:xfrm rot="18757279">
            <a:off x="9655266" y="4622043"/>
            <a:ext cx="790083"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obey</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20" name="Google Shape;113;p5">
            <a:extLst>
              <a:ext uri="{FF2B5EF4-FFF2-40B4-BE49-F238E27FC236}">
                <a16:creationId xmlns:a16="http://schemas.microsoft.com/office/drawing/2014/main" id="{983643FB-EE56-D649-8B5A-C6EFA90871A5}"/>
              </a:ext>
            </a:extLst>
          </p:cNvPr>
          <p:cNvSpPr txBox="1">
            <a:spLocks/>
          </p:cNvSpPr>
          <p:nvPr/>
        </p:nvSpPr>
        <p:spPr>
          <a:xfrm rot="18626615">
            <a:off x="9919859" y="4950336"/>
            <a:ext cx="76006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force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21" name="Google Shape;113;p5">
            <a:extLst>
              <a:ext uri="{FF2B5EF4-FFF2-40B4-BE49-F238E27FC236}">
                <a16:creationId xmlns:a16="http://schemas.microsoft.com/office/drawing/2014/main" id="{826007C5-9956-8A44-9FF9-6E04B47098DF}"/>
              </a:ext>
            </a:extLst>
          </p:cNvPr>
          <p:cNvSpPr txBox="1">
            <a:spLocks/>
          </p:cNvSpPr>
          <p:nvPr/>
        </p:nvSpPr>
        <p:spPr>
          <a:xfrm>
            <a:off x="5354397" y="5306870"/>
            <a:ext cx="1124860"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consent</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22" name="Google Shape;113;p5">
            <a:extLst>
              <a:ext uri="{FF2B5EF4-FFF2-40B4-BE49-F238E27FC236}">
                <a16:creationId xmlns:a16="http://schemas.microsoft.com/office/drawing/2014/main" id="{5093E925-DD6A-7549-A639-947CE2614629}"/>
              </a:ext>
            </a:extLst>
          </p:cNvPr>
          <p:cNvSpPr txBox="1">
            <a:spLocks/>
          </p:cNvSpPr>
          <p:nvPr/>
        </p:nvSpPr>
        <p:spPr>
          <a:xfrm rot="1206354">
            <a:off x="3369571" y="2058084"/>
            <a:ext cx="1158012"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pressure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23" name="Google Shape;113;p5">
            <a:extLst>
              <a:ext uri="{FF2B5EF4-FFF2-40B4-BE49-F238E27FC236}">
                <a16:creationId xmlns:a16="http://schemas.microsoft.com/office/drawing/2014/main" id="{7C7971AD-3386-E843-A36D-4EB9BCF850F5}"/>
              </a:ext>
            </a:extLst>
          </p:cNvPr>
          <p:cNvSpPr txBox="1">
            <a:spLocks/>
          </p:cNvSpPr>
          <p:nvPr/>
        </p:nvSpPr>
        <p:spPr>
          <a:xfrm rot="1294396">
            <a:off x="3545355" y="1712520"/>
            <a:ext cx="925840"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gossip</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443324" y="3000293"/>
            <a:ext cx="1434736" cy="54300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rgbClr val="5A0058"/>
                </a:solidFill>
                <a:latin typeface="Calibri" panose="020F0502020204030204" pitchFamily="34" charset="0"/>
                <a:cs typeface="Calibri" panose="020F0502020204030204" pitchFamily="34" charset="0"/>
              </a:rPr>
              <a:t>PARENTS</a:t>
            </a: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dk1"/>
              </a:buClr>
              <a:buSzPts val="2590"/>
              <a:buNone/>
            </a:pPr>
            <a:endParaRPr lang="en-GB" b="1" dirty="0">
              <a:solidFill>
                <a:schemeClr val="tx1"/>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DD12F3A0-0451-B141-90B2-A1A97D0508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57227">
            <a:off x="2581668" y="3106697"/>
            <a:ext cx="2387600" cy="254000"/>
          </a:xfrm>
          <a:prstGeom prst="rect">
            <a:avLst/>
          </a:prstGeom>
        </p:spPr>
      </p:pic>
      <p:pic>
        <p:nvPicPr>
          <p:cNvPr id="39" name="Picture 38">
            <a:extLst>
              <a:ext uri="{FF2B5EF4-FFF2-40B4-BE49-F238E27FC236}">
                <a16:creationId xmlns:a16="http://schemas.microsoft.com/office/drawing/2014/main" id="{1C107770-41FF-574C-90E8-4C647B3583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70332">
            <a:off x="7291362" y="3106697"/>
            <a:ext cx="2387600" cy="254000"/>
          </a:xfrm>
          <a:prstGeom prst="rect">
            <a:avLst/>
          </a:prstGeom>
        </p:spPr>
      </p:pic>
      <p:pic>
        <p:nvPicPr>
          <p:cNvPr id="40" name="Picture 39">
            <a:extLst>
              <a:ext uri="{FF2B5EF4-FFF2-40B4-BE49-F238E27FC236}">
                <a16:creationId xmlns:a16="http://schemas.microsoft.com/office/drawing/2014/main" id="{E158FB30-626D-2247-88FC-32186168A4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720810" y="1913234"/>
            <a:ext cx="703108" cy="241300"/>
          </a:xfrm>
          <a:prstGeom prst="rect">
            <a:avLst/>
          </a:prstGeom>
        </p:spPr>
      </p:pic>
      <p:pic>
        <p:nvPicPr>
          <p:cNvPr id="41" name="Picture 40">
            <a:extLst>
              <a:ext uri="{FF2B5EF4-FFF2-40B4-BE49-F238E27FC236}">
                <a16:creationId xmlns:a16="http://schemas.microsoft.com/office/drawing/2014/main" id="{DBA50462-18E3-CB4E-A9FF-4A793F5EAC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225399">
            <a:off x="4129442" y="4160116"/>
            <a:ext cx="1397000" cy="241300"/>
          </a:xfrm>
          <a:prstGeom prst="rect">
            <a:avLst/>
          </a:prstGeom>
        </p:spPr>
      </p:pic>
      <p:pic>
        <p:nvPicPr>
          <p:cNvPr id="42" name="Picture 41">
            <a:extLst>
              <a:ext uri="{FF2B5EF4-FFF2-40B4-BE49-F238E27FC236}">
                <a16:creationId xmlns:a16="http://schemas.microsoft.com/office/drawing/2014/main" id="{DC672312-4BE6-6440-B01F-057CF49A62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162721">
            <a:off x="6599111" y="4152047"/>
            <a:ext cx="1397000" cy="241300"/>
          </a:xfrm>
          <a:prstGeom prst="rect">
            <a:avLst/>
          </a:prstGeom>
        </p:spPr>
      </p:pic>
      <p:pic>
        <p:nvPicPr>
          <p:cNvPr id="45" name="Picture 44">
            <a:extLst>
              <a:ext uri="{FF2B5EF4-FFF2-40B4-BE49-F238E27FC236}">
                <a16:creationId xmlns:a16="http://schemas.microsoft.com/office/drawing/2014/main" id="{AB017073-CF19-3840-BEF4-DEC877D0DD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258408">
            <a:off x="6601176" y="1942551"/>
            <a:ext cx="2387600" cy="254000"/>
          </a:xfrm>
          <a:prstGeom prst="rect">
            <a:avLst/>
          </a:prstGeom>
        </p:spPr>
      </p:pic>
      <p:pic>
        <p:nvPicPr>
          <p:cNvPr id="46" name="Picture 45">
            <a:extLst>
              <a:ext uri="{FF2B5EF4-FFF2-40B4-BE49-F238E27FC236}">
                <a16:creationId xmlns:a16="http://schemas.microsoft.com/office/drawing/2014/main" id="{1D788C57-F2B2-6546-9238-D5FDC2669A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89335">
            <a:off x="2994464" y="2033649"/>
            <a:ext cx="2387600" cy="254000"/>
          </a:xfrm>
          <a:prstGeom prst="rect">
            <a:avLst/>
          </a:prstGeom>
        </p:spPr>
      </p:pic>
      <p:pic>
        <p:nvPicPr>
          <p:cNvPr id="48" name="Picture 47">
            <a:extLst>
              <a:ext uri="{FF2B5EF4-FFF2-40B4-BE49-F238E27FC236}">
                <a16:creationId xmlns:a16="http://schemas.microsoft.com/office/drawing/2014/main" id="{2CAA398E-991B-E84A-83C3-87AEC51A9D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9455" y="5535288"/>
            <a:ext cx="2387600" cy="254000"/>
          </a:xfrm>
          <a:prstGeom prst="rect">
            <a:avLst/>
          </a:prstGeom>
        </p:spPr>
      </p:pic>
      <p:pic>
        <p:nvPicPr>
          <p:cNvPr id="49" name="Picture 48">
            <a:extLst>
              <a:ext uri="{FF2B5EF4-FFF2-40B4-BE49-F238E27FC236}">
                <a16:creationId xmlns:a16="http://schemas.microsoft.com/office/drawing/2014/main" id="{FD549385-8463-F44E-9E62-FD7BE6C2DC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989829">
            <a:off x="9445611" y="4907204"/>
            <a:ext cx="1397000" cy="241300"/>
          </a:xfrm>
          <a:prstGeom prst="rect">
            <a:avLst/>
          </a:prstGeom>
        </p:spPr>
      </p:pic>
      <p:sp>
        <p:nvSpPr>
          <p:cNvPr id="50" name="Google Shape;113;p5">
            <a:extLst>
              <a:ext uri="{FF2B5EF4-FFF2-40B4-BE49-F238E27FC236}">
                <a16:creationId xmlns:a16="http://schemas.microsoft.com/office/drawing/2014/main" id="{E66834AB-128C-2D47-BFD9-1DDE6DE771E2}"/>
              </a:ext>
            </a:extLst>
          </p:cNvPr>
          <p:cNvSpPr txBox="1">
            <a:spLocks/>
          </p:cNvSpPr>
          <p:nvPr/>
        </p:nvSpPr>
        <p:spPr>
          <a:xfrm rot="2427313">
            <a:off x="6854807" y="3942106"/>
            <a:ext cx="1082523"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arrange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51" name="Google Shape;113;p5">
            <a:extLst>
              <a:ext uri="{FF2B5EF4-FFF2-40B4-BE49-F238E27FC236}">
                <a16:creationId xmlns:a16="http://schemas.microsoft.com/office/drawing/2014/main" id="{3EA6FB5E-47BE-9D4C-9B62-FB7A276D0149}"/>
              </a:ext>
            </a:extLst>
          </p:cNvPr>
          <p:cNvSpPr txBox="1">
            <a:spLocks/>
          </p:cNvSpPr>
          <p:nvPr/>
        </p:nvSpPr>
        <p:spPr>
          <a:xfrm rot="19238033">
            <a:off x="4287620" y="3897649"/>
            <a:ext cx="790083"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obey</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52" name="Google Shape;113;p5">
            <a:extLst>
              <a:ext uri="{FF2B5EF4-FFF2-40B4-BE49-F238E27FC236}">
                <a16:creationId xmlns:a16="http://schemas.microsoft.com/office/drawing/2014/main" id="{500D2AA8-BD5C-8349-ACFE-8C2E3F64004A}"/>
              </a:ext>
            </a:extLst>
          </p:cNvPr>
          <p:cNvSpPr txBox="1">
            <a:spLocks/>
          </p:cNvSpPr>
          <p:nvPr/>
        </p:nvSpPr>
        <p:spPr>
          <a:xfrm rot="18894755">
            <a:off x="4552213" y="4225942"/>
            <a:ext cx="760068"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force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
        <p:nvSpPr>
          <p:cNvPr id="53" name="Google Shape;113;p5">
            <a:extLst>
              <a:ext uri="{FF2B5EF4-FFF2-40B4-BE49-F238E27FC236}">
                <a16:creationId xmlns:a16="http://schemas.microsoft.com/office/drawing/2014/main" id="{B9037A67-474F-514E-AF26-437864FD0070}"/>
              </a:ext>
            </a:extLst>
          </p:cNvPr>
          <p:cNvSpPr txBox="1">
            <a:spLocks/>
          </p:cNvSpPr>
          <p:nvPr/>
        </p:nvSpPr>
        <p:spPr>
          <a:xfrm rot="21392920">
            <a:off x="3008858" y="2884512"/>
            <a:ext cx="1082523" cy="512804"/>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arrange</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52841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Social norms change</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428036"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Calibri Light" panose="020F0302020204030204" pitchFamily="34" charset="0"/>
                <a:cs typeface="Calibri Light" panose="020F0302020204030204" pitchFamily="34" charset="0"/>
              </a:rPr>
              <a:t>Find out if people disagree or agree with a norm.</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buFont typeface="Arial" panose="020B0604020202020204" pitchFamily="34" charset="0"/>
              <a:buChar char="•"/>
            </a:pPr>
            <a:r>
              <a:rPr lang="en-GB" dirty="0">
                <a:solidFill>
                  <a:schemeClr val="tx1"/>
                </a:solidFill>
                <a:latin typeface="Calibri Light" panose="020F0302020204030204" pitchFamily="34" charset="0"/>
                <a:cs typeface="Calibri Light" panose="020F0302020204030204" pitchFamily="34" charset="0"/>
              </a:rPr>
              <a:t>If </a:t>
            </a:r>
            <a:r>
              <a:rPr lang="en-GB" b="1" dirty="0">
                <a:solidFill>
                  <a:schemeClr val="tx1"/>
                </a:solidFill>
                <a:latin typeface="Calibri" panose="020F0502020204030204" pitchFamily="34" charset="0"/>
                <a:cs typeface="Calibri" panose="020F0502020204030204" pitchFamily="34" charset="0"/>
              </a:rPr>
              <a:t>MOST PEOPLE PRIVATELY DISAGREE WITH A NORM, </a:t>
            </a:r>
            <a:r>
              <a:rPr lang="en-GB" dirty="0">
                <a:solidFill>
                  <a:schemeClr val="tx1"/>
                </a:solidFill>
                <a:latin typeface="Calibri Light" panose="020F0302020204030204" pitchFamily="34" charset="0"/>
                <a:cs typeface="Calibri Light" panose="020F0302020204030204" pitchFamily="34" charset="0"/>
              </a:rPr>
              <a:t>it’s easier to change it. Helping people talk openly and share their opinion can show others that many people also disagree with the norm and encourage them to do something about it together.</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If MOST PEOPLE AGREE WITH A NORM,</a:t>
            </a:r>
            <a:r>
              <a:rPr lang="en-GB" dirty="0">
                <a:solidFill>
                  <a:schemeClr val="tx1"/>
                </a:solidFill>
                <a:latin typeface="Calibri Light" panose="020F0302020204030204" pitchFamily="34" charset="0"/>
                <a:cs typeface="Calibri Light" panose="020F0302020204030204" pitchFamily="34" charset="0"/>
              </a:rPr>
              <a:t> we need to get them to change their minds through providing information about the harmful effects and encouraging discussion, debate and dialogue about how things could be different, and about the benefits of change.</a:t>
            </a:r>
          </a:p>
          <a:p>
            <a:pPr>
              <a:spcBef>
                <a:spcPts val="0"/>
              </a:spcBef>
              <a:spcAft>
                <a:spcPts val="0"/>
              </a:spcAft>
              <a:buClr>
                <a:schemeClr val="dk1"/>
              </a:buClr>
              <a:buSzPts val="2590"/>
              <a:buFont typeface="Arial" panose="020B0604020202020204" pitchFamily="34" charset="0"/>
              <a:buChar char="•"/>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a:spcBef>
                <a:spcPts val="0"/>
              </a:spcBef>
              <a:spcAft>
                <a:spcPts val="0"/>
              </a:spcAft>
              <a:buClr>
                <a:schemeClr val="dk1"/>
              </a:buClr>
              <a:buSzPts val="2590"/>
            </a:pPr>
            <a:endParaRPr lang="en-GB"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94260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8786D5-3126-4845-9C20-5BFCE612037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5400000">
            <a:off x="178694" y="2378568"/>
            <a:ext cx="2515400" cy="2212848"/>
          </a:xfrm>
          <a:prstGeom prst="rect">
            <a:avLst/>
          </a:prstGeom>
        </p:spPr>
      </p:pic>
      <p:pic>
        <p:nvPicPr>
          <p:cNvPr id="14" name="Picture 13">
            <a:extLst>
              <a:ext uri="{FF2B5EF4-FFF2-40B4-BE49-F238E27FC236}">
                <a16:creationId xmlns:a16="http://schemas.microsoft.com/office/drawing/2014/main" id="{E7C0DC73-9AD8-D34A-839E-CBE10F5EAC0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5400000">
            <a:off x="3265809" y="2378568"/>
            <a:ext cx="2515400" cy="2212848"/>
          </a:xfrm>
          <a:prstGeom prst="rect">
            <a:avLst/>
          </a:prstGeom>
        </p:spPr>
      </p:pic>
      <p:pic>
        <p:nvPicPr>
          <p:cNvPr id="12" name="Picture 11">
            <a:extLst>
              <a:ext uri="{FF2B5EF4-FFF2-40B4-BE49-F238E27FC236}">
                <a16:creationId xmlns:a16="http://schemas.microsoft.com/office/drawing/2014/main" id="{F5D40D50-81E3-E549-A81E-68F8FBD1FBA2}"/>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5400000">
            <a:off x="6352925" y="2378568"/>
            <a:ext cx="2515400" cy="2212848"/>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Social norms change</a:t>
            </a: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7"/>
            <a:ext cx="10428036" cy="412220"/>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mj-lt"/>
              </a:rPr>
              <a:t>For behaviour of individuals in a reference group to change, it is necessary that: </a:t>
            </a:r>
          </a:p>
          <a:p>
            <a:pPr marL="0" indent="0">
              <a:spcBef>
                <a:spcPts val="0"/>
              </a:spcBef>
              <a:spcAft>
                <a:spcPts val="0"/>
              </a:spcAft>
              <a:buClr>
                <a:schemeClr val="dk1"/>
              </a:buClr>
              <a:buSzPts val="2590"/>
              <a:buNone/>
            </a:pPr>
            <a:endParaRPr lang="en-GB" b="1" dirty="0">
              <a:solidFill>
                <a:schemeClr val="tx1"/>
              </a:solidFill>
              <a:latin typeface="+mj-lt"/>
            </a:endParaRPr>
          </a:p>
          <a:p>
            <a:pPr>
              <a:spcBef>
                <a:spcPts val="0"/>
              </a:spcBef>
              <a:spcAft>
                <a:spcPts val="0"/>
              </a:spcAft>
              <a:buClr>
                <a:schemeClr val="dk1"/>
              </a:buClr>
              <a:buSzPts val="2590"/>
            </a:pPr>
            <a:endParaRPr lang="en-GB" dirty="0">
              <a:solidFill>
                <a:schemeClr val="tx1"/>
              </a:solidFill>
              <a:latin typeface="+mj-lt"/>
            </a:endParaRPr>
          </a:p>
        </p:txBody>
      </p:sp>
      <p:sp>
        <p:nvSpPr>
          <p:cNvPr id="3" name="TextBox 2">
            <a:extLst>
              <a:ext uri="{FF2B5EF4-FFF2-40B4-BE49-F238E27FC236}">
                <a16:creationId xmlns:a16="http://schemas.microsoft.com/office/drawing/2014/main" id="{BEBBEE79-B59A-B94C-B20E-BF28153CD4ED}"/>
              </a:ext>
            </a:extLst>
          </p:cNvPr>
          <p:cNvSpPr txBox="1"/>
          <p:nvPr/>
        </p:nvSpPr>
        <p:spPr>
          <a:xfrm>
            <a:off x="568824" y="2450592"/>
            <a:ext cx="1735140" cy="923330"/>
          </a:xfrm>
          <a:prstGeom prst="rect">
            <a:avLst/>
          </a:prstGeom>
          <a:noFill/>
        </p:spPr>
        <p:txBody>
          <a:bodyPr wrap="square" rtlCol="0">
            <a:spAutoFit/>
          </a:bodyPr>
          <a:lstStyle/>
          <a:p>
            <a:pPr algn="ctr">
              <a:spcBef>
                <a:spcPts val="1000"/>
              </a:spcBef>
              <a:buClr>
                <a:schemeClr val="dk1"/>
              </a:buClr>
              <a:buSzPts val="2380"/>
            </a:pPr>
            <a:r>
              <a:rPr lang="en-US" b="1" kern="0" dirty="0">
                <a:latin typeface="Calibri" panose="020F0502020204030204" pitchFamily="34" charset="0"/>
                <a:cs typeface="Calibri" panose="020F0502020204030204" pitchFamily="34" charset="0"/>
              </a:rPr>
              <a:t>Individual attitudes change  </a:t>
            </a:r>
          </a:p>
        </p:txBody>
      </p:sp>
      <p:sp>
        <p:nvSpPr>
          <p:cNvPr id="5" name="TextBox 4">
            <a:extLst>
              <a:ext uri="{FF2B5EF4-FFF2-40B4-BE49-F238E27FC236}">
                <a16:creationId xmlns:a16="http://schemas.microsoft.com/office/drawing/2014/main" id="{6513FEE9-4660-C044-9D8C-076A809E4271}"/>
              </a:ext>
            </a:extLst>
          </p:cNvPr>
          <p:cNvSpPr txBox="1"/>
          <p:nvPr/>
        </p:nvSpPr>
        <p:spPr>
          <a:xfrm>
            <a:off x="3607171" y="2450592"/>
            <a:ext cx="1832676" cy="923330"/>
          </a:xfrm>
          <a:prstGeom prst="rect">
            <a:avLst/>
          </a:prstGeom>
          <a:noFill/>
        </p:spPr>
        <p:txBody>
          <a:bodyPr wrap="square" rtlCol="0">
            <a:spAutoFit/>
          </a:bodyPr>
          <a:lstStyle/>
          <a:p>
            <a:pPr algn="ctr">
              <a:spcBef>
                <a:spcPts val="1000"/>
              </a:spcBef>
              <a:buClr>
                <a:schemeClr val="dk1"/>
              </a:buClr>
              <a:buSzPts val="2380"/>
            </a:pPr>
            <a:r>
              <a:rPr lang="en-US" b="1" kern="0" dirty="0">
                <a:latin typeface="Calibri" panose="020F0502020204030204" pitchFamily="34" charset="0"/>
                <a:cs typeface="Calibri" panose="020F0502020204030204" pitchFamily="34" charset="0"/>
              </a:rPr>
              <a:t>There are enough people ready to change </a:t>
            </a:r>
          </a:p>
        </p:txBody>
      </p:sp>
      <p:sp>
        <p:nvSpPr>
          <p:cNvPr id="6" name="TextBox 5">
            <a:extLst>
              <a:ext uri="{FF2B5EF4-FFF2-40B4-BE49-F238E27FC236}">
                <a16:creationId xmlns:a16="http://schemas.microsoft.com/office/drawing/2014/main" id="{4A1C8B97-0C5E-A141-8F56-883446AD6300}"/>
              </a:ext>
            </a:extLst>
          </p:cNvPr>
          <p:cNvSpPr txBox="1"/>
          <p:nvPr/>
        </p:nvSpPr>
        <p:spPr>
          <a:xfrm>
            <a:off x="6767439" y="2450592"/>
            <a:ext cx="1686372" cy="2031325"/>
          </a:xfrm>
          <a:prstGeom prst="rect">
            <a:avLst/>
          </a:prstGeom>
          <a:noFill/>
        </p:spPr>
        <p:txBody>
          <a:bodyPr wrap="square" rtlCol="0">
            <a:spAutoFit/>
          </a:bodyPr>
          <a:lstStyle/>
          <a:p>
            <a:pPr algn="ctr">
              <a:spcBef>
                <a:spcPts val="1000"/>
              </a:spcBef>
              <a:buClr>
                <a:schemeClr val="dk1"/>
              </a:buClr>
              <a:buSzPts val="2380"/>
            </a:pPr>
            <a:r>
              <a:rPr lang="en-US" b="1" kern="0" dirty="0">
                <a:latin typeface="Calibri" panose="020F0502020204030204" pitchFamily="34" charset="0"/>
                <a:cs typeface="Calibri" panose="020F0502020204030204" pitchFamily="34" charset="0"/>
              </a:rPr>
              <a:t>Those who are ready to change know that enough other people are ready to change </a:t>
            </a:r>
          </a:p>
        </p:txBody>
      </p:sp>
      <p:pic>
        <p:nvPicPr>
          <p:cNvPr id="13" name="Picture 12">
            <a:extLst>
              <a:ext uri="{FF2B5EF4-FFF2-40B4-BE49-F238E27FC236}">
                <a16:creationId xmlns:a16="http://schemas.microsoft.com/office/drawing/2014/main" id="{DF8B0128-84FF-0C43-9F2E-3D0C9E28A48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5400000">
            <a:off x="9440041" y="2378568"/>
            <a:ext cx="2515400" cy="2212848"/>
          </a:xfrm>
          <a:prstGeom prst="rect">
            <a:avLst/>
          </a:prstGeom>
        </p:spPr>
      </p:pic>
      <p:sp>
        <p:nvSpPr>
          <p:cNvPr id="7" name="TextBox 6">
            <a:extLst>
              <a:ext uri="{FF2B5EF4-FFF2-40B4-BE49-F238E27FC236}">
                <a16:creationId xmlns:a16="http://schemas.microsoft.com/office/drawing/2014/main" id="{5F5E0839-49A1-E142-9B92-71C8DAE01174}"/>
              </a:ext>
            </a:extLst>
          </p:cNvPr>
          <p:cNvSpPr txBox="1"/>
          <p:nvPr/>
        </p:nvSpPr>
        <p:spPr>
          <a:xfrm>
            <a:off x="9671675" y="2450592"/>
            <a:ext cx="2052132" cy="646331"/>
          </a:xfrm>
          <a:prstGeom prst="rect">
            <a:avLst/>
          </a:prstGeom>
          <a:noFill/>
        </p:spPr>
        <p:txBody>
          <a:bodyPr wrap="square" rtlCol="0">
            <a:spAutoFit/>
          </a:bodyPr>
          <a:lstStyle/>
          <a:p>
            <a:pPr algn="ctr">
              <a:spcBef>
                <a:spcPts val="1000"/>
              </a:spcBef>
              <a:buClr>
                <a:schemeClr val="dk1"/>
              </a:buClr>
              <a:buSzPts val="2380"/>
            </a:pPr>
            <a:r>
              <a:rPr lang="en-US" b="1" kern="0" dirty="0">
                <a:latin typeface="Calibri" panose="020F0502020204030204" pitchFamily="34" charset="0"/>
                <a:cs typeface="Calibri" panose="020F0502020204030204" pitchFamily="34" charset="0"/>
              </a:rPr>
              <a:t>They change together</a:t>
            </a:r>
          </a:p>
        </p:txBody>
      </p:sp>
      <p:grpSp>
        <p:nvGrpSpPr>
          <p:cNvPr id="16" name="Group 15">
            <a:extLst>
              <a:ext uri="{FF2B5EF4-FFF2-40B4-BE49-F238E27FC236}">
                <a16:creationId xmlns:a16="http://schemas.microsoft.com/office/drawing/2014/main" id="{AFC2E803-41C1-904B-A64E-D33E7E70EEF6}"/>
              </a:ext>
            </a:extLst>
          </p:cNvPr>
          <p:cNvGrpSpPr/>
          <p:nvPr/>
        </p:nvGrpSpPr>
        <p:grpSpPr>
          <a:xfrm>
            <a:off x="5880320" y="3383704"/>
            <a:ext cx="368300" cy="368300"/>
            <a:chOff x="5911850" y="3231304"/>
            <a:chExt cx="368300" cy="368300"/>
          </a:xfrm>
        </p:grpSpPr>
        <p:pic>
          <p:nvPicPr>
            <p:cNvPr id="4" name="Picture 3">
              <a:extLst>
                <a:ext uri="{FF2B5EF4-FFF2-40B4-BE49-F238E27FC236}">
                  <a16:creationId xmlns:a16="http://schemas.microsoft.com/office/drawing/2014/main" id="{F93D5624-2C32-D14D-86CF-051ED37808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1850" y="3378200"/>
              <a:ext cx="368300" cy="101600"/>
            </a:xfrm>
            <a:prstGeom prst="rect">
              <a:avLst/>
            </a:prstGeom>
          </p:spPr>
        </p:pic>
        <p:pic>
          <p:nvPicPr>
            <p:cNvPr id="17" name="Picture 16">
              <a:extLst>
                <a:ext uri="{FF2B5EF4-FFF2-40B4-BE49-F238E27FC236}">
                  <a16:creationId xmlns:a16="http://schemas.microsoft.com/office/drawing/2014/main" id="{12B10DA0-D5CF-914F-B7AD-99770F8AC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12179" y="3364654"/>
              <a:ext cx="368300" cy="101600"/>
            </a:xfrm>
            <a:prstGeom prst="rect">
              <a:avLst/>
            </a:prstGeom>
          </p:spPr>
        </p:pic>
      </p:grpSp>
      <p:grpSp>
        <p:nvGrpSpPr>
          <p:cNvPr id="20" name="Group 19">
            <a:extLst>
              <a:ext uri="{FF2B5EF4-FFF2-40B4-BE49-F238E27FC236}">
                <a16:creationId xmlns:a16="http://schemas.microsoft.com/office/drawing/2014/main" id="{2DFE8C7C-9C06-5E45-9513-CBE5B6EC688A}"/>
              </a:ext>
            </a:extLst>
          </p:cNvPr>
          <p:cNvGrpSpPr/>
          <p:nvPr/>
        </p:nvGrpSpPr>
        <p:grpSpPr>
          <a:xfrm>
            <a:off x="8964336" y="3383704"/>
            <a:ext cx="368300" cy="368300"/>
            <a:chOff x="5911850" y="3231304"/>
            <a:chExt cx="368300" cy="368300"/>
          </a:xfrm>
        </p:grpSpPr>
        <p:pic>
          <p:nvPicPr>
            <p:cNvPr id="21" name="Picture 20">
              <a:extLst>
                <a:ext uri="{FF2B5EF4-FFF2-40B4-BE49-F238E27FC236}">
                  <a16:creationId xmlns:a16="http://schemas.microsoft.com/office/drawing/2014/main" id="{05CE2B7F-2322-1B47-BA8A-1BE9BC261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1850" y="3378200"/>
              <a:ext cx="368300" cy="101600"/>
            </a:xfrm>
            <a:prstGeom prst="rect">
              <a:avLst/>
            </a:prstGeom>
          </p:spPr>
        </p:pic>
        <p:pic>
          <p:nvPicPr>
            <p:cNvPr id="22" name="Picture 21">
              <a:extLst>
                <a:ext uri="{FF2B5EF4-FFF2-40B4-BE49-F238E27FC236}">
                  <a16:creationId xmlns:a16="http://schemas.microsoft.com/office/drawing/2014/main" id="{C9C4CAB0-E4C6-0646-9295-AD536789D3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12179" y="3364654"/>
              <a:ext cx="368300" cy="101600"/>
            </a:xfrm>
            <a:prstGeom prst="rect">
              <a:avLst/>
            </a:prstGeom>
          </p:spPr>
        </p:pic>
      </p:grpSp>
      <p:grpSp>
        <p:nvGrpSpPr>
          <p:cNvPr id="28" name="Group 27">
            <a:extLst>
              <a:ext uri="{FF2B5EF4-FFF2-40B4-BE49-F238E27FC236}">
                <a16:creationId xmlns:a16="http://schemas.microsoft.com/office/drawing/2014/main" id="{0C5CC08B-06F8-3141-8C06-BFC7774B87EC}"/>
              </a:ext>
            </a:extLst>
          </p:cNvPr>
          <p:cNvGrpSpPr/>
          <p:nvPr/>
        </p:nvGrpSpPr>
        <p:grpSpPr>
          <a:xfrm>
            <a:off x="2806810" y="3383704"/>
            <a:ext cx="368300" cy="368300"/>
            <a:chOff x="5911850" y="3231304"/>
            <a:chExt cx="368300" cy="368300"/>
          </a:xfrm>
        </p:grpSpPr>
        <p:pic>
          <p:nvPicPr>
            <p:cNvPr id="29" name="Picture 28">
              <a:extLst>
                <a:ext uri="{FF2B5EF4-FFF2-40B4-BE49-F238E27FC236}">
                  <a16:creationId xmlns:a16="http://schemas.microsoft.com/office/drawing/2014/main" id="{95FA1D9E-1457-894F-B6C2-5CCEC09AB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1850" y="3378200"/>
              <a:ext cx="368300" cy="101600"/>
            </a:xfrm>
            <a:prstGeom prst="rect">
              <a:avLst/>
            </a:prstGeom>
          </p:spPr>
        </p:pic>
        <p:pic>
          <p:nvPicPr>
            <p:cNvPr id="30" name="Picture 29">
              <a:extLst>
                <a:ext uri="{FF2B5EF4-FFF2-40B4-BE49-F238E27FC236}">
                  <a16:creationId xmlns:a16="http://schemas.microsoft.com/office/drawing/2014/main" id="{4DD719B2-4CE1-E745-992F-ED24EF3E7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12179" y="3364654"/>
              <a:ext cx="368300" cy="101600"/>
            </a:xfrm>
            <a:prstGeom prst="rect">
              <a:avLst/>
            </a:prstGeom>
          </p:spPr>
        </p:pic>
      </p:grpSp>
    </p:spTree>
    <p:extLst>
      <p:ext uri="{BB962C8B-B14F-4D97-AF65-F5344CB8AC3E}">
        <p14:creationId xmlns:p14="http://schemas.microsoft.com/office/powerpoint/2010/main" val="2664605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10;&#10;Description automatically generated">
            <a:extLst>
              <a:ext uri="{FF2B5EF4-FFF2-40B4-BE49-F238E27FC236}">
                <a16:creationId xmlns:a16="http://schemas.microsoft.com/office/drawing/2014/main" id="{339B517E-4C5C-2949-B602-9B31EB7D4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593" y="0"/>
            <a:ext cx="4162096" cy="6858000"/>
          </a:xfrm>
          <a:prstGeom prst="rect">
            <a:avLst/>
          </a:prstGeom>
        </p:spPr>
      </p:pic>
      <p:pic>
        <p:nvPicPr>
          <p:cNvPr id="6" name="Picture 5">
            <a:extLst>
              <a:ext uri="{FF2B5EF4-FFF2-40B4-BE49-F238E27FC236}">
                <a16:creationId xmlns:a16="http://schemas.microsoft.com/office/drawing/2014/main" id="{D38348C8-A1BC-5F4C-BE12-BC7B8F5443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33420" y="-1068"/>
            <a:ext cx="965009"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6: ENGAGE Theory of Change</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2 HOURS</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116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3;p5">
            <a:extLst>
              <a:ext uri="{FF2B5EF4-FFF2-40B4-BE49-F238E27FC236}">
                <a16:creationId xmlns:a16="http://schemas.microsoft.com/office/drawing/2014/main" id="{8BBAAC78-4006-7940-99BB-17F2D3200AC8}"/>
              </a:ext>
            </a:extLst>
          </p:cNvPr>
          <p:cNvSpPr txBox="1">
            <a:spLocks/>
          </p:cNvSpPr>
          <p:nvPr/>
        </p:nvSpPr>
        <p:spPr>
          <a:xfrm>
            <a:off x="532572" y="1087396"/>
            <a:ext cx="9412938" cy="225102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US" kern="0" dirty="0">
                <a:solidFill>
                  <a:schemeClr val="tx1"/>
                </a:solidFill>
                <a:latin typeface="+mj-lt"/>
              </a:rPr>
              <a:t>The toolkit is on the prevention, mitigation and response to child, early and forced marriages (CEFM) in humanitarian settings.</a:t>
            </a:r>
          </a:p>
          <a:p>
            <a:pPr marL="0" indent="0">
              <a:spcBef>
                <a:spcPts val="0"/>
              </a:spcBef>
              <a:spcAft>
                <a:spcPts val="0"/>
              </a:spcAft>
              <a:buClr>
                <a:schemeClr val="dk1"/>
              </a:buClr>
              <a:buSzPts val="2590"/>
              <a:buNone/>
            </a:pPr>
            <a:endParaRPr lang="en-US" kern="0" dirty="0">
              <a:solidFill>
                <a:schemeClr val="tx1"/>
              </a:solidFill>
              <a:latin typeface="+mj-lt"/>
            </a:endParaRPr>
          </a:p>
          <a:p>
            <a:pPr marL="0" indent="0">
              <a:spcBef>
                <a:spcPts val="0"/>
              </a:spcBef>
              <a:spcAft>
                <a:spcPts val="0"/>
              </a:spcAft>
              <a:buClr>
                <a:schemeClr val="dk1"/>
              </a:buClr>
              <a:buSzPts val="2590"/>
              <a:buNone/>
            </a:pPr>
            <a:r>
              <a:rPr lang="en-US" kern="0" dirty="0">
                <a:solidFill>
                  <a:schemeClr val="tx1"/>
                </a:solidFill>
                <a:latin typeface="+mj-lt"/>
              </a:rPr>
              <a:t>The toolkit is twofold, a) changing norms through community outreach (prevention) and b) service delivery (response).  </a:t>
            </a:r>
          </a:p>
          <a:p>
            <a:pPr marL="0" indent="0">
              <a:spcBef>
                <a:spcPts val="0"/>
              </a:spcBef>
              <a:spcAft>
                <a:spcPts val="0"/>
              </a:spcAft>
              <a:buClr>
                <a:schemeClr val="dk1"/>
              </a:buClr>
              <a:buSzPts val="2590"/>
              <a:buNone/>
            </a:pPr>
            <a:endParaRPr lang="en-US" kern="0" dirty="0">
              <a:solidFill>
                <a:schemeClr val="tx1"/>
              </a:solidFill>
              <a:latin typeface="+mj-lt"/>
            </a:endParaRPr>
          </a:p>
          <a:p>
            <a:pPr marL="0" indent="0">
              <a:spcBef>
                <a:spcPts val="0"/>
              </a:spcBef>
              <a:spcAft>
                <a:spcPts val="0"/>
              </a:spcAft>
              <a:buClr>
                <a:schemeClr val="dk1"/>
              </a:buClr>
              <a:buSzPts val="2590"/>
              <a:buNone/>
            </a:pPr>
            <a:r>
              <a:rPr lang="en-US" kern="0" dirty="0">
                <a:solidFill>
                  <a:schemeClr val="tx1"/>
                </a:solidFill>
                <a:latin typeface="+mj-lt"/>
              </a:rPr>
              <a:t> There are 3 parts which consists of: </a:t>
            </a:r>
          </a:p>
          <a:p>
            <a:pPr marL="0" indent="0">
              <a:spcBef>
                <a:spcPts val="0"/>
              </a:spcBef>
              <a:spcAft>
                <a:spcPts val="0"/>
              </a:spcAft>
              <a:buClr>
                <a:schemeClr val="dk1"/>
              </a:buClr>
              <a:buSzPts val="2590"/>
              <a:buNone/>
            </a:pPr>
            <a:endParaRPr lang="en-US" kern="0" dirty="0">
              <a:solidFill>
                <a:schemeClr val="tx1"/>
              </a:solidFill>
              <a:latin typeface="Calibri Light" panose="020F0302020204030204" pitchFamily="34" charset="0"/>
            </a:endParaRPr>
          </a:p>
          <a:p>
            <a:pPr marL="0" indent="0">
              <a:spcBef>
                <a:spcPts val="0"/>
              </a:spcBef>
              <a:spcAft>
                <a:spcPts val="0"/>
              </a:spcAft>
              <a:buClr>
                <a:schemeClr val="dk1"/>
              </a:buClr>
              <a:buSzPts val="2590"/>
              <a:buNone/>
            </a:pPr>
            <a:r>
              <a:rPr lang="en-US" kern="0" dirty="0">
                <a:solidFill>
                  <a:schemeClr val="tx1"/>
                </a:solidFill>
                <a:latin typeface="Calibri Light" panose="020F0302020204030204" pitchFamily="34" charset="0"/>
              </a:rPr>
              <a:t> </a:t>
            </a:r>
          </a:p>
        </p:txBody>
      </p:sp>
      <p:pic>
        <p:nvPicPr>
          <p:cNvPr id="4" name="Picture 3">
            <a:extLst>
              <a:ext uri="{FF2B5EF4-FFF2-40B4-BE49-F238E27FC236}">
                <a16:creationId xmlns:a16="http://schemas.microsoft.com/office/drawing/2014/main" id="{1DB21684-A216-9D4B-AA7D-44B9A5D33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064" y="3994030"/>
            <a:ext cx="2796466" cy="1776574"/>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Toolkit Overview</a:t>
            </a:r>
          </a:p>
          <a:p>
            <a:endParaRPr lang="en-US" sz="2800" b="0" kern="0" dirty="0">
              <a:solidFill>
                <a:srgbClr val="5A0058"/>
              </a:solidFill>
              <a:latin typeface="+mj-lt"/>
            </a:endParaRPr>
          </a:p>
          <a:p>
            <a:endParaRPr lang="en-US" sz="2800" b="0" kern="0" dirty="0">
              <a:solidFill>
                <a:srgbClr val="5A0058"/>
              </a:solidFill>
              <a:latin typeface="Calibri Light" panose="020F0302020204030204" pitchFamily="34" charset="0"/>
            </a:endParaRPr>
          </a:p>
        </p:txBody>
      </p:sp>
      <p:pic>
        <p:nvPicPr>
          <p:cNvPr id="3" name="Picture 2">
            <a:extLst>
              <a:ext uri="{FF2B5EF4-FFF2-40B4-BE49-F238E27FC236}">
                <a16:creationId xmlns:a16="http://schemas.microsoft.com/office/drawing/2014/main" id="{05FF3306-C9B4-7C43-B751-87C5E6255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6850" y="3449635"/>
            <a:ext cx="1130300" cy="1130300"/>
          </a:xfrm>
          <a:prstGeom prst="rect">
            <a:avLst/>
          </a:prstGeom>
        </p:spPr>
      </p:pic>
      <p:sp>
        <p:nvSpPr>
          <p:cNvPr id="12" name="Google Shape;113;p5">
            <a:extLst>
              <a:ext uri="{FF2B5EF4-FFF2-40B4-BE49-F238E27FC236}">
                <a16:creationId xmlns:a16="http://schemas.microsoft.com/office/drawing/2014/main" id="{8A17D979-D985-A741-8730-B11FA104D663}"/>
              </a:ext>
            </a:extLst>
          </p:cNvPr>
          <p:cNvSpPr txBox="1">
            <a:spLocks/>
          </p:cNvSpPr>
          <p:nvPr/>
        </p:nvSpPr>
        <p:spPr>
          <a:xfrm>
            <a:off x="690878" y="3824775"/>
            <a:ext cx="2673829" cy="167050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PART 1 </a:t>
            </a: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r>
              <a:rPr lang="en-US" kern="0" dirty="0">
                <a:solidFill>
                  <a:schemeClr val="tx1"/>
                </a:solidFill>
                <a:latin typeface="+mj-lt"/>
              </a:rPr>
              <a:t>IMPLEMENTATION GUIDE </a:t>
            </a:r>
          </a:p>
        </p:txBody>
      </p:sp>
      <p:pic>
        <p:nvPicPr>
          <p:cNvPr id="13" name="Picture 12">
            <a:extLst>
              <a:ext uri="{FF2B5EF4-FFF2-40B4-BE49-F238E27FC236}">
                <a16:creationId xmlns:a16="http://schemas.microsoft.com/office/drawing/2014/main" id="{5D1766C7-55F8-7540-95CE-C42D720098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627116" y="3994030"/>
            <a:ext cx="2796466" cy="1776574"/>
          </a:xfrm>
          <a:prstGeom prst="rect">
            <a:avLst/>
          </a:prstGeom>
        </p:spPr>
      </p:pic>
      <p:pic>
        <p:nvPicPr>
          <p:cNvPr id="14" name="Picture 13">
            <a:extLst>
              <a:ext uri="{FF2B5EF4-FFF2-40B4-BE49-F238E27FC236}">
                <a16:creationId xmlns:a16="http://schemas.microsoft.com/office/drawing/2014/main" id="{6EAA2F87-7B37-6541-83F5-45084D5284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9902" y="3449635"/>
            <a:ext cx="1130300" cy="1130300"/>
          </a:xfrm>
          <a:prstGeom prst="rect">
            <a:avLst/>
          </a:prstGeom>
        </p:spPr>
      </p:pic>
      <p:sp>
        <p:nvSpPr>
          <p:cNvPr id="15" name="Google Shape;113;p5">
            <a:extLst>
              <a:ext uri="{FF2B5EF4-FFF2-40B4-BE49-F238E27FC236}">
                <a16:creationId xmlns:a16="http://schemas.microsoft.com/office/drawing/2014/main" id="{87C81C8E-A71F-4441-ACF7-3A0F9182C320}"/>
              </a:ext>
            </a:extLst>
          </p:cNvPr>
          <p:cNvSpPr txBox="1">
            <a:spLocks/>
          </p:cNvSpPr>
          <p:nvPr/>
        </p:nvSpPr>
        <p:spPr>
          <a:xfrm>
            <a:off x="3653930" y="3824775"/>
            <a:ext cx="2673829" cy="167050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PART 2 </a:t>
            </a: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r>
              <a:rPr lang="en-US" kern="0" dirty="0">
                <a:solidFill>
                  <a:schemeClr val="tx1"/>
                </a:solidFill>
                <a:latin typeface="+mj-lt"/>
              </a:rPr>
              <a:t>CURRICULA</a:t>
            </a:r>
          </a:p>
        </p:txBody>
      </p:sp>
      <p:pic>
        <p:nvPicPr>
          <p:cNvPr id="16" name="Picture 15">
            <a:extLst>
              <a:ext uri="{FF2B5EF4-FFF2-40B4-BE49-F238E27FC236}">
                <a16:creationId xmlns:a16="http://schemas.microsoft.com/office/drawing/2014/main" id="{CD934B17-1689-EA48-B51D-3B78C25E7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6982" y="3994030"/>
            <a:ext cx="2796466" cy="1776574"/>
          </a:xfrm>
          <a:prstGeom prst="rect">
            <a:avLst/>
          </a:prstGeom>
        </p:spPr>
      </p:pic>
      <p:pic>
        <p:nvPicPr>
          <p:cNvPr id="17" name="Picture 16">
            <a:extLst>
              <a:ext uri="{FF2B5EF4-FFF2-40B4-BE49-F238E27FC236}">
                <a16:creationId xmlns:a16="http://schemas.microsoft.com/office/drawing/2014/main" id="{67EEA5D7-8CF5-E64D-90A3-CDE3DF30E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9768" y="3449635"/>
            <a:ext cx="1130300" cy="1130300"/>
          </a:xfrm>
          <a:prstGeom prst="rect">
            <a:avLst/>
          </a:prstGeom>
        </p:spPr>
      </p:pic>
      <p:sp>
        <p:nvSpPr>
          <p:cNvPr id="18" name="Google Shape;113;p5">
            <a:extLst>
              <a:ext uri="{FF2B5EF4-FFF2-40B4-BE49-F238E27FC236}">
                <a16:creationId xmlns:a16="http://schemas.microsoft.com/office/drawing/2014/main" id="{2DA087B4-EC5F-7B4E-A3AB-BBCBEA3FA6DB}"/>
              </a:ext>
            </a:extLst>
          </p:cNvPr>
          <p:cNvSpPr txBox="1">
            <a:spLocks/>
          </p:cNvSpPr>
          <p:nvPr/>
        </p:nvSpPr>
        <p:spPr>
          <a:xfrm>
            <a:off x="6643796" y="3824775"/>
            <a:ext cx="2673829" cy="167050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US" b="1" kern="0" dirty="0">
                <a:solidFill>
                  <a:schemeClr val="tx1"/>
                </a:solidFill>
                <a:latin typeface="Calibri" panose="020F0502020204030204" pitchFamily="34" charset="0"/>
                <a:cs typeface="Calibri" panose="020F0502020204030204" pitchFamily="34" charset="0"/>
              </a:rPr>
              <a:t>PART 3 </a:t>
            </a: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r>
              <a:rPr lang="en-US" kern="0" dirty="0">
                <a:solidFill>
                  <a:schemeClr val="tx1"/>
                </a:solidFill>
                <a:latin typeface="+mj-lt"/>
              </a:rPr>
              <a:t>TRAINING MATERIALS</a:t>
            </a:r>
          </a:p>
        </p:txBody>
      </p:sp>
    </p:spTree>
    <p:extLst>
      <p:ext uri="{BB962C8B-B14F-4D97-AF65-F5344CB8AC3E}">
        <p14:creationId xmlns:p14="http://schemas.microsoft.com/office/powerpoint/2010/main" val="3406369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396991" cy="4393014"/>
          </a:xfrm>
        </p:spPr>
        <p:txBody>
          <a:bodyPr/>
          <a:lstStyle/>
          <a:p>
            <a:r>
              <a:rPr lang="en-GB" dirty="0">
                <a:latin typeface="Calibri Light" panose="020F0302020204030204" pitchFamily="34" charset="0"/>
                <a:cs typeface="Calibri Light" panose="020F0302020204030204" pitchFamily="34" charset="0"/>
              </a:rPr>
              <a:t>Understand the role of programme theory in the monitoring and evaluation process</a:t>
            </a:r>
          </a:p>
          <a:p>
            <a:pPr marL="0" indent="0">
              <a:buNone/>
            </a:pP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Identify the key components and terminology in a Theory of Change</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Review and validate the logic and assumptions underpinning the ENGAGE programme and and understand the relationship between the root cause, activities, outputs, outcomes and impact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6</a:t>
            </a:r>
            <a:br>
              <a:rPr lang="en-US" sz="2800" b="0" kern="0" dirty="0">
                <a:solidFill>
                  <a:schemeClr val="tx2"/>
                </a:solidFill>
                <a:latin typeface="Calibri Light" panose="020F0302020204030204" pitchFamily="34" charset="0"/>
              </a:rPr>
            </a:br>
            <a:r>
              <a:rPr lang="en-US" sz="2800" kern="0" dirty="0">
                <a:solidFill>
                  <a:schemeClr val="tx2"/>
                </a:solidFill>
                <a:latin typeface="Calibri" panose="020F0502020204030204" pitchFamily="34" charset="0"/>
                <a:cs typeface="Calibri" panose="020F0502020204030204" pitchFamily="34" charset="0"/>
              </a:rPr>
              <a:t>ENGAGE Theory of Change</a:t>
            </a:r>
            <a:br>
              <a:rPr lang="en-US" sz="2800" kern="0" dirty="0">
                <a:solidFill>
                  <a:schemeClr val="tx2"/>
                </a:solidFill>
              </a:rPr>
            </a:br>
            <a:br>
              <a:rPr lang="en-US" sz="2800" kern="0" dirty="0">
                <a:solidFill>
                  <a:schemeClr val="tx2"/>
                </a:solidFill>
              </a:rPr>
            </a:br>
            <a:endParaRPr lang="en-US" sz="2800" dirty="0">
              <a:solidFill>
                <a:schemeClr val="tx2"/>
              </a:solidFill>
            </a:endParaRPr>
          </a:p>
        </p:txBody>
      </p:sp>
      <p:pic>
        <p:nvPicPr>
          <p:cNvPr id="4" name="Picture 3">
            <a:extLst>
              <a:ext uri="{FF2B5EF4-FFF2-40B4-BE49-F238E27FC236}">
                <a16:creationId xmlns:a16="http://schemas.microsoft.com/office/drawing/2014/main" id="{31EE04D7-FD9F-B046-9379-1840823360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278295" y="-4263938"/>
            <a:ext cx="1206363" cy="8877052"/>
          </a:xfrm>
          <a:prstGeom prst="rect">
            <a:avLst/>
          </a:prstGeom>
        </p:spPr>
      </p:pic>
    </p:spTree>
    <p:extLst>
      <p:ext uri="{BB962C8B-B14F-4D97-AF65-F5344CB8AC3E}">
        <p14:creationId xmlns:p14="http://schemas.microsoft.com/office/powerpoint/2010/main" val="4041728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40EAC5B3-5870-C54F-92A6-35E9FD395412}"/>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ABC80BE8-C20E-C34C-A506-61024B029329}"/>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6.1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WHAT IS THEORY OF CHANGE?</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A783BDF9-DC6C-444C-9FB9-B393C7CBD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7"/>
            <a:ext cx="271354" cy="271354"/>
          </a:xfrm>
          <a:prstGeom prst="rect">
            <a:avLst/>
          </a:prstGeom>
        </p:spPr>
      </p:pic>
      <p:pic>
        <p:nvPicPr>
          <p:cNvPr id="13" name="Picture 12">
            <a:extLst>
              <a:ext uri="{FF2B5EF4-FFF2-40B4-BE49-F238E27FC236}">
                <a16:creationId xmlns:a16="http://schemas.microsoft.com/office/drawing/2014/main" id="{9AA699D9-1778-D147-9C87-DE56C714DC6E}"/>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r="-922"/>
          <a:stretch/>
        </p:blipFill>
        <p:spPr>
          <a:xfrm>
            <a:off x="0" y="-122835"/>
            <a:ext cx="4243154" cy="6980835"/>
          </a:xfrm>
          <a:prstGeom prst="rect">
            <a:avLst/>
          </a:prstGeom>
        </p:spPr>
      </p:pic>
    </p:spTree>
    <p:extLst>
      <p:ext uri="{BB962C8B-B14F-4D97-AF65-F5344CB8AC3E}">
        <p14:creationId xmlns:p14="http://schemas.microsoft.com/office/powerpoint/2010/main" val="2612061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65CBFD-1A6D-894F-8774-7E47809EBECA}"/>
              </a:ext>
            </a:extLst>
          </p:cNvPr>
          <p:cNvPicPr>
            <a:picLocks noChangeAspect="1"/>
          </p:cNvPicPr>
          <p:nvPr/>
        </p:nvPicPr>
        <p:blipFill>
          <a:blip r:embed="rId3"/>
          <a:stretch>
            <a:fillRect/>
          </a:stretch>
        </p:blipFill>
        <p:spPr>
          <a:xfrm>
            <a:off x="5754711" y="4487208"/>
            <a:ext cx="4986595" cy="860296"/>
          </a:xfrm>
          <a:prstGeom prst="rect">
            <a:avLst/>
          </a:prstGeom>
        </p:spPr>
      </p:pic>
      <p:pic>
        <p:nvPicPr>
          <p:cNvPr id="18" name="Picture 17">
            <a:extLst>
              <a:ext uri="{FF2B5EF4-FFF2-40B4-BE49-F238E27FC236}">
                <a16:creationId xmlns:a16="http://schemas.microsoft.com/office/drawing/2014/main" id="{3DC7EF06-AA66-7F43-9264-04E614551E3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2787329" y="2453309"/>
            <a:ext cx="2098740" cy="1921921"/>
          </a:xfrm>
          <a:prstGeom prst="rect">
            <a:avLst/>
          </a:prstGeom>
        </p:spPr>
      </p:pic>
      <p:pic>
        <p:nvPicPr>
          <p:cNvPr id="20" name="Picture 19">
            <a:extLst>
              <a:ext uri="{FF2B5EF4-FFF2-40B4-BE49-F238E27FC236}">
                <a16:creationId xmlns:a16="http://schemas.microsoft.com/office/drawing/2014/main" id="{1D7FC036-DE6C-CF49-98C5-CC017CC007FA}"/>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5015194" y="2453309"/>
            <a:ext cx="2098740" cy="1921921"/>
          </a:xfrm>
          <a:prstGeom prst="rect">
            <a:avLst/>
          </a:prstGeom>
        </p:spPr>
      </p:pic>
      <p:pic>
        <p:nvPicPr>
          <p:cNvPr id="21" name="Picture 20">
            <a:extLst>
              <a:ext uri="{FF2B5EF4-FFF2-40B4-BE49-F238E27FC236}">
                <a16:creationId xmlns:a16="http://schemas.microsoft.com/office/drawing/2014/main" id="{60FCE865-78F4-9F4F-A128-83C99831A263}"/>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7242030" y="2453309"/>
            <a:ext cx="2098740" cy="1921921"/>
          </a:xfrm>
          <a:prstGeom prst="rect">
            <a:avLst/>
          </a:prstGeom>
        </p:spPr>
      </p:pic>
      <p:pic>
        <p:nvPicPr>
          <p:cNvPr id="22" name="Picture 21">
            <a:extLst>
              <a:ext uri="{FF2B5EF4-FFF2-40B4-BE49-F238E27FC236}">
                <a16:creationId xmlns:a16="http://schemas.microsoft.com/office/drawing/2014/main" id="{12739FC3-7769-E243-9851-CF01C319210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9475944" y="2453309"/>
            <a:ext cx="2098740" cy="1921921"/>
          </a:xfrm>
          <a:prstGeom prst="rect">
            <a:avLst/>
          </a:prstGeom>
        </p:spPr>
      </p:pic>
      <p:pic>
        <p:nvPicPr>
          <p:cNvPr id="15" name="Picture 14">
            <a:extLst>
              <a:ext uri="{FF2B5EF4-FFF2-40B4-BE49-F238E27FC236}">
                <a16:creationId xmlns:a16="http://schemas.microsoft.com/office/drawing/2014/main" id="{E5B5D1B2-1838-D940-B155-075A3F58A62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553415" y="2453309"/>
            <a:ext cx="2098740" cy="1921921"/>
          </a:xfrm>
          <a:prstGeom prst="rect">
            <a:avLst/>
          </a:prstGeom>
        </p:spPr>
      </p:pic>
      <p:pic>
        <p:nvPicPr>
          <p:cNvPr id="3" name="Picture 2">
            <a:extLst>
              <a:ext uri="{FF2B5EF4-FFF2-40B4-BE49-F238E27FC236}">
                <a16:creationId xmlns:a16="http://schemas.microsoft.com/office/drawing/2014/main" id="{FCA1A412-BC8D-6244-8052-0EFAC50B29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573" y="1255652"/>
            <a:ext cx="6709458" cy="668177"/>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Terminology commonly used in a </a:t>
            </a:r>
            <a:r>
              <a:rPr lang="en-US" sz="2800" b="0" kern="0" dirty="0" err="1">
                <a:solidFill>
                  <a:srgbClr val="5A0058"/>
                </a:solidFill>
                <a:latin typeface="+mj-lt"/>
              </a:rPr>
              <a:t>ToC</a:t>
            </a:r>
            <a:endParaRPr lang="en-US" sz="2800" b="0" kern="0" dirty="0">
              <a:solidFill>
                <a:srgbClr val="5A0058"/>
              </a:solidFill>
              <a:latin typeface="+mj-lt"/>
            </a:endParaRPr>
          </a:p>
          <a:p>
            <a:endParaRPr lang="en-US" sz="2800" b="0" kern="0" dirty="0">
              <a:solidFill>
                <a:srgbClr val="5A0058"/>
              </a:solidFill>
              <a:latin typeface="+mj-lt"/>
            </a:endParaRPr>
          </a:p>
        </p:txBody>
      </p:sp>
      <p:sp>
        <p:nvSpPr>
          <p:cNvPr id="4" name="Google Shape;457;p57">
            <a:extLst>
              <a:ext uri="{FF2B5EF4-FFF2-40B4-BE49-F238E27FC236}">
                <a16:creationId xmlns:a16="http://schemas.microsoft.com/office/drawing/2014/main" id="{B4E1319B-69CA-5F40-8142-4C4C4307A65B}"/>
              </a:ext>
            </a:extLst>
          </p:cNvPr>
          <p:cNvSpPr txBox="1"/>
          <p:nvPr/>
        </p:nvSpPr>
        <p:spPr>
          <a:xfrm>
            <a:off x="780978" y="2586717"/>
            <a:ext cx="1767912" cy="1611858"/>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PROBLEM ANALYSIS</a:t>
            </a:r>
          </a:p>
          <a:p>
            <a:pPr marL="0" lvl="1">
              <a:lnSpc>
                <a:spcPct val="90000"/>
              </a:lnSpc>
              <a:spcBef>
                <a:spcPts val="398"/>
              </a:spcBef>
              <a:spcAft>
                <a:spcPts val="0"/>
              </a:spcAft>
              <a:buClr>
                <a:schemeClr val="lt1"/>
              </a:buClr>
              <a:buSzPts val="1200"/>
            </a:pPr>
            <a:r>
              <a:rPr lang="en-US" sz="1400" dirty="0">
                <a:latin typeface="+mj-lt"/>
                <a:ea typeface="Calibri"/>
                <a:cs typeface="Calibri"/>
                <a:sym typeface="Calibri"/>
              </a:rPr>
              <a:t>A description of the problem and its context, including root causes and key drivers/influencing factors.</a:t>
            </a:r>
            <a:endParaRPr sz="1400" dirty="0">
              <a:latin typeface="+mj-lt"/>
              <a:ea typeface="Calibri"/>
              <a:cs typeface="Calibri"/>
              <a:sym typeface="Calibri"/>
            </a:endParaRPr>
          </a:p>
        </p:txBody>
      </p:sp>
      <p:sp>
        <p:nvSpPr>
          <p:cNvPr id="5" name="Google Shape;459;p57">
            <a:extLst>
              <a:ext uri="{FF2B5EF4-FFF2-40B4-BE49-F238E27FC236}">
                <a16:creationId xmlns:a16="http://schemas.microsoft.com/office/drawing/2014/main" id="{9007ED94-CD54-DC44-AC04-3E95DBC7B249}"/>
              </a:ext>
            </a:extLst>
          </p:cNvPr>
          <p:cNvSpPr txBox="1"/>
          <p:nvPr/>
        </p:nvSpPr>
        <p:spPr>
          <a:xfrm>
            <a:off x="2876385" y="2586717"/>
            <a:ext cx="1958534" cy="1611858"/>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ACTIVITIES</a:t>
            </a:r>
            <a:endParaRPr sz="1400" b="1" dirty="0">
              <a:latin typeface="Calibri" panose="020F0502020204030204" pitchFamily="34" charset="0"/>
              <a:ea typeface="Calibri"/>
              <a:cs typeface="Calibri" panose="020F0502020204030204" pitchFamily="34" charset="0"/>
              <a:sym typeface="Calibri"/>
            </a:endParaRPr>
          </a:p>
          <a:p>
            <a:pPr marL="0" lvl="1">
              <a:lnSpc>
                <a:spcPct val="90000"/>
              </a:lnSpc>
              <a:spcBef>
                <a:spcPts val="398"/>
              </a:spcBef>
              <a:spcAft>
                <a:spcPts val="0"/>
              </a:spcAft>
              <a:buClr>
                <a:schemeClr val="lt1"/>
              </a:buClr>
              <a:buSzPts val="1200"/>
            </a:pPr>
            <a:r>
              <a:rPr lang="en-US" sz="1400" dirty="0">
                <a:latin typeface="+mj-lt"/>
                <a:ea typeface="Calibri"/>
                <a:cs typeface="Calibri"/>
                <a:sym typeface="Calibri"/>
              </a:rPr>
              <a:t>The specific activities to be implemented, which represent a logical response/solution to the stated problem.</a:t>
            </a:r>
            <a:endParaRPr sz="1400" dirty="0">
              <a:latin typeface="+mj-lt"/>
              <a:ea typeface="Calibri"/>
              <a:cs typeface="Calibri"/>
              <a:sym typeface="Calibri"/>
            </a:endParaRPr>
          </a:p>
        </p:txBody>
      </p:sp>
      <p:sp>
        <p:nvSpPr>
          <p:cNvPr id="6" name="Google Shape;461;p57">
            <a:extLst>
              <a:ext uri="{FF2B5EF4-FFF2-40B4-BE49-F238E27FC236}">
                <a16:creationId xmlns:a16="http://schemas.microsoft.com/office/drawing/2014/main" id="{54300422-346D-154D-8F4C-DADF573287CF}"/>
              </a:ext>
            </a:extLst>
          </p:cNvPr>
          <p:cNvSpPr txBox="1"/>
          <p:nvPr/>
        </p:nvSpPr>
        <p:spPr>
          <a:xfrm>
            <a:off x="5167868" y="2586717"/>
            <a:ext cx="1856263" cy="1611858"/>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OUTPUTS</a:t>
            </a:r>
            <a:endParaRPr sz="1400" b="1" dirty="0">
              <a:latin typeface="Calibri" panose="020F0502020204030204" pitchFamily="34" charset="0"/>
              <a:ea typeface="Calibri"/>
              <a:cs typeface="Calibri" panose="020F0502020204030204" pitchFamily="34" charset="0"/>
              <a:sym typeface="Calibri"/>
            </a:endParaRPr>
          </a:p>
          <a:p>
            <a:pPr marL="0" lvl="1">
              <a:lnSpc>
                <a:spcPct val="90000"/>
              </a:lnSpc>
              <a:spcBef>
                <a:spcPts val="398"/>
              </a:spcBef>
              <a:spcAft>
                <a:spcPts val="0"/>
              </a:spcAft>
              <a:buClr>
                <a:schemeClr val="lt1"/>
              </a:buClr>
              <a:buSzPts val="1200"/>
            </a:pPr>
            <a:r>
              <a:rPr lang="en-US" sz="1400" dirty="0">
                <a:latin typeface="+mj-lt"/>
                <a:ea typeface="Calibri"/>
                <a:cs typeface="Calibri"/>
                <a:sym typeface="Calibri"/>
              </a:rPr>
              <a:t>The  tangible ‘products’ of the activities and the extent to which participants engaged with them (also referred to as ‘reach and reaction’).</a:t>
            </a:r>
            <a:endParaRPr sz="1400" dirty="0">
              <a:latin typeface="+mj-lt"/>
              <a:ea typeface="Calibri"/>
              <a:cs typeface="Calibri"/>
              <a:sym typeface="Calibri"/>
            </a:endParaRPr>
          </a:p>
        </p:txBody>
      </p:sp>
      <p:sp>
        <p:nvSpPr>
          <p:cNvPr id="7" name="Google Shape;463;p57">
            <a:extLst>
              <a:ext uri="{FF2B5EF4-FFF2-40B4-BE49-F238E27FC236}">
                <a16:creationId xmlns:a16="http://schemas.microsoft.com/office/drawing/2014/main" id="{8E69F1EF-E223-6B44-9096-474979D6E465}"/>
              </a:ext>
            </a:extLst>
          </p:cNvPr>
          <p:cNvSpPr txBox="1"/>
          <p:nvPr/>
        </p:nvSpPr>
        <p:spPr>
          <a:xfrm>
            <a:off x="7357080" y="2586717"/>
            <a:ext cx="1940425" cy="1611858"/>
          </a:xfrm>
          <a:prstGeom prst="rect">
            <a:avLst/>
          </a:prstGeom>
          <a:noFill/>
          <a:ln>
            <a:noFill/>
          </a:ln>
        </p:spPr>
        <p:txBody>
          <a:bodyPr spcFirstLastPara="1" wrap="square" lIns="49522" tIns="49522" rIns="49522" bIns="49522" anchor="t" anchorCtr="0">
            <a:noAutofit/>
          </a:bodyPr>
          <a:lstStyle/>
          <a:p>
            <a:pPr>
              <a:lnSpc>
                <a:spcPct val="90000"/>
              </a:lnSpc>
              <a:spcBef>
                <a:spcPts val="0"/>
              </a:spcBef>
              <a:spcAft>
                <a:spcPts val="0"/>
              </a:spcAft>
              <a:buClr>
                <a:schemeClr val="lt1"/>
              </a:buClr>
              <a:buSzPts val="1600"/>
            </a:pPr>
            <a:r>
              <a:rPr lang="en-US" sz="1400" b="1" dirty="0">
                <a:latin typeface="Calibri" panose="020F0502020204030204" pitchFamily="34" charset="0"/>
                <a:ea typeface="Calibri"/>
                <a:cs typeface="Calibri" panose="020F0502020204030204" pitchFamily="34" charset="0"/>
                <a:sym typeface="Calibri"/>
              </a:rPr>
              <a:t>OUTCOMES</a:t>
            </a:r>
            <a:endParaRPr sz="1400" b="1" dirty="0">
              <a:latin typeface="Calibri" panose="020F0502020204030204" pitchFamily="34" charset="0"/>
              <a:ea typeface="Calibri"/>
              <a:cs typeface="Calibri" panose="020F0502020204030204" pitchFamily="34" charset="0"/>
              <a:sym typeface="Calibri"/>
            </a:endParaRPr>
          </a:p>
          <a:p>
            <a:pPr marL="0" lvl="1">
              <a:lnSpc>
                <a:spcPct val="90000"/>
              </a:lnSpc>
              <a:spcBef>
                <a:spcPts val="455"/>
              </a:spcBef>
              <a:spcAft>
                <a:spcPts val="0"/>
              </a:spcAft>
              <a:buClr>
                <a:schemeClr val="lt1"/>
              </a:buClr>
              <a:buSzPts val="1200"/>
            </a:pPr>
            <a:r>
              <a:rPr lang="en-US" sz="1400" dirty="0">
                <a:latin typeface="+mj-lt"/>
                <a:ea typeface="Calibri"/>
                <a:cs typeface="Calibri"/>
                <a:sym typeface="Calibri"/>
              </a:rPr>
              <a:t>The endogenous changes resulting from the activities. Often sequenced into different levels (e.g. short, medium and long-term).</a:t>
            </a:r>
            <a:endParaRPr sz="1400" dirty="0">
              <a:latin typeface="+mj-lt"/>
              <a:ea typeface="Calibri"/>
              <a:cs typeface="Calibri"/>
              <a:sym typeface="Calibri"/>
            </a:endParaRPr>
          </a:p>
        </p:txBody>
      </p:sp>
      <p:sp>
        <p:nvSpPr>
          <p:cNvPr id="8" name="Google Shape;465;p57">
            <a:extLst>
              <a:ext uri="{FF2B5EF4-FFF2-40B4-BE49-F238E27FC236}">
                <a16:creationId xmlns:a16="http://schemas.microsoft.com/office/drawing/2014/main" id="{32BFEB33-0CC3-5F41-85E7-120A90820290}"/>
              </a:ext>
            </a:extLst>
          </p:cNvPr>
          <p:cNvSpPr txBox="1"/>
          <p:nvPr/>
        </p:nvSpPr>
        <p:spPr>
          <a:xfrm>
            <a:off x="9630454" y="2586717"/>
            <a:ext cx="1868126" cy="1611858"/>
          </a:xfrm>
          <a:prstGeom prst="rect">
            <a:avLst/>
          </a:prstGeom>
          <a:noFill/>
          <a:ln>
            <a:noFill/>
          </a:ln>
        </p:spPr>
        <p:txBody>
          <a:bodyPr spcFirstLastPara="1" wrap="square" lIns="49522" tIns="49522" rIns="49522" bIns="49522" anchor="t" anchorCtr="0">
            <a:noAutofit/>
          </a:bodyPr>
          <a:lstStyle/>
          <a:p>
            <a:pPr>
              <a:lnSpc>
                <a:spcPct val="90000"/>
              </a:lnSpc>
              <a:spcBef>
                <a:spcPts val="0"/>
              </a:spcBef>
              <a:spcAft>
                <a:spcPts val="0"/>
              </a:spcAft>
              <a:buClr>
                <a:schemeClr val="lt1"/>
              </a:buClr>
              <a:buSzPts val="1600"/>
            </a:pPr>
            <a:r>
              <a:rPr lang="en-US" sz="1400" b="1" dirty="0">
                <a:latin typeface="Calibri" panose="020F0502020204030204" pitchFamily="34" charset="0"/>
                <a:ea typeface="Calibri"/>
                <a:cs typeface="Calibri" panose="020F0502020204030204" pitchFamily="34" charset="0"/>
                <a:sym typeface="Calibri"/>
              </a:rPr>
              <a:t>IMPACT</a:t>
            </a:r>
            <a:endParaRPr sz="1400" b="1" dirty="0">
              <a:latin typeface="Calibri" panose="020F0502020204030204" pitchFamily="34" charset="0"/>
              <a:ea typeface="Calibri"/>
              <a:cs typeface="Calibri" panose="020F0502020204030204" pitchFamily="34" charset="0"/>
              <a:sym typeface="Calibri"/>
            </a:endParaRPr>
          </a:p>
          <a:p>
            <a:pPr marL="0" lvl="1">
              <a:lnSpc>
                <a:spcPct val="90000"/>
              </a:lnSpc>
              <a:spcBef>
                <a:spcPts val="455"/>
              </a:spcBef>
              <a:spcAft>
                <a:spcPts val="0"/>
              </a:spcAft>
              <a:buClr>
                <a:schemeClr val="lt1"/>
              </a:buClr>
              <a:buSzPts val="1200"/>
            </a:pPr>
            <a:r>
              <a:rPr lang="en-US" sz="1400" dirty="0">
                <a:latin typeface="+mj-lt"/>
                <a:ea typeface="Calibri"/>
                <a:cs typeface="Calibri"/>
                <a:sym typeface="Calibri"/>
              </a:rPr>
              <a:t>The desire change that the </a:t>
            </a:r>
            <a:r>
              <a:rPr lang="en-US" sz="1400" dirty="0" err="1">
                <a:latin typeface="+mj-lt"/>
                <a:ea typeface="Calibri"/>
                <a:cs typeface="Calibri"/>
                <a:sym typeface="Calibri"/>
              </a:rPr>
              <a:t>programme</a:t>
            </a:r>
            <a:r>
              <a:rPr lang="en-US" sz="1400" dirty="0">
                <a:latin typeface="+mj-lt"/>
                <a:ea typeface="Calibri"/>
                <a:cs typeface="Calibri"/>
                <a:sym typeface="Calibri"/>
              </a:rPr>
              <a:t> seeks to contribute to (but can not achieve alone)</a:t>
            </a:r>
            <a:endParaRPr sz="1400" dirty="0">
              <a:latin typeface="+mj-lt"/>
              <a:ea typeface="Calibri"/>
              <a:cs typeface="Calibri"/>
              <a:sym typeface="Calibri"/>
            </a:endParaRPr>
          </a:p>
        </p:txBody>
      </p:sp>
      <p:sp>
        <p:nvSpPr>
          <p:cNvPr id="9" name="Google Shape;468;p57">
            <a:extLst>
              <a:ext uri="{FF2B5EF4-FFF2-40B4-BE49-F238E27FC236}">
                <a16:creationId xmlns:a16="http://schemas.microsoft.com/office/drawing/2014/main" id="{F6558238-AD8D-3F47-9E20-92975C250AD6}"/>
              </a:ext>
            </a:extLst>
          </p:cNvPr>
          <p:cNvSpPr txBox="1"/>
          <p:nvPr/>
        </p:nvSpPr>
        <p:spPr>
          <a:xfrm>
            <a:off x="5754711" y="4563003"/>
            <a:ext cx="4859274" cy="784501"/>
          </a:xfrm>
          <a:prstGeom prst="rect">
            <a:avLst/>
          </a:prstGeom>
          <a:noFill/>
          <a:ln>
            <a:noFill/>
          </a:ln>
        </p:spPr>
        <p:txBody>
          <a:bodyPr spcFirstLastPara="1" wrap="square" lIns="74283" tIns="37131" rIns="74283" bIns="37131" anchor="t" anchorCtr="0">
            <a:noAutofit/>
          </a:bodyPr>
          <a:lstStyle/>
          <a:p>
            <a:pPr algn="ctr">
              <a:spcBef>
                <a:spcPts val="0"/>
              </a:spcBef>
              <a:spcAft>
                <a:spcPts val="0"/>
              </a:spcAft>
              <a:buClr>
                <a:schemeClr val="dk1"/>
              </a:buClr>
              <a:buSzPts val="1400"/>
            </a:pPr>
            <a:r>
              <a:rPr lang="en-US" sz="1138" b="1" dirty="0">
                <a:solidFill>
                  <a:schemeClr val="dk1"/>
                </a:solidFill>
                <a:latin typeface="Calibri" panose="020F0502020204030204" pitchFamily="34" charset="0"/>
                <a:ea typeface="Calibri"/>
                <a:cs typeface="Calibri" panose="020F0502020204030204" pitchFamily="34" charset="0"/>
                <a:sym typeface="Calibri"/>
              </a:rPr>
              <a:t>ASSUMPTIONS:</a:t>
            </a:r>
            <a:endParaRPr sz="1463" b="1" dirty="0">
              <a:solidFill>
                <a:schemeClr val="dk1"/>
              </a:solidFill>
              <a:latin typeface="Calibri" panose="020F0502020204030204" pitchFamily="34" charset="0"/>
              <a:ea typeface="Calibri"/>
              <a:cs typeface="Calibri" panose="020F0502020204030204" pitchFamily="34" charset="0"/>
              <a:sym typeface="Calibri"/>
            </a:endParaRPr>
          </a:p>
          <a:p>
            <a:pPr algn="ctr">
              <a:spcBef>
                <a:spcPts val="0"/>
              </a:spcBef>
              <a:spcAft>
                <a:spcPts val="0"/>
              </a:spcAft>
              <a:buClr>
                <a:schemeClr val="dk1"/>
              </a:buClr>
              <a:buSzPts val="1200"/>
            </a:pPr>
            <a:r>
              <a:rPr lang="en-US" sz="975" dirty="0">
                <a:solidFill>
                  <a:schemeClr val="dk1"/>
                </a:solidFill>
                <a:latin typeface="+mj-lt"/>
                <a:ea typeface="Calibri"/>
                <a:cs typeface="Calibri"/>
                <a:sym typeface="Calibri"/>
              </a:rPr>
              <a:t>The implicit conditions that underpin the programme logic at different points (they must be true if the change is to occur as predicted). Assumptions are tested a validated through the process of implementation.</a:t>
            </a:r>
          </a:p>
        </p:txBody>
      </p:sp>
      <p:sp>
        <p:nvSpPr>
          <p:cNvPr id="11" name="Google Shape;468;p57">
            <a:extLst>
              <a:ext uri="{FF2B5EF4-FFF2-40B4-BE49-F238E27FC236}">
                <a16:creationId xmlns:a16="http://schemas.microsoft.com/office/drawing/2014/main" id="{7AF27243-47A0-EC4C-8DD7-736C13F8E01F}"/>
              </a:ext>
            </a:extLst>
          </p:cNvPr>
          <p:cNvSpPr txBox="1"/>
          <p:nvPr/>
        </p:nvSpPr>
        <p:spPr>
          <a:xfrm>
            <a:off x="780978" y="1340612"/>
            <a:ext cx="5891088" cy="548691"/>
          </a:xfrm>
          <a:prstGeom prst="rect">
            <a:avLst/>
          </a:prstGeom>
          <a:noFill/>
          <a:ln>
            <a:noFill/>
          </a:ln>
        </p:spPr>
        <p:txBody>
          <a:bodyPr spcFirstLastPara="1" wrap="square" lIns="74283" tIns="37131" rIns="74283" bIns="37131" anchor="t" anchorCtr="0">
            <a:noAutofit/>
          </a:bodyPr>
          <a:lstStyle/>
          <a:p>
            <a:pPr>
              <a:spcBef>
                <a:spcPts val="0"/>
              </a:spcBef>
              <a:spcAft>
                <a:spcPts val="0"/>
              </a:spcAft>
              <a:buClr>
                <a:schemeClr val="dk1"/>
              </a:buClr>
              <a:buSzPts val="1400"/>
            </a:pPr>
            <a:r>
              <a:rPr lang="en-US" sz="1400" b="1" dirty="0">
                <a:solidFill>
                  <a:schemeClr val="dk1"/>
                </a:solidFill>
                <a:latin typeface="Calibri" panose="020F0502020204030204" pitchFamily="34" charset="0"/>
                <a:ea typeface="Calibri"/>
                <a:cs typeface="Calibri" panose="020F0502020204030204" pitchFamily="34" charset="0"/>
                <a:sym typeface="Calibri"/>
              </a:rPr>
              <a:t>CONTEXT</a:t>
            </a:r>
          </a:p>
          <a:p>
            <a:pPr>
              <a:spcBef>
                <a:spcPts val="0"/>
              </a:spcBef>
              <a:spcAft>
                <a:spcPts val="0"/>
              </a:spcAft>
              <a:buClr>
                <a:schemeClr val="dk1"/>
              </a:buClr>
              <a:buSzPts val="1400"/>
            </a:pPr>
            <a:r>
              <a:rPr lang="en-US" sz="1400" dirty="0">
                <a:solidFill>
                  <a:schemeClr val="dk1"/>
                </a:solidFill>
                <a:latin typeface="+mj-lt"/>
                <a:ea typeface="Calibri"/>
                <a:cs typeface="Calibri"/>
                <a:sym typeface="Calibri"/>
              </a:rPr>
              <a:t>Things occurring externally to the project that may influence the outcomes </a:t>
            </a:r>
          </a:p>
        </p:txBody>
      </p:sp>
      <p:pic>
        <p:nvPicPr>
          <p:cNvPr id="13" name="Picture 12">
            <a:extLst>
              <a:ext uri="{FF2B5EF4-FFF2-40B4-BE49-F238E27FC236}">
                <a16:creationId xmlns:a16="http://schemas.microsoft.com/office/drawing/2014/main" id="{C6314024-0692-A245-BB5C-BD51279F7B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2016" y="2077331"/>
            <a:ext cx="6464300" cy="254000"/>
          </a:xfrm>
          <a:prstGeom prst="rect">
            <a:avLst/>
          </a:prstGeom>
        </p:spPr>
      </p:pic>
      <p:pic>
        <p:nvPicPr>
          <p:cNvPr id="14" name="Picture 13">
            <a:extLst>
              <a:ext uri="{FF2B5EF4-FFF2-40B4-BE49-F238E27FC236}">
                <a16:creationId xmlns:a16="http://schemas.microsoft.com/office/drawing/2014/main" id="{F5030E5A-B201-A749-B804-B418A2887A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3934" y="2174810"/>
            <a:ext cx="6350000" cy="50800"/>
          </a:xfrm>
          <a:prstGeom prst="rect">
            <a:avLst/>
          </a:prstGeom>
        </p:spPr>
      </p:pic>
    </p:spTree>
    <p:extLst>
      <p:ext uri="{BB962C8B-B14F-4D97-AF65-F5344CB8AC3E}">
        <p14:creationId xmlns:p14="http://schemas.microsoft.com/office/powerpoint/2010/main" val="1073423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1074B8-ABBB-3841-A494-F64189082FD4}"/>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0" name="Title 4">
            <a:extLst>
              <a:ext uri="{FF2B5EF4-FFF2-40B4-BE49-F238E27FC236}">
                <a16:creationId xmlns:a16="http://schemas.microsoft.com/office/drawing/2014/main" id="{52DD1BAC-6A20-F849-B609-5B82258556B7}"/>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6.2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THEORY OF CHANGE FOR THE ENGAGE PROGRAMME</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87ECCF10-8032-614D-AEEA-58BF59D146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19085"/>
            <a:ext cx="271354" cy="271354"/>
          </a:xfrm>
          <a:prstGeom prst="rect">
            <a:avLst/>
          </a:prstGeom>
        </p:spPr>
      </p:pic>
      <p:pic>
        <p:nvPicPr>
          <p:cNvPr id="14" name="Picture 13">
            <a:extLst>
              <a:ext uri="{FF2B5EF4-FFF2-40B4-BE49-F238E27FC236}">
                <a16:creationId xmlns:a16="http://schemas.microsoft.com/office/drawing/2014/main" id="{050201C0-BE84-CD4F-8CF6-E8086EB65D2F}"/>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r="-922"/>
          <a:stretch/>
        </p:blipFill>
        <p:spPr>
          <a:xfrm>
            <a:off x="0" y="-122835"/>
            <a:ext cx="4243154" cy="6980835"/>
          </a:xfrm>
          <a:prstGeom prst="rect">
            <a:avLst/>
          </a:prstGeom>
        </p:spPr>
      </p:pic>
    </p:spTree>
    <p:extLst>
      <p:ext uri="{BB962C8B-B14F-4D97-AF65-F5344CB8AC3E}">
        <p14:creationId xmlns:p14="http://schemas.microsoft.com/office/powerpoint/2010/main" val="2713240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866BACB-D371-C64B-9579-EF3D1562C75F}"/>
              </a:ext>
            </a:extLst>
          </p:cNvPr>
          <p:cNvPicPr>
            <a:picLocks noChangeAspect="1"/>
          </p:cNvPicPr>
          <p:nvPr/>
        </p:nvPicPr>
        <p:blipFill>
          <a:blip r:embed="rId3"/>
          <a:stretch>
            <a:fillRect/>
          </a:stretch>
        </p:blipFill>
        <p:spPr>
          <a:xfrm>
            <a:off x="4858283" y="4957787"/>
            <a:ext cx="6808200" cy="432497"/>
          </a:xfrm>
          <a:prstGeom prst="rect">
            <a:avLst/>
          </a:prstGeom>
        </p:spPr>
      </p:pic>
      <p:pic>
        <p:nvPicPr>
          <p:cNvPr id="35" name="Picture 34">
            <a:extLst>
              <a:ext uri="{FF2B5EF4-FFF2-40B4-BE49-F238E27FC236}">
                <a16:creationId xmlns:a16="http://schemas.microsoft.com/office/drawing/2014/main" id="{54CA6FD0-A96D-F34E-8C36-DA58BB96EA07}"/>
              </a:ext>
            </a:extLst>
          </p:cNvPr>
          <p:cNvPicPr>
            <a:picLocks noChangeAspect="1"/>
          </p:cNvPicPr>
          <p:nvPr/>
        </p:nvPicPr>
        <p:blipFill>
          <a:blip r:embed="rId3"/>
          <a:stretch>
            <a:fillRect/>
          </a:stretch>
        </p:blipFill>
        <p:spPr>
          <a:xfrm>
            <a:off x="4858283" y="4350815"/>
            <a:ext cx="6808200" cy="432497"/>
          </a:xfrm>
          <a:prstGeom prst="rect">
            <a:avLst/>
          </a:prstGeom>
        </p:spPr>
      </p:pic>
      <p:pic>
        <p:nvPicPr>
          <p:cNvPr id="33" name="Picture 32">
            <a:extLst>
              <a:ext uri="{FF2B5EF4-FFF2-40B4-BE49-F238E27FC236}">
                <a16:creationId xmlns:a16="http://schemas.microsoft.com/office/drawing/2014/main" id="{4AE725EE-5BE7-5148-A430-10C121F68274}"/>
              </a:ext>
            </a:extLst>
          </p:cNvPr>
          <p:cNvPicPr>
            <a:picLocks noChangeAspect="1"/>
          </p:cNvPicPr>
          <p:nvPr/>
        </p:nvPicPr>
        <p:blipFill>
          <a:blip r:embed="rId3"/>
          <a:stretch>
            <a:fillRect/>
          </a:stretch>
        </p:blipFill>
        <p:spPr>
          <a:xfrm>
            <a:off x="4858283" y="3759387"/>
            <a:ext cx="6808200" cy="472130"/>
          </a:xfrm>
          <a:prstGeom prst="rect">
            <a:avLst/>
          </a:prstGeom>
        </p:spPr>
      </p:pic>
      <p:pic>
        <p:nvPicPr>
          <p:cNvPr id="32" name="Picture 31">
            <a:extLst>
              <a:ext uri="{FF2B5EF4-FFF2-40B4-BE49-F238E27FC236}">
                <a16:creationId xmlns:a16="http://schemas.microsoft.com/office/drawing/2014/main" id="{9C426956-FB09-E44F-BEED-26896B1DFD47}"/>
              </a:ext>
            </a:extLst>
          </p:cNvPr>
          <p:cNvPicPr>
            <a:picLocks noChangeAspect="1"/>
          </p:cNvPicPr>
          <p:nvPr/>
        </p:nvPicPr>
        <p:blipFill>
          <a:blip r:embed="rId3"/>
          <a:stretch>
            <a:fillRect/>
          </a:stretch>
        </p:blipFill>
        <p:spPr>
          <a:xfrm>
            <a:off x="4858283" y="3207814"/>
            <a:ext cx="6808200" cy="432497"/>
          </a:xfrm>
          <a:prstGeom prst="rect">
            <a:avLst/>
          </a:prstGeom>
        </p:spPr>
      </p:pic>
      <p:pic>
        <p:nvPicPr>
          <p:cNvPr id="5" name="Picture 4">
            <a:extLst>
              <a:ext uri="{FF2B5EF4-FFF2-40B4-BE49-F238E27FC236}">
                <a16:creationId xmlns:a16="http://schemas.microsoft.com/office/drawing/2014/main" id="{C341EB21-75A2-8A4A-BF71-4F1A3C7D3E68}"/>
              </a:ext>
            </a:extLst>
          </p:cNvPr>
          <p:cNvPicPr>
            <a:picLocks noChangeAspect="1"/>
          </p:cNvPicPr>
          <p:nvPr/>
        </p:nvPicPr>
        <p:blipFill>
          <a:blip r:embed="rId3"/>
          <a:stretch>
            <a:fillRect/>
          </a:stretch>
        </p:blipFill>
        <p:spPr>
          <a:xfrm>
            <a:off x="4858283" y="2391859"/>
            <a:ext cx="6808200" cy="728531"/>
          </a:xfrm>
          <a:prstGeom prst="rect">
            <a:avLst/>
          </a:prstGeom>
        </p:spPr>
      </p:pic>
      <p:pic>
        <p:nvPicPr>
          <p:cNvPr id="28" name="Picture 27">
            <a:extLst>
              <a:ext uri="{FF2B5EF4-FFF2-40B4-BE49-F238E27FC236}">
                <a16:creationId xmlns:a16="http://schemas.microsoft.com/office/drawing/2014/main" id="{AE17FEFF-A9E4-B848-9A75-5DB94585EB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9962" y="3194523"/>
            <a:ext cx="463573" cy="463573"/>
          </a:xfrm>
          <a:prstGeom prst="rect">
            <a:avLst/>
          </a:prstGeom>
        </p:spPr>
      </p:pic>
      <p:pic>
        <p:nvPicPr>
          <p:cNvPr id="29" name="Picture 28">
            <a:extLst>
              <a:ext uri="{FF2B5EF4-FFF2-40B4-BE49-F238E27FC236}">
                <a16:creationId xmlns:a16="http://schemas.microsoft.com/office/drawing/2014/main" id="{13A9C54E-B649-CD47-9661-E371E2EF3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9962" y="3769289"/>
            <a:ext cx="463573" cy="463573"/>
          </a:xfrm>
          <a:prstGeom prst="rect">
            <a:avLst/>
          </a:prstGeom>
        </p:spPr>
      </p:pic>
      <p:pic>
        <p:nvPicPr>
          <p:cNvPr id="30" name="Picture 29">
            <a:extLst>
              <a:ext uri="{FF2B5EF4-FFF2-40B4-BE49-F238E27FC236}">
                <a16:creationId xmlns:a16="http://schemas.microsoft.com/office/drawing/2014/main" id="{69220B86-AF71-D641-8DC2-300985EB0F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2079" y="4325812"/>
            <a:ext cx="463573" cy="463573"/>
          </a:xfrm>
          <a:prstGeom prst="rect">
            <a:avLst/>
          </a:prstGeom>
        </p:spPr>
      </p:pic>
      <p:pic>
        <p:nvPicPr>
          <p:cNvPr id="31" name="Picture 30">
            <a:extLst>
              <a:ext uri="{FF2B5EF4-FFF2-40B4-BE49-F238E27FC236}">
                <a16:creationId xmlns:a16="http://schemas.microsoft.com/office/drawing/2014/main" id="{0A7560EF-DBF0-2343-8B9D-015871A09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2079" y="4950353"/>
            <a:ext cx="463573" cy="463573"/>
          </a:xfrm>
          <a:prstGeom prst="rect">
            <a:avLst/>
          </a:prstGeom>
        </p:spPr>
      </p:pic>
      <p:pic>
        <p:nvPicPr>
          <p:cNvPr id="25" name="Picture 24">
            <a:extLst>
              <a:ext uri="{FF2B5EF4-FFF2-40B4-BE49-F238E27FC236}">
                <a16:creationId xmlns:a16="http://schemas.microsoft.com/office/drawing/2014/main" id="{129CBC64-4D48-124A-A5C9-8DEA1C5418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2079" y="2432523"/>
            <a:ext cx="463573" cy="463573"/>
          </a:xfrm>
          <a:prstGeom prst="rect">
            <a:avLst/>
          </a:prstGeom>
        </p:spPr>
      </p:pic>
      <p:sp>
        <p:nvSpPr>
          <p:cNvPr id="16" name="Text Placeholder 2">
            <a:extLst>
              <a:ext uri="{FF2B5EF4-FFF2-40B4-BE49-F238E27FC236}">
                <a16:creationId xmlns:a16="http://schemas.microsoft.com/office/drawing/2014/main" id="{4FD9FE8E-F7FB-F542-AF0E-C349064EFF50}"/>
              </a:ext>
            </a:extLst>
          </p:cNvPr>
          <p:cNvSpPr txBox="1">
            <a:spLocks/>
          </p:cNvSpPr>
          <p:nvPr/>
        </p:nvSpPr>
        <p:spPr>
          <a:xfrm>
            <a:off x="4975762" y="1795346"/>
            <a:ext cx="6182390" cy="4393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b="1" dirty="0">
                <a:solidFill>
                  <a:srgbClr val="5A0058"/>
                </a:solidFill>
                <a:latin typeface="Calibri" panose="020F0502020204030204" pitchFamily="34" charset="0"/>
                <a:cs typeface="Calibri" panose="020F0502020204030204" pitchFamily="34" charset="0"/>
              </a:rPr>
              <a:t>CATEGORIES FOR ENGAGE TOC:</a:t>
            </a:r>
          </a:p>
          <a:p>
            <a:pPr marL="346075" indent="0">
              <a:lnSpc>
                <a:spcPct val="100000"/>
              </a:lnSpc>
              <a:buNone/>
            </a:pPr>
            <a:r>
              <a:rPr lang="en-GB" dirty="0">
                <a:latin typeface="Calibri Light" panose="020F0302020204030204" pitchFamily="34" charset="0"/>
                <a:cs typeface="Calibri Light" panose="020F0302020204030204" pitchFamily="34" charset="0"/>
              </a:rPr>
              <a:t>A problem analysis, consisting of root cause, key drivers and a problem statement</a:t>
            </a:r>
          </a:p>
          <a:p>
            <a:pPr marL="346075" indent="0">
              <a:lnSpc>
                <a:spcPct val="150000"/>
              </a:lnSpc>
              <a:buNone/>
            </a:pPr>
            <a:r>
              <a:rPr lang="en-GB" dirty="0">
                <a:latin typeface="Calibri Light" panose="020F0302020204030204" pitchFamily="34" charset="0"/>
                <a:cs typeface="Calibri Light" panose="020F0302020204030204" pitchFamily="34" charset="0"/>
              </a:rPr>
              <a:t>Three broad strategies and nine activities</a:t>
            </a:r>
          </a:p>
          <a:p>
            <a:pPr marL="346075" indent="0">
              <a:lnSpc>
                <a:spcPct val="150000"/>
              </a:lnSpc>
              <a:buNone/>
            </a:pPr>
            <a:r>
              <a:rPr lang="en-GB" dirty="0">
                <a:latin typeface="Calibri Light" panose="020F0302020204030204" pitchFamily="34" charset="0"/>
                <a:cs typeface="Calibri Light" panose="020F0302020204030204" pitchFamily="34" charset="0"/>
              </a:rPr>
              <a:t>Ten intermediate outcomes</a:t>
            </a:r>
          </a:p>
          <a:p>
            <a:pPr marL="346075" indent="0">
              <a:lnSpc>
                <a:spcPct val="150000"/>
              </a:lnSpc>
              <a:buNone/>
            </a:pPr>
            <a:r>
              <a:rPr lang="en-GB" dirty="0">
                <a:latin typeface="Calibri Light" panose="020F0302020204030204" pitchFamily="34" charset="0"/>
                <a:cs typeface="Calibri Light" panose="020F0302020204030204" pitchFamily="34" charset="0"/>
              </a:rPr>
              <a:t>Six long-term outcomes; and</a:t>
            </a:r>
          </a:p>
          <a:p>
            <a:pPr marL="346075" indent="0">
              <a:lnSpc>
                <a:spcPct val="150000"/>
              </a:lnSpc>
              <a:buNone/>
            </a:pPr>
            <a:r>
              <a:rPr lang="en-GB" dirty="0">
                <a:latin typeface="Calibri Light" panose="020F0302020204030204" pitchFamily="34" charset="0"/>
                <a:cs typeface="Calibri Light" panose="020F0302020204030204" pitchFamily="34" charset="0"/>
              </a:rPr>
              <a:t>Five impact statements</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037B35E-1BE2-6148-958A-1CE9A1526030}"/>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13" name="Title 4">
            <a:extLst>
              <a:ext uri="{FF2B5EF4-FFF2-40B4-BE49-F238E27FC236}">
                <a16:creationId xmlns:a16="http://schemas.microsoft.com/office/drawing/2014/main" id="{193863B0-F0D7-DE4C-9E42-7DAF7405574A}"/>
              </a:ext>
            </a:extLst>
          </p:cNvPr>
          <p:cNvSpPr>
            <a:spLocks noGrp="1"/>
          </p:cNvSpPr>
          <p:nvPr>
            <p:ph type="title"/>
          </p:nvPr>
        </p:nvSpPr>
        <p:spPr>
          <a:xfrm>
            <a:off x="295506" y="1790691"/>
            <a:ext cx="3763537"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GROUP ACTIVITY </a:t>
            </a:r>
            <a:br>
              <a:rPr lang="en-US" sz="2800" b="0" kern="0" dirty="0">
                <a:solidFill>
                  <a:schemeClr val="tx2"/>
                </a:solidFill>
                <a:latin typeface="+mj-lt"/>
              </a:rPr>
            </a:br>
            <a:r>
              <a:rPr lang="en-US" sz="2800" b="0" kern="0" dirty="0">
                <a:solidFill>
                  <a:schemeClr val="tx2"/>
                </a:solidFill>
                <a:latin typeface="+mj-lt"/>
              </a:rPr>
              <a:t>     20 minutes</a:t>
            </a:r>
            <a:br>
              <a:rPr lang="en-US" sz="2800" b="0" kern="0" dirty="0">
                <a:solidFill>
                  <a:schemeClr val="tx2"/>
                </a:solidFill>
                <a:latin typeface="Calibri Light" panose="020F0302020204030204" pitchFamily="34" charset="0"/>
              </a:rPr>
            </a:br>
            <a:endParaRPr lang="en-US" sz="2800" b="0" kern="0" dirty="0">
              <a:solidFill>
                <a:schemeClr val="tx2"/>
              </a:solidFill>
              <a:latin typeface="Calibri Light" panose="020F03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DC822A2D-B3A1-AC4B-B699-9549381984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815" y="2233222"/>
            <a:ext cx="271354" cy="271354"/>
          </a:xfrm>
          <a:prstGeom prst="rect">
            <a:avLst/>
          </a:prstGeom>
        </p:spPr>
      </p:pic>
      <p:sp>
        <p:nvSpPr>
          <p:cNvPr id="4" name="TextBox 3">
            <a:extLst>
              <a:ext uri="{FF2B5EF4-FFF2-40B4-BE49-F238E27FC236}">
                <a16:creationId xmlns:a16="http://schemas.microsoft.com/office/drawing/2014/main" id="{35253407-FFB0-ED4E-B07D-194832647F2E}"/>
              </a:ext>
            </a:extLst>
          </p:cNvPr>
          <p:cNvSpPr txBox="1"/>
          <p:nvPr/>
        </p:nvSpPr>
        <p:spPr>
          <a:xfrm>
            <a:off x="4864461" y="2462148"/>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t>
            </a:r>
          </a:p>
        </p:txBody>
      </p:sp>
      <p:sp>
        <p:nvSpPr>
          <p:cNvPr id="19" name="TextBox 18">
            <a:extLst>
              <a:ext uri="{FF2B5EF4-FFF2-40B4-BE49-F238E27FC236}">
                <a16:creationId xmlns:a16="http://schemas.microsoft.com/office/drawing/2014/main" id="{387C2DC3-D4B6-D24C-B72C-4127CA15BFC0}"/>
              </a:ext>
            </a:extLst>
          </p:cNvPr>
          <p:cNvSpPr txBox="1"/>
          <p:nvPr/>
        </p:nvSpPr>
        <p:spPr>
          <a:xfrm>
            <a:off x="4862756" y="3230400"/>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B</a:t>
            </a:r>
          </a:p>
        </p:txBody>
      </p:sp>
      <p:sp>
        <p:nvSpPr>
          <p:cNvPr id="22" name="TextBox 21">
            <a:extLst>
              <a:ext uri="{FF2B5EF4-FFF2-40B4-BE49-F238E27FC236}">
                <a16:creationId xmlns:a16="http://schemas.microsoft.com/office/drawing/2014/main" id="{A8CDB881-94C4-F047-9573-8DF36EDE35C2}"/>
              </a:ext>
            </a:extLst>
          </p:cNvPr>
          <p:cNvSpPr txBox="1"/>
          <p:nvPr/>
        </p:nvSpPr>
        <p:spPr>
          <a:xfrm>
            <a:off x="4862756" y="3812389"/>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C</a:t>
            </a:r>
          </a:p>
        </p:txBody>
      </p:sp>
      <p:sp>
        <p:nvSpPr>
          <p:cNvPr id="23" name="TextBox 22">
            <a:extLst>
              <a:ext uri="{FF2B5EF4-FFF2-40B4-BE49-F238E27FC236}">
                <a16:creationId xmlns:a16="http://schemas.microsoft.com/office/drawing/2014/main" id="{258BB8DF-627F-4848-9D3A-7877B71162C1}"/>
              </a:ext>
            </a:extLst>
          </p:cNvPr>
          <p:cNvSpPr txBox="1"/>
          <p:nvPr/>
        </p:nvSpPr>
        <p:spPr>
          <a:xfrm>
            <a:off x="4858283" y="4361783"/>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D</a:t>
            </a:r>
          </a:p>
        </p:txBody>
      </p:sp>
      <p:sp>
        <p:nvSpPr>
          <p:cNvPr id="24" name="TextBox 23">
            <a:extLst>
              <a:ext uri="{FF2B5EF4-FFF2-40B4-BE49-F238E27FC236}">
                <a16:creationId xmlns:a16="http://schemas.microsoft.com/office/drawing/2014/main" id="{0198D31F-03FA-F648-ABE4-DDF60402314F}"/>
              </a:ext>
            </a:extLst>
          </p:cNvPr>
          <p:cNvSpPr txBox="1"/>
          <p:nvPr/>
        </p:nvSpPr>
        <p:spPr>
          <a:xfrm>
            <a:off x="4870639" y="4980860"/>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E</a:t>
            </a:r>
          </a:p>
        </p:txBody>
      </p:sp>
    </p:spTree>
    <p:extLst>
      <p:ext uri="{BB962C8B-B14F-4D97-AF65-F5344CB8AC3E}">
        <p14:creationId xmlns:p14="http://schemas.microsoft.com/office/powerpoint/2010/main" val="1224703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Theory of Change for the ENGAGE </a:t>
            </a:r>
            <a:r>
              <a:rPr lang="en-US" sz="2800" b="0" kern="0" dirty="0" err="1">
                <a:solidFill>
                  <a:srgbClr val="5A0058"/>
                </a:solidFill>
                <a:latin typeface="+mj-lt"/>
              </a:rPr>
              <a:t>Programme</a:t>
            </a:r>
            <a:endParaRPr lang="en-US" sz="2800" b="0" kern="0" dirty="0">
              <a:solidFill>
                <a:srgbClr val="5A0058"/>
              </a:solidFill>
              <a:latin typeface="+mj-lt"/>
            </a:endParaRPr>
          </a:p>
        </p:txBody>
      </p:sp>
      <p:pic>
        <p:nvPicPr>
          <p:cNvPr id="24" name="image5.png">
            <a:extLst>
              <a:ext uri="{FF2B5EF4-FFF2-40B4-BE49-F238E27FC236}">
                <a16:creationId xmlns:a16="http://schemas.microsoft.com/office/drawing/2014/main" id="{795487BC-5F5C-CA4C-B58C-C628B21342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323"/>
          <a:stretch/>
        </p:blipFill>
        <p:spPr bwMode="auto">
          <a:xfrm>
            <a:off x="740978" y="3675507"/>
            <a:ext cx="7902885" cy="254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4B1732E-AC17-344D-8845-B5C9677588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235"/>
          <a:stretch/>
        </p:blipFill>
        <p:spPr>
          <a:xfrm rot="16200000">
            <a:off x="7224169" y="3425003"/>
            <a:ext cx="4952778" cy="335876"/>
          </a:xfrm>
          <a:prstGeom prst="rect">
            <a:avLst/>
          </a:prstGeom>
        </p:spPr>
      </p:pic>
      <p:sp>
        <p:nvSpPr>
          <p:cNvPr id="26" name="TextBox 25">
            <a:extLst>
              <a:ext uri="{FF2B5EF4-FFF2-40B4-BE49-F238E27FC236}">
                <a16:creationId xmlns:a16="http://schemas.microsoft.com/office/drawing/2014/main" id="{40EDD706-CB1C-624F-A3AC-E988D89B5F2E}"/>
              </a:ext>
            </a:extLst>
          </p:cNvPr>
          <p:cNvSpPr txBox="1"/>
          <p:nvPr/>
        </p:nvSpPr>
        <p:spPr>
          <a:xfrm>
            <a:off x="9749985" y="2613392"/>
            <a:ext cx="2137215" cy="1323439"/>
          </a:xfrm>
          <a:prstGeom prst="rect">
            <a:avLst/>
          </a:prstGeom>
          <a:noFill/>
        </p:spPr>
        <p:txBody>
          <a:bodyPr wrap="square" rtlCol="0">
            <a:spAutoFit/>
          </a:bodyPr>
          <a:lstStyle/>
          <a:p>
            <a:pPr algn="ctr"/>
            <a:r>
              <a:rPr lang="en-AU" sz="2000" b="1" dirty="0">
                <a:solidFill>
                  <a:srgbClr val="5A0058"/>
                </a:solidFill>
                <a:latin typeface="Calibri" panose="020F0502020204030204" pitchFamily="34" charset="0"/>
                <a:cs typeface="Calibri" panose="020F0502020204030204" pitchFamily="34" charset="0"/>
              </a:rPr>
              <a:t>NOTE: </a:t>
            </a:r>
          </a:p>
          <a:p>
            <a:pPr algn="ctr"/>
            <a:r>
              <a:rPr lang="en-AU" sz="2000" dirty="0">
                <a:solidFill>
                  <a:srgbClr val="5A0058"/>
                </a:solidFill>
                <a:latin typeface="+mj-lt"/>
              </a:rPr>
              <a:t>The </a:t>
            </a:r>
            <a:r>
              <a:rPr lang="en-AU" sz="2000" dirty="0" err="1">
                <a:solidFill>
                  <a:srgbClr val="5A0058"/>
                </a:solidFill>
                <a:latin typeface="+mj-lt"/>
              </a:rPr>
              <a:t>ToC</a:t>
            </a:r>
            <a:r>
              <a:rPr lang="en-AU" sz="2000" dirty="0">
                <a:solidFill>
                  <a:srgbClr val="5A0058"/>
                </a:solidFill>
                <a:latin typeface="+mj-lt"/>
              </a:rPr>
              <a:t> should be read from the bottom to the top!</a:t>
            </a:r>
          </a:p>
        </p:txBody>
      </p:sp>
      <p:pic>
        <p:nvPicPr>
          <p:cNvPr id="4" name="Picture 3">
            <a:extLst>
              <a:ext uri="{FF2B5EF4-FFF2-40B4-BE49-F238E27FC236}">
                <a16:creationId xmlns:a16="http://schemas.microsoft.com/office/drawing/2014/main" id="{4E9D1C3A-CCEF-D8BB-B88A-9C6DFD5438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349" y="950875"/>
            <a:ext cx="7963514" cy="2666407"/>
          </a:xfrm>
          <a:prstGeom prst="rect">
            <a:avLst/>
          </a:prstGeom>
        </p:spPr>
      </p:pic>
    </p:spTree>
    <p:extLst>
      <p:ext uri="{BB962C8B-B14F-4D97-AF65-F5344CB8AC3E}">
        <p14:creationId xmlns:p14="http://schemas.microsoft.com/office/powerpoint/2010/main" val="1752551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0EDD706-CB1C-624F-A3AC-E988D89B5F2E}"/>
              </a:ext>
            </a:extLst>
          </p:cNvPr>
          <p:cNvSpPr txBox="1"/>
          <p:nvPr/>
        </p:nvSpPr>
        <p:spPr>
          <a:xfrm>
            <a:off x="8793277" y="633141"/>
            <a:ext cx="3168064" cy="4462760"/>
          </a:xfrm>
          <a:prstGeom prst="rect">
            <a:avLst/>
          </a:prstGeom>
          <a:noFill/>
        </p:spPr>
        <p:txBody>
          <a:bodyPr wrap="square" rtlCol="0">
            <a:spAutoFit/>
          </a:bodyPr>
          <a:lstStyle/>
          <a:p>
            <a:r>
              <a:rPr lang="en-AU" sz="2000" b="1" dirty="0">
                <a:solidFill>
                  <a:srgbClr val="5A0058"/>
                </a:solidFill>
                <a:latin typeface="Calibri" panose="020F0502020204030204" pitchFamily="34" charset="0"/>
                <a:cs typeface="Calibri" panose="020F0502020204030204" pitchFamily="34" charset="0"/>
              </a:rPr>
              <a:t>ACTIVITY&gt;INTERMEDIATE OUTCOME ASSUMPTIONS:</a:t>
            </a:r>
          </a:p>
          <a:p>
            <a:endParaRPr lang="en-AU" sz="2000" dirty="0">
              <a:solidFill>
                <a:srgbClr val="5A0058"/>
              </a:solidFill>
              <a:latin typeface="Calibri Light" panose="020F0302020204030204" pitchFamily="34" charset="0"/>
              <a:cs typeface="Calibri Light" panose="020F0302020204030204" pitchFamily="34" charset="0"/>
            </a:endParaRP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Activities are delivered with fidelity (as intended)</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COVID-19 does not present insurmountable challenges to the delivery of activities</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People actively participate in activities</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Activities are delivered in ‘safe spaces’ according to girls, their husbands and families</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Activities meet the needs and contexts of adolescent girls and their families </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Activities are appropriately adapted for the local context </a:t>
            </a:r>
          </a:p>
          <a:p>
            <a:pPr marL="177800" indent="-177800">
              <a:buFont typeface="Arial" panose="020B0604020202020204" pitchFamily="34" charset="0"/>
              <a:buChar char="•"/>
            </a:pPr>
            <a:r>
              <a:rPr lang="en-AU" sz="1400" dirty="0">
                <a:solidFill>
                  <a:srgbClr val="5A0058"/>
                </a:solidFill>
                <a:latin typeface="Calibri Light" panose="020F0302020204030204" pitchFamily="34" charset="0"/>
                <a:cs typeface="Calibri Light" panose="020F0302020204030204" pitchFamily="34" charset="0"/>
              </a:rPr>
              <a:t>Activities are delivered in ‘safe spaces’ according to girls, their husbands and families</a:t>
            </a:r>
          </a:p>
        </p:txBody>
      </p:sp>
      <p:pic>
        <p:nvPicPr>
          <p:cNvPr id="8" name="Picture 7">
            <a:extLst>
              <a:ext uri="{FF2B5EF4-FFF2-40B4-BE49-F238E27FC236}">
                <a16:creationId xmlns:a16="http://schemas.microsoft.com/office/drawing/2014/main" id="{E61C8707-4E87-2A4F-94F5-7E5D958D91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401" y="3797369"/>
            <a:ext cx="8499139" cy="1137238"/>
          </a:xfrm>
          <a:prstGeom prst="rect">
            <a:avLst/>
          </a:prstGeom>
        </p:spPr>
      </p:pic>
      <p:sp>
        <p:nvSpPr>
          <p:cNvPr id="2" name="Rectangle 1">
            <a:extLst>
              <a:ext uri="{FF2B5EF4-FFF2-40B4-BE49-F238E27FC236}">
                <a16:creationId xmlns:a16="http://schemas.microsoft.com/office/drawing/2014/main" id="{FD408D5A-19A8-DA44-B60B-0BE4DA87CEC2}"/>
              </a:ext>
            </a:extLst>
          </p:cNvPr>
          <p:cNvSpPr/>
          <p:nvPr/>
        </p:nvSpPr>
        <p:spPr>
          <a:xfrm>
            <a:off x="230659" y="393075"/>
            <a:ext cx="6888424" cy="480131"/>
          </a:xfrm>
          <a:prstGeom prst="rect">
            <a:avLst/>
          </a:prstGeom>
        </p:spPr>
        <p:txBody>
          <a:bodyPr wrap="none">
            <a:spAutoFit/>
          </a:bodyPr>
          <a:lstStyle/>
          <a:p>
            <a:pPr>
              <a:lnSpc>
                <a:spcPct val="90000"/>
              </a:lnSpc>
              <a:spcBef>
                <a:spcPct val="0"/>
              </a:spcBef>
            </a:pPr>
            <a:r>
              <a:rPr lang="en-US" sz="2800" kern="0" dirty="0">
                <a:solidFill>
                  <a:srgbClr val="5A0058"/>
                </a:solidFill>
                <a:latin typeface="+mj-lt"/>
                <a:ea typeface="Verdana" panose="020B0604030504040204" pitchFamily="34" charset="0"/>
              </a:rPr>
              <a:t>Theory of Change for the ENGAGE </a:t>
            </a:r>
            <a:r>
              <a:rPr lang="en-US" sz="2800" kern="0" dirty="0" err="1">
                <a:solidFill>
                  <a:srgbClr val="5A0058"/>
                </a:solidFill>
                <a:latin typeface="+mj-lt"/>
                <a:ea typeface="Verdana" panose="020B0604030504040204" pitchFamily="34" charset="0"/>
              </a:rPr>
              <a:t>Programme</a:t>
            </a:r>
            <a:endParaRPr lang="en-US" sz="2800" kern="0" dirty="0">
              <a:solidFill>
                <a:srgbClr val="5A0058"/>
              </a:solidFill>
              <a:latin typeface="+mj-lt"/>
              <a:ea typeface="Verdana" panose="020B0604030504040204" pitchFamily="34" charset="0"/>
            </a:endParaRPr>
          </a:p>
        </p:txBody>
      </p:sp>
      <p:pic>
        <p:nvPicPr>
          <p:cNvPr id="4" name="Picture 3">
            <a:extLst>
              <a:ext uri="{FF2B5EF4-FFF2-40B4-BE49-F238E27FC236}">
                <a16:creationId xmlns:a16="http://schemas.microsoft.com/office/drawing/2014/main" id="{DBA302AA-AC6B-B33F-8C58-6271227948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193957" y="1044506"/>
            <a:ext cx="8497583" cy="2669978"/>
          </a:xfrm>
          <a:prstGeom prst="rect">
            <a:avLst/>
          </a:prstGeom>
        </p:spPr>
      </p:pic>
    </p:spTree>
    <p:extLst>
      <p:ext uri="{BB962C8B-B14F-4D97-AF65-F5344CB8AC3E}">
        <p14:creationId xmlns:p14="http://schemas.microsoft.com/office/powerpoint/2010/main" val="41227947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Theory of Change for the ENGAGE </a:t>
            </a:r>
            <a:r>
              <a:rPr lang="en-US" sz="2800" b="0" kern="0" dirty="0" err="1">
                <a:solidFill>
                  <a:srgbClr val="5A0058"/>
                </a:solidFill>
                <a:latin typeface="+mj-lt"/>
              </a:rPr>
              <a:t>Programme</a:t>
            </a:r>
            <a:endParaRPr lang="en-US" sz="2800" b="0" kern="0" dirty="0">
              <a:solidFill>
                <a:srgbClr val="5A0058"/>
              </a:solidFill>
              <a:latin typeface="+mj-lt"/>
            </a:endParaRPr>
          </a:p>
        </p:txBody>
      </p:sp>
      <p:sp>
        <p:nvSpPr>
          <p:cNvPr id="8" name="TextBox 7">
            <a:extLst>
              <a:ext uri="{FF2B5EF4-FFF2-40B4-BE49-F238E27FC236}">
                <a16:creationId xmlns:a16="http://schemas.microsoft.com/office/drawing/2014/main" id="{AD053F28-B28B-9D4E-A22E-EDC74CDF8F39}"/>
              </a:ext>
            </a:extLst>
          </p:cNvPr>
          <p:cNvSpPr txBox="1"/>
          <p:nvPr/>
        </p:nvSpPr>
        <p:spPr>
          <a:xfrm>
            <a:off x="8793277" y="1747786"/>
            <a:ext cx="3182388" cy="3816429"/>
          </a:xfrm>
          <a:prstGeom prst="rect">
            <a:avLst/>
          </a:prstGeom>
          <a:noFill/>
        </p:spPr>
        <p:txBody>
          <a:bodyPr wrap="square" rtlCol="0">
            <a:spAutoFit/>
          </a:bodyPr>
          <a:lstStyle/>
          <a:p>
            <a:r>
              <a:rPr lang="en-AU" sz="2000" b="1" dirty="0">
                <a:solidFill>
                  <a:srgbClr val="5A0058"/>
                </a:solidFill>
                <a:latin typeface="Calibri" panose="020F0502020204030204" pitchFamily="34" charset="0"/>
                <a:cs typeface="Calibri" panose="020F0502020204030204" pitchFamily="34" charset="0"/>
              </a:rPr>
              <a:t>INTERMEDIATE&gt;LONG-TERM OUTCOME ASSUMPTIONS:</a:t>
            </a:r>
          </a:p>
          <a:p>
            <a:endParaRPr lang="en-AU" sz="1400" dirty="0">
              <a:solidFill>
                <a:srgbClr val="5A0058"/>
              </a:solidFill>
              <a:latin typeface="+mj-lt"/>
            </a:endParaRPr>
          </a:p>
          <a:p>
            <a:pPr marL="177800" indent="-177800">
              <a:buFont typeface="Arial" panose="020B0604020202020204" pitchFamily="34" charset="0"/>
              <a:buChar char="•"/>
            </a:pPr>
            <a:r>
              <a:rPr lang="en-AU" sz="1400" dirty="0">
                <a:solidFill>
                  <a:srgbClr val="5A0058"/>
                </a:solidFill>
                <a:latin typeface="+mj-lt"/>
              </a:rPr>
              <a:t>Activities are informed by religious leaders, leverage religious concepts/scripts and ensure religious leaders do not lose status </a:t>
            </a:r>
          </a:p>
          <a:p>
            <a:pPr marL="177800" indent="-177800">
              <a:buFont typeface="Arial" panose="020B0604020202020204" pitchFamily="34" charset="0"/>
              <a:buChar char="•"/>
            </a:pPr>
            <a:r>
              <a:rPr lang="en-AU" sz="1400" dirty="0">
                <a:solidFill>
                  <a:srgbClr val="5A0058"/>
                </a:solidFill>
                <a:latin typeface="+mj-lt"/>
              </a:rPr>
              <a:t>Families are able to meet their basic economic needs </a:t>
            </a:r>
          </a:p>
          <a:p>
            <a:pPr marL="177800" indent="-177800">
              <a:buFont typeface="Arial" panose="020B0604020202020204" pitchFamily="34" charset="0"/>
              <a:buChar char="•"/>
            </a:pPr>
            <a:r>
              <a:rPr lang="en-AU" sz="1400" dirty="0">
                <a:solidFill>
                  <a:srgbClr val="5A0058"/>
                </a:solidFill>
                <a:latin typeface="+mj-lt"/>
              </a:rPr>
              <a:t>Service providers refer girls to health education and economic support services</a:t>
            </a:r>
          </a:p>
          <a:p>
            <a:pPr marL="177800" indent="-177800">
              <a:buFont typeface="Arial" panose="020B0604020202020204" pitchFamily="34" charset="0"/>
              <a:buChar char="•"/>
            </a:pPr>
            <a:r>
              <a:rPr lang="en-AU" sz="1400" dirty="0">
                <a:solidFill>
                  <a:srgbClr val="5A0058"/>
                </a:solidFill>
                <a:latin typeface="+mj-lt"/>
              </a:rPr>
              <a:t>Alternatives to CEFM are available to girls (e.g. education, employment) </a:t>
            </a:r>
          </a:p>
          <a:p>
            <a:pPr marL="177800" indent="-177800">
              <a:buFont typeface="Arial" panose="020B0604020202020204" pitchFamily="34" charset="0"/>
              <a:buChar char="•"/>
            </a:pPr>
            <a:endParaRPr lang="en-AU" sz="1400" dirty="0">
              <a:solidFill>
                <a:srgbClr val="5A0058"/>
              </a:solidFill>
              <a:latin typeface="+mj-lt"/>
            </a:endParaRPr>
          </a:p>
        </p:txBody>
      </p:sp>
      <p:pic>
        <p:nvPicPr>
          <p:cNvPr id="4" name="Picture 3">
            <a:extLst>
              <a:ext uri="{FF2B5EF4-FFF2-40B4-BE49-F238E27FC236}">
                <a16:creationId xmlns:a16="http://schemas.microsoft.com/office/drawing/2014/main" id="{61279F0D-B4DB-D88B-B38B-0B2863F1A2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1747786"/>
            <a:ext cx="7772400" cy="3546742"/>
          </a:xfrm>
          <a:prstGeom prst="rect">
            <a:avLst/>
          </a:prstGeom>
        </p:spPr>
      </p:pic>
    </p:spTree>
    <p:extLst>
      <p:ext uri="{BB962C8B-B14F-4D97-AF65-F5344CB8AC3E}">
        <p14:creationId xmlns:p14="http://schemas.microsoft.com/office/powerpoint/2010/main" val="225408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7: How to </a:t>
            </a:r>
            <a:r>
              <a:rPr lang="en-US" sz="3600" b="1" kern="0" dirty="0" err="1">
                <a:latin typeface="Calibri" panose="020F0502020204030204" pitchFamily="34" charset="0"/>
                <a:ea typeface="Verdana" panose="020B0604030504040204" pitchFamily="34" charset="0"/>
                <a:cs typeface="Calibri" panose="020F0502020204030204" pitchFamily="34" charset="0"/>
              </a:rPr>
              <a:t>Contextualise</a:t>
            </a:r>
            <a:r>
              <a:rPr lang="en-US" sz="3600" b="1" kern="0" dirty="0">
                <a:latin typeface="Calibri" panose="020F0502020204030204" pitchFamily="34" charset="0"/>
                <a:ea typeface="Verdana" panose="020B0604030504040204" pitchFamily="34" charset="0"/>
                <a:cs typeface="Calibri" panose="020F0502020204030204" pitchFamily="34" charset="0"/>
              </a:rPr>
              <a:t> the </a:t>
            </a:r>
            <a:r>
              <a:rPr lang="en-US" sz="3600" b="1" kern="0" dirty="0" err="1">
                <a:latin typeface="Calibri" panose="020F0502020204030204" pitchFamily="34" charset="0"/>
                <a:ea typeface="Verdana" panose="020B0604030504040204" pitchFamily="34" charset="0"/>
                <a:cs typeface="Calibri" panose="020F0502020204030204" pitchFamily="34" charset="0"/>
              </a:rPr>
              <a:t>Programme</a:t>
            </a:r>
            <a:r>
              <a:rPr lang="en-US" sz="3600" b="1" kern="0" dirty="0">
                <a:latin typeface="Calibri" panose="020F0502020204030204" pitchFamily="34" charset="0"/>
                <a:ea typeface="Verdana" panose="020B0604030504040204" pitchFamily="34" charset="0"/>
                <a:cs typeface="Calibri" panose="020F0502020204030204" pitchFamily="34" charset="0"/>
              </a:rPr>
              <a:t> </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2.5 HOURS</a:t>
            </a:r>
          </a:p>
          <a:p>
            <a:endParaRPr lang="en-US" dirty="0">
              <a:latin typeface="Calibri Light" panose="020F0302020204030204" pitchFamily="34" charset="0"/>
              <a:cs typeface="Calibri Light" panose="020F0302020204030204" pitchFamily="34" charset="0"/>
            </a:endParaRPr>
          </a:p>
        </p:txBody>
      </p:sp>
      <p:pic>
        <p:nvPicPr>
          <p:cNvPr id="9" name="Picture 8" descr="A person carrying a child&#10;&#10;Description automatically generated with low confidence">
            <a:extLst>
              <a:ext uri="{FF2B5EF4-FFF2-40B4-BE49-F238E27FC236}">
                <a16:creationId xmlns:a16="http://schemas.microsoft.com/office/drawing/2014/main" id="{C1F578CB-ADE0-A644-BDD4-099B43CB14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97" y="0"/>
            <a:ext cx="4125433" cy="6858000"/>
          </a:xfrm>
          <a:prstGeom prst="rect">
            <a:avLst/>
          </a:prstGeom>
        </p:spPr>
      </p:pic>
      <p:pic>
        <p:nvPicPr>
          <p:cNvPr id="10" name="Picture 9">
            <a:extLst>
              <a:ext uri="{FF2B5EF4-FFF2-40B4-BE49-F238E27FC236}">
                <a16:creationId xmlns:a16="http://schemas.microsoft.com/office/drawing/2014/main" id="{0BBBD6C9-883B-6D40-B6DD-241553679D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4949" y="0"/>
            <a:ext cx="1244009" cy="6858000"/>
          </a:xfrm>
          <a:prstGeom prst="rect">
            <a:avLst/>
          </a:prstGeom>
        </p:spPr>
      </p:pic>
    </p:spTree>
    <p:extLst>
      <p:ext uri="{BB962C8B-B14F-4D97-AF65-F5344CB8AC3E}">
        <p14:creationId xmlns:p14="http://schemas.microsoft.com/office/powerpoint/2010/main" val="250462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50" y="1795346"/>
            <a:ext cx="5675356" cy="4393014"/>
          </a:xfrm>
        </p:spPr>
        <p:txBody>
          <a:bodyPr/>
          <a:lstStyle/>
          <a:p>
            <a:r>
              <a:rPr lang="en-GB" dirty="0">
                <a:latin typeface="Calibri Light" panose="020F0302020204030204" pitchFamily="34" charset="0"/>
                <a:cs typeface="Calibri Light" panose="020F0302020204030204" pitchFamily="34" charset="0"/>
              </a:rPr>
              <a:t>Understand the impact of crisis situations and the impact this may have on program participants</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Understand the impact and behaviour characteristics of children at different chronological and developmental stages</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Provide dynamic and concrete recommendations to adapt sessions based on cultural and context considerations</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LEARNING OBJECTIVES FOR SESSION 7</a:t>
            </a:r>
            <a:br>
              <a:rPr lang="en-US" sz="2800" b="0" kern="0" dirty="0">
                <a:solidFill>
                  <a:schemeClr val="tx2"/>
                </a:solidFill>
                <a:latin typeface="Calibri Light" panose="020F0302020204030204" pitchFamily="34" charset="0"/>
                <a:cs typeface="Calibri Light" panose="020F0302020204030204" pitchFamily="34" charset="0"/>
              </a:rPr>
            </a:br>
            <a:r>
              <a:rPr lang="en-US" sz="2800" kern="0" dirty="0">
                <a:solidFill>
                  <a:schemeClr val="tx2"/>
                </a:solidFill>
                <a:latin typeface="Calibri" panose="020F0502020204030204" pitchFamily="34" charset="0"/>
                <a:cs typeface="Calibri" panose="020F0502020204030204" pitchFamily="34" charset="0"/>
              </a:rPr>
              <a:t>How to </a:t>
            </a:r>
            <a:r>
              <a:rPr lang="en-US" sz="2800" kern="0" dirty="0" err="1">
                <a:solidFill>
                  <a:schemeClr val="tx2"/>
                </a:solidFill>
                <a:latin typeface="Calibri" panose="020F0502020204030204" pitchFamily="34" charset="0"/>
                <a:cs typeface="Calibri" panose="020F0502020204030204" pitchFamily="34" charset="0"/>
              </a:rPr>
              <a:t>Contextualise</a:t>
            </a:r>
            <a:r>
              <a:rPr lang="en-US" sz="2800" kern="0" dirty="0">
                <a:solidFill>
                  <a:schemeClr val="tx2"/>
                </a:solidFill>
                <a:latin typeface="Calibri" panose="020F0502020204030204" pitchFamily="34" charset="0"/>
                <a:cs typeface="Calibri" panose="020F0502020204030204" pitchFamily="34" charset="0"/>
              </a:rPr>
              <a:t> the </a:t>
            </a:r>
            <a:r>
              <a:rPr lang="en-US" sz="2800" kern="0" dirty="0" err="1">
                <a:solidFill>
                  <a:schemeClr val="tx2"/>
                </a:solidFill>
                <a:latin typeface="Calibri" panose="020F0502020204030204" pitchFamily="34" charset="0"/>
                <a:cs typeface="Calibri" panose="020F0502020204030204" pitchFamily="34" charset="0"/>
              </a:rPr>
              <a:t>Programme</a:t>
            </a:r>
            <a:r>
              <a:rPr lang="en-US" sz="2800" kern="0" dirty="0">
                <a:solidFill>
                  <a:schemeClr val="tx2"/>
                </a:solidFill>
                <a:latin typeface="Calibri" panose="020F0502020204030204" pitchFamily="34" charset="0"/>
                <a:cs typeface="Calibri" panose="020F0502020204030204" pitchFamily="34" charset="0"/>
              </a:rPr>
              <a:t> </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CF1B79EB-CFC7-F946-A27C-3C044913046A}"/>
              </a:ext>
            </a:extLst>
          </p:cNvPr>
          <p:cNvGrpSpPr/>
          <p:nvPr/>
        </p:nvGrpSpPr>
        <p:grpSpPr>
          <a:xfrm>
            <a:off x="-212651" y="-318743"/>
            <a:ext cx="8729330" cy="1166468"/>
            <a:chOff x="-212651" y="-318743"/>
            <a:chExt cx="8729330" cy="1166468"/>
          </a:xfrm>
        </p:grpSpPr>
        <p:pic>
          <p:nvPicPr>
            <p:cNvPr id="2" name="Picture 1">
              <a:extLst>
                <a:ext uri="{FF2B5EF4-FFF2-40B4-BE49-F238E27FC236}">
                  <a16:creationId xmlns:a16="http://schemas.microsoft.com/office/drawing/2014/main" id="{E3EF225F-4BA4-DB4A-B098-76DB1009AE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4510540" y="-3158414"/>
              <a:ext cx="1166468" cy="6845810"/>
            </a:xfrm>
            <a:prstGeom prst="rect">
              <a:avLst/>
            </a:prstGeom>
          </p:spPr>
        </p:pic>
        <p:pic>
          <p:nvPicPr>
            <p:cNvPr id="9" name="Picture 8">
              <a:extLst>
                <a:ext uri="{FF2B5EF4-FFF2-40B4-BE49-F238E27FC236}">
                  <a16:creationId xmlns:a16="http://schemas.microsoft.com/office/drawing/2014/main" id="{B0870F5F-84C0-3647-8BA2-B59741EE70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198259" y="-729653"/>
              <a:ext cx="1166468" cy="1988288"/>
            </a:xfrm>
            <a:prstGeom prst="rect">
              <a:avLst/>
            </a:prstGeom>
          </p:spPr>
        </p:pic>
      </p:grpSp>
    </p:spTree>
    <p:extLst>
      <p:ext uri="{BB962C8B-B14F-4D97-AF65-F5344CB8AC3E}">
        <p14:creationId xmlns:p14="http://schemas.microsoft.com/office/powerpoint/2010/main" val="1600606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E4C4CD-9D14-DE45-8C4B-84A03AE7F8C3}"/>
              </a:ext>
            </a:extLst>
          </p:cNvPr>
          <p:cNvPicPr>
            <a:picLocks noChangeAspect="1"/>
          </p:cNvPicPr>
          <p:nvPr/>
        </p:nvPicPr>
        <p:blipFill>
          <a:blip r:embed="rId3"/>
          <a:stretch>
            <a:fillRect/>
          </a:stretch>
        </p:blipFill>
        <p:spPr>
          <a:xfrm>
            <a:off x="5992380" y="1905763"/>
            <a:ext cx="3113568" cy="3113568"/>
          </a:xfrm>
          <a:prstGeom prst="rect">
            <a:avLst/>
          </a:prstGeom>
        </p:spPr>
      </p:pic>
      <p:pic>
        <p:nvPicPr>
          <p:cNvPr id="13" name="Picture 12">
            <a:extLst>
              <a:ext uri="{FF2B5EF4-FFF2-40B4-BE49-F238E27FC236}">
                <a16:creationId xmlns:a16="http://schemas.microsoft.com/office/drawing/2014/main" id="{E8555EB0-DFAF-0D4F-A3EB-4DAC87D20E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2853" y="3169729"/>
            <a:ext cx="958437" cy="958437"/>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11CB35-27E7-DB4E-B6B0-D941AB0F9EC2}"/>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206592" y="683244"/>
            <a:ext cx="3063405" cy="1462204"/>
          </a:xfrm>
        </p:spPr>
        <p:txBody>
          <a:bodyPr/>
          <a:lstStyle/>
          <a:p>
            <a:pPr marL="0" indent="0">
              <a:buNone/>
            </a:pPr>
            <a:r>
              <a:rPr lang="en-GB" b="1" dirty="0">
                <a:latin typeface="Calibri" panose="020F0502020204030204" pitchFamily="34" charset="0"/>
                <a:cs typeface="Calibri" panose="020F0502020204030204" pitchFamily="34" charset="0"/>
              </a:rPr>
              <a:t>TEACHER’S WORKSHOP*</a:t>
            </a:r>
          </a:p>
          <a:p>
            <a:pPr marL="0" indent="0">
              <a:buNone/>
            </a:pPr>
            <a:r>
              <a:rPr lang="en-GB" sz="1600" dirty="0">
                <a:latin typeface="+mj-lt"/>
              </a:rPr>
              <a:t>A full day or two half day workshop for teachers of adolescent girls and boys. </a:t>
            </a:r>
          </a:p>
          <a:p>
            <a:endParaRPr lang="en-GB" dirty="0">
              <a:latin typeface="+mj-lt"/>
            </a:endParaRPr>
          </a:p>
          <a:p>
            <a:endParaRPr lang="en-GB" dirty="0">
              <a:latin typeface="+mj-lt"/>
            </a:endParaRPr>
          </a:p>
          <a:p>
            <a:endParaRPr lang="en-GB" dirty="0">
              <a:latin typeface="+mj-lt"/>
            </a:endParaRPr>
          </a:p>
        </p:txBody>
      </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COMPONENT 1 </a:t>
            </a:r>
            <a:r>
              <a:rPr lang="en-US" sz="2800" kern="0" dirty="0">
                <a:solidFill>
                  <a:schemeClr val="tx2"/>
                </a:solidFill>
                <a:latin typeface="Calibri" panose="020F0502020204030204" pitchFamily="34" charset="0"/>
                <a:cs typeface="Calibri" panose="020F0502020204030204" pitchFamily="34" charset="0"/>
              </a:rPr>
              <a:t>Community Outreach</a:t>
            </a:r>
            <a:br>
              <a:rPr lang="en-US" sz="2800" kern="0" dirty="0">
                <a:solidFill>
                  <a:schemeClr val="tx2"/>
                </a:solidFill>
                <a:latin typeface="+mj-lt"/>
              </a:rPr>
            </a:br>
            <a:br>
              <a:rPr lang="en-US" sz="2800" kern="0" dirty="0">
                <a:solidFill>
                  <a:schemeClr val="tx2"/>
                </a:solidFill>
                <a:latin typeface="+mj-lt"/>
              </a:rPr>
            </a:br>
            <a:r>
              <a:rPr lang="en-US" sz="2000" kern="0" dirty="0">
                <a:latin typeface="Calibri" panose="020F0502020204030204" pitchFamily="34" charset="0"/>
                <a:cs typeface="Calibri" panose="020F0502020204030204" pitchFamily="34" charset="0"/>
              </a:rPr>
              <a:t>Objective: </a:t>
            </a:r>
            <a:r>
              <a:rPr lang="en-US" sz="2000" b="0" kern="0" dirty="0">
                <a:latin typeface="+mj-lt"/>
              </a:rPr>
              <a:t>Prevent CEFM from happening in the future by changing the social norms that enable it to occur. </a:t>
            </a:r>
            <a:br>
              <a:rPr lang="en-US" sz="2800" kern="0" dirty="0">
                <a:solidFill>
                  <a:schemeClr val="tx2"/>
                </a:solidFill>
                <a:latin typeface="+mj-lt"/>
              </a:rPr>
            </a:br>
            <a:br>
              <a:rPr lang="en-US" sz="2800" kern="0" dirty="0">
                <a:solidFill>
                  <a:schemeClr val="tx2"/>
                </a:solidFill>
                <a:latin typeface="+mj-lt"/>
              </a:rPr>
            </a:br>
            <a:br>
              <a:rPr lang="en-US" sz="2800" kern="0" dirty="0">
                <a:solidFill>
                  <a:schemeClr val="tx2"/>
                </a:solidFill>
                <a:latin typeface="+mj-lt"/>
              </a:rPr>
            </a:br>
            <a:br>
              <a:rPr lang="en-US" sz="2800" kern="0" dirty="0">
                <a:solidFill>
                  <a:schemeClr val="tx2"/>
                </a:solidFill>
                <a:latin typeface="+mj-lt"/>
              </a:rPr>
            </a:br>
            <a:endParaRPr lang="en-US" sz="2800" dirty="0">
              <a:solidFill>
                <a:schemeClr val="tx2"/>
              </a:solidFill>
              <a:latin typeface="+mj-lt"/>
            </a:endParaRPr>
          </a:p>
        </p:txBody>
      </p:sp>
      <p:sp>
        <p:nvSpPr>
          <p:cNvPr id="11" name="Text Placeholder 2">
            <a:extLst>
              <a:ext uri="{FF2B5EF4-FFF2-40B4-BE49-F238E27FC236}">
                <a16:creationId xmlns:a16="http://schemas.microsoft.com/office/drawing/2014/main" id="{964410C2-2B88-8042-B15D-6047D49B4A67}"/>
              </a:ext>
            </a:extLst>
          </p:cNvPr>
          <p:cNvSpPr txBox="1">
            <a:spLocks/>
          </p:cNvSpPr>
          <p:nvPr/>
        </p:nvSpPr>
        <p:spPr>
          <a:xfrm>
            <a:off x="8203517" y="674564"/>
            <a:ext cx="3865267" cy="11161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COMMUNITY DIALOGUES</a:t>
            </a:r>
          </a:p>
          <a:p>
            <a:pPr marL="0" indent="0">
              <a:buNone/>
            </a:pPr>
            <a:r>
              <a:rPr lang="en-GB" sz="1600" dirty="0">
                <a:latin typeface="+mj-lt"/>
              </a:rPr>
              <a:t>32 sessions delivered bi-weekly over 16 weeks targeting opinion leaders and influential community members.</a:t>
            </a:r>
            <a:endParaRPr lang="en-GB" dirty="0">
              <a:latin typeface="+mj-lt"/>
            </a:endParaRPr>
          </a:p>
        </p:txBody>
      </p:sp>
      <p:sp>
        <p:nvSpPr>
          <p:cNvPr id="7" name="Text Placeholder 2">
            <a:extLst>
              <a:ext uri="{FF2B5EF4-FFF2-40B4-BE49-F238E27FC236}">
                <a16:creationId xmlns:a16="http://schemas.microsoft.com/office/drawing/2014/main" id="{0D634A22-4DF3-3244-BC52-30DC5C31F991}"/>
              </a:ext>
            </a:extLst>
          </p:cNvPr>
          <p:cNvSpPr txBox="1">
            <a:spLocks/>
          </p:cNvSpPr>
          <p:nvPr/>
        </p:nvSpPr>
        <p:spPr>
          <a:xfrm>
            <a:off x="4206592" y="4906810"/>
            <a:ext cx="2915856" cy="1267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RELIGIOUS LEADER’S WORKSHOP*</a:t>
            </a:r>
          </a:p>
          <a:p>
            <a:pPr marL="0" indent="0">
              <a:buNone/>
            </a:pPr>
            <a:r>
              <a:rPr lang="en-GB" sz="1600" dirty="0">
                <a:latin typeface="+mj-lt"/>
              </a:rPr>
              <a:t>6 sessions delivered once every two weeks for 12 weeks.</a:t>
            </a:r>
            <a:endParaRPr lang="en-GB" dirty="0">
              <a:latin typeface="+mj-lt"/>
            </a:endParaRPr>
          </a:p>
          <a:p>
            <a:endParaRPr lang="en-GB" dirty="0">
              <a:latin typeface="+mj-lt"/>
            </a:endParaRPr>
          </a:p>
          <a:p>
            <a:endParaRPr lang="en-GB" dirty="0">
              <a:latin typeface="+mj-lt"/>
            </a:endParaRPr>
          </a:p>
        </p:txBody>
      </p:sp>
      <p:sp>
        <p:nvSpPr>
          <p:cNvPr id="9" name="Text Placeholder 2">
            <a:extLst>
              <a:ext uri="{FF2B5EF4-FFF2-40B4-BE49-F238E27FC236}">
                <a16:creationId xmlns:a16="http://schemas.microsoft.com/office/drawing/2014/main" id="{FE501018-89B2-C348-AAD9-6D01AC8E1ED7}"/>
              </a:ext>
            </a:extLst>
          </p:cNvPr>
          <p:cNvSpPr txBox="1">
            <a:spLocks/>
          </p:cNvSpPr>
          <p:nvPr/>
        </p:nvSpPr>
        <p:spPr>
          <a:xfrm>
            <a:off x="9303243" y="2763278"/>
            <a:ext cx="2593251" cy="23383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CAREGIVER’S SESSIONS</a:t>
            </a:r>
          </a:p>
          <a:p>
            <a:pPr marL="0" indent="0">
              <a:buNone/>
            </a:pPr>
            <a:r>
              <a:rPr lang="en-GB" sz="1600" dirty="0">
                <a:latin typeface="+mj-lt"/>
              </a:rPr>
              <a:t>22 sessions delivered weekly or bi-weekly for male and female caregivers of adolescent girls aged 10-17 (unmarried and married)</a:t>
            </a:r>
            <a:endParaRPr lang="en-GB" dirty="0">
              <a:latin typeface="+mj-lt"/>
            </a:endParaRPr>
          </a:p>
          <a:p>
            <a:endParaRPr lang="en-GB" dirty="0">
              <a:latin typeface="+mj-lt"/>
            </a:endParaRPr>
          </a:p>
        </p:txBody>
      </p:sp>
      <p:sp>
        <p:nvSpPr>
          <p:cNvPr id="10" name="TextBox 9">
            <a:extLst>
              <a:ext uri="{FF2B5EF4-FFF2-40B4-BE49-F238E27FC236}">
                <a16:creationId xmlns:a16="http://schemas.microsoft.com/office/drawing/2014/main" id="{12E3B793-2539-CA48-94F4-F72A7A62B540}"/>
              </a:ext>
            </a:extLst>
          </p:cNvPr>
          <p:cNvSpPr txBox="1"/>
          <p:nvPr/>
        </p:nvSpPr>
        <p:spPr>
          <a:xfrm>
            <a:off x="4147531" y="6455485"/>
            <a:ext cx="3063405" cy="276999"/>
          </a:xfrm>
          <a:prstGeom prst="rect">
            <a:avLst/>
          </a:prstGeom>
          <a:noFill/>
        </p:spPr>
        <p:txBody>
          <a:bodyPr wrap="square" rtlCol="0">
            <a:spAutoFit/>
          </a:bodyPr>
          <a:lstStyle/>
          <a:p>
            <a:r>
              <a:rPr lang="en-GB" sz="1200" dirty="0">
                <a:solidFill>
                  <a:schemeClr val="tx2"/>
                </a:solidFill>
                <a:latin typeface="+mj-lt"/>
              </a:rPr>
              <a:t>* Optional activities </a:t>
            </a:r>
            <a:endParaRPr lang="en-AU" sz="1200" dirty="0">
              <a:solidFill>
                <a:schemeClr val="tx2"/>
              </a:solidFill>
              <a:latin typeface="+mj-lt"/>
            </a:endParaRPr>
          </a:p>
        </p:txBody>
      </p:sp>
      <p:pic>
        <p:nvPicPr>
          <p:cNvPr id="17" name="Picture 16">
            <a:extLst>
              <a:ext uri="{FF2B5EF4-FFF2-40B4-BE49-F238E27FC236}">
                <a16:creationId xmlns:a16="http://schemas.microsoft.com/office/drawing/2014/main" id="{DC8B01C2-DF91-0B48-8510-F74BC7CBE5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7907" y="3358776"/>
            <a:ext cx="958437" cy="958437"/>
          </a:xfrm>
          <a:prstGeom prst="rect">
            <a:avLst/>
          </a:prstGeom>
        </p:spPr>
      </p:pic>
      <p:pic>
        <p:nvPicPr>
          <p:cNvPr id="15" name="Picture 14">
            <a:extLst>
              <a:ext uri="{FF2B5EF4-FFF2-40B4-BE49-F238E27FC236}">
                <a16:creationId xmlns:a16="http://schemas.microsoft.com/office/drawing/2014/main" id="{AE3490F3-E476-AB42-A9E4-41BA92B5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3465" y="2538195"/>
            <a:ext cx="958437" cy="958437"/>
          </a:xfrm>
          <a:prstGeom prst="rect">
            <a:avLst/>
          </a:prstGeom>
        </p:spPr>
      </p:pic>
      <p:pic>
        <p:nvPicPr>
          <p:cNvPr id="20" name="Picture 19">
            <a:extLst>
              <a:ext uri="{FF2B5EF4-FFF2-40B4-BE49-F238E27FC236}">
                <a16:creationId xmlns:a16="http://schemas.microsoft.com/office/drawing/2014/main" id="{D5A2F5C4-D270-E247-9C23-48704D1CB0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5805" y="2091224"/>
            <a:ext cx="390038" cy="390038"/>
          </a:xfrm>
          <a:prstGeom prst="rect">
            <a:avLst/>
          </a:prstGeom>
        </p:spPr>
      </p:pic>
      <p:pic>
        <p:nvPicPr>
          <p:cNvPr id="21" name="Picture 20">
            <a:extLst>
              <a:ext uri="{FF2B5EF4-FFF2-40B4-BE49-F238E27FC236}">
                <a16:creationId xmlns:a16="http://schemas.microsoft.com/office/drawing/2014/main" id="{9CDA7398-84C0-4347-A3A3-36861F85A8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0761" y="3262793"/>
            <a:ext cx="390038" cy="390038"/>
          </a:xfrm>
          <a:prstGeom prst="rect">
            <a:avLst/>
          </a:prstGeom>
        </p:spPr>
      </p:pic>
      <p:sp>
        <p:nvSpPr>
          <p:cNvPr id="19" name="Text Placeholder 2">
            <a:extLst>
              <a:ext uri="{FF2B5EF4-FFF2-40B4-BE49-F238E27FC236}">
                <a16:creationId xmlns:a16="http://schemas.microsoft.com/office/drawing/2014/main" id="{BE8E7871-221C-DD46-A6D9-CC3C8A2FB90D}"/>
              </a:ext>
            </a:extLst>
          </p:cNvPr>
          <p:cNvSpPr txBox="1">
            <a:spLocks/>
          </p:cNvSpPr>
          <p:nvPr/>
        </p:nvSpPr>
        <p:spPr>
          <a:xfrm>
            <a:off x="7342076" y="3295810"/>
            <a:ext cx="285572" cy="288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alibri" panose="020F0502020204030204" pitchFamily="34" charset="0"/>
                <a:cs typeface="Calibri" panose="020F0502020204030204" pitchFamily="34" charset="0"/>
              </a:rPr>
              <a:t>1</a:t>
            </a:r>
            <a:endParaRPr lang="en-GB" sz="1600" b="1" dirty="0">
              <a:solidFill>
                <a:schemeClr val="bg1"/>
              </a:solidFill>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DFB0EB12-E203-9D44-81F7-E17984A5D723}"/>
              </a:ext>
            </a:extLst>
          </p:cNvPr>
          <p:cNvSpPr txBox="1">
            <a:spLocks/>
          </p:cNvSpPr>
          <p:nvPr/>
        </p:nvSpPr>
        <p:spPr>
          <a:xfrm>
            <a:off x="7323383" y="2118853"/>
            <a:ext cx="285572" cy="288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alibri" panose="020F0502020204030204" pitchFamily="34" charset="0"/>
                <a:cs typeface="Calibri" panose="020F0502020204030204" pitchFamily="34" charset="0"/>
              </a:rPr>
              <a:t>2</a:t>
            </a:r>
            <a:endParaRPr lang="en-GB" sz="1600" b="1" dirty="0">
              <a:solidFill>
                <a:schemeClr val="bg1"/>
              </a:solidFill>
              <a:latin typeface="Calibri" panose="020F0502020204030204" pitchFamily="34" charset="0"/>
              <a:cs typeface="Calibri" panose="020F0502020204030204" pitchFamily="34" charset="0"/>
            </a:endParaRPr>
          </a:p>
          <a:p>
            <a:endParaRPr lang="en-GB" dirty="0">
              <a:latin typeface="+mj-lt"/>
            </a:endParaRPr>
          </a:p>
          <a:p>
            <a:endParaRPr lang="en-GB" dirty="0">
              <a:latin typeface="+mj-lt"/>
            </a:endParaRPr>
          </a:p>
          <a:p>
            <a:r>
              <a:rPr lang="en-GB" dirty="0">
                <a:latin typeface="+mj-lt"/>
              </a:rPr>
              <a:t>  </a:t>
            </a:r>
          </a:p>
        </p:txBody>
      </p:sp>
      <p:pic>
        <p:nvPicPr>
          <p:cNvPr id="23" name="Picture 22">
            <a:extLst>
              <a:ext uri="{FF2B5EF4-FFF2-40B4-BE49-F238E27FC236}">
                <a16:creationId xmlns:a16="http://schemas.microsoft.com/office/drawing/2014/main" id="{6C0890DA-1B93-994D-A260-5A67FF5C24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7895" y="5666184"/>
            <a:ext cx="390038" cy="390038"/>
          </a:xfrm>
          <a:prstGeom prst="rect">
            <a:avLst/>
          </a:prstGeom>
        </p:spPr>
      </p:pic>
      <p:sp>
        <p:nvSpPr>
          <p:cNvPr id="25" name="TextBox 24">
            <a:extLst>
              <a:ext uri="{FF2B5EF4-FFF2-40B4-BE49-F238E27FC236}">
                <a16:creationId xmlns:a16="http://schemas.microsoft.com/office/drawing/2014/main" id="{3092A921-1E74-1D48-92E2-E31857C05D69}"/>
              </a:ext>
            </a:extLst>
          </p:cNvPr>
          <p:cNvSpPr txBox="1"/>
          <p:nvPr/>
        </p:nvSpPr>
        <p:spPr>
          <a:xfrm>
            <a:off x="8787933" y="5722703"/>
            <a:ext cx="1697187" cy="276999"/>
          </a:xfrm>
          <a:prstGeom prst="rect">
            <a:avLst/>
          </a:prstGeom>
          <a:noFill/>
        </p:spPr>
        <p:txBody>
          <a:bodyPr wrap="square" rtlCol="0">
            <a:spAutoFit/>
          </a:bodyPr>
          <a:lstStyle/>
          <a:p>
            <a:r>
              <a:rPr lang="en-GB" sz="1200" dirty="0">
                <a:solidFill>
                  <a:schemeClr val="tx2"/>
                </a:solidFill>
                <a:latin typeface="+mj-lt"/>
              </a:rPr>
              <a:t>Implementation phase </a:t>
            </a:r>
            <a:endParaRPr lang="en-AU" sz="1200" dirty="0">
              <a:solidFill>
                <a:schemeClr val="tx2"/>
              </a:solidFill>
              <a:latin typeface="+mj-lt"/>
            </a:endParaRPr>
          </a:p>
        </p:txBody>
      </p:sp>
      <p:pic>
        <p:nvPicPr>
          <p:cNvPr id="26" name="Picture 25">
            <a:extLst>
              <a:ext uri="{FF2B5EF4-FFF2-40B4-BE49-F238E27FC236}">
                <a16:creationId xmlns:a16="http://schemas.microsoft.com/office/drawing/2014/main" id="{8AD3B428-3598-4E4F-8C23-814D35A790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05171" flipV="1">
            <a:off x="5204205" y="2506584"/>
            <a:ext cx="2302371" cy="58898"/>
          </a:xfrm>
          <a:prstGeom prst="rect">
            <a:avLst/>
          </a:prstGeom>
        </p:spPr>
      </p:pic>
      <p:pic>
        <p:nvPicPr>
          <p:cNvPr id="27" name="Picture 26">
            <a:extLst>
              <a:ext uri="{FF2B5EF4-FFF2-40B4-BE49-F238E27FC236}">
                <a16:creationId xmlns:a16="http://schemas.microsoft.com/office/drawing/2014/main" id="{E253CE4A-5FDB-1A4C-BBBA-B5C9910E2B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554404" flipV="1">
            <a:off x="5849296" y="4218892"/>
            <a:ext cx="1218420" cy="51574"/>
          </a:xfrm>
          <a:prstGeom prst="rect">
            <a:avLst/>
          </a:prstGeom>
        </p:spPr>
      </p:pic>
      <p:pic>
        <p:nvPicPr>
          <p:cNvPr id="28" name="Picture 27">
            <a:extLst>
              <a:ext uri="{FF2B5EF4-FFF2-40B4-BE49-F238E27FC236}">
                <a16:creationId xmlns:a16="http://schemas.microsoft.com/office/drawing/2014/main" id="{6810ED6F-6CD0-E64E-B568-E086013AF3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234168">
            <a:off x="7316630" y="1469208"/>
            <a:ext cx="1232088" cy="60527"/>
          </a:xfrm>
          <a:prstGeom prst="rect">
            <a:avLst/>
          </a:prstGeom>
        </p:spPr>
      </p:pic>
      <p:pic>
        <p:nvPicPr>
          <p:cNvPr id="30" name="Picture 29">
            <a:extLst>
              <a:ext uri="{FF2B5EF4-FFF2-40B4-BE49-F238E27FC236}">
                <a16:creationId xmlns:a16="http://schemas.microsoft.com/office/drawing/2014/main" id="{23FFD5AB-0628-294E-B785-EB3CD0815D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26692" y="2984958"/>
            <a:ext cx="1232088" cy="60527"/>
          </a:xfrm>
          <a:prstGeom prst="rect">
            <a:avLst/>
          </a:prstGeom>
        </p:spPr>
      </p:pic>
    </p:spTree>
    <p:extLst>
      <p:ext uri="{BB962C8B-B14F-4D97-AF65-F5344CB8AC3E}">
        <p14:creationId xmlns:p14="http://schemas.microsoft.com/office/powerpoint/2010/main" val="42570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2" name="Picture 11">
            <a:extLst>
              <a:ext uri="{FF2B5EF4-FFF2-40B4-BE49-F238E27FC236}">
                <a16:creationId xmlns:a16="http://schemas.microsoft.com/office/drawing/2014/main" id="{51E3B5C2-3203-B74A-AB7E-9270B5185734}"/>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3" name="Title 4">
            <a:extLst>
              <a:ext uri="{FF2B5EF4-FFF2-40B4-BE49-F238E27FC236}">
                <a16:creationId xmlns:a16="http://schemas.microsoft.com/office/drawing/2014/main" id="{92B5772C-52DB-0C4A-B4C5-01AE19EEBBCF}"/>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7.1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INTRODUCTION TO ADAPTATION</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72B7B9AF-0556-FB4B-85D8-B2EBBB68A4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4" name="Picture 3">
            <a:extLst>
              <a:ext uri="{FF2B5EF4-FFF2-40B4-BE49-F238E27FC236}">
                <a16:creationId xmlns:a16="http://schemas.microsoft.com/office/drawing/2014/main" id="{EC958599-E4F4-5B4E-BE75-345481212806}"/>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38705" y="0"/>
            <a:ext cx="4422446" cy="6858000"/>
          </a:xfrm>
          <a:prstGeom prst="rect">
            <a:avLst/>
          </a:prstGeom>
        </p:spPr>
      </p:pic>
    </p:spTree>
    <p:extLst>
      <p:ext uri="{BB962C8B-B14F-4D97-AF65-F5344CB8AC3E}">
        <p14:creationId xmlns:p14="http://schemas.microsoft.com/office/powerpoint/2010/main" val="3453727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E4C4CD-9D14-DE45-8C4B-84A03AE7F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347" y="439039"/>
            <a:ext cx="2090656" cy="2090656"/>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11CB35-27E7-DB4E-B6B0-D941AB0F9EC2}"/>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8499966" y="2986142"/>
            <a:ext cx="3113569" cy="1462204"/>
          </a:xfrm>
        </p:spPr>
        <p:txBody>
          <a:bodyPr/>
          <a:lstStyle/>
          <a:p>
            <a:pPr marL="0" indent="0">
              <a:buNone/>
            </a:pPr>
            <a:r>
              <a:rPr lang="en-GB" b="1" dirty="0">
                <a:latin typeface="Calibri" panose="020F0502020204030204" pitchFamily="34" charset="0"/>
                <a:cs typeface="Calibri" panose="020F0502020204030204" pitchFamily="34" charset="0"/>
              </a:rPr>
              <a:t>ADAPTABLE ELEMENTS</a:t>
            </a:r>
          </a:p>
          <a:p>
            <a:pPr marL="114300" indent="-114300"/>
            <a:r>
              <a:rPr lang="en-GB" sz="1400" dirty="0">
                <a:latin typeface="Calibri Light" panose="020F0302020204030204" pitchFamily="34" charset="0"/>
                <a:cs typeface="Calibri Light" panose="020F0302020204030204" pitchFamily="34" charset="0"/>
              </a:rPr>
              <a:t>Examples/case studies used to demonstrate key points/messages</a:t>
            </a:r>
          </a:p>
          <a:p>
            <a:pPr marL="114300" indent="-114300"/>
            <a:r>
              <a:rPr lang="en-GB" sz="1400" dirty="0">
                <a:latin typeface="Calibri Light" panose="020F0302020204030204" pitchFamily="34" charset="0"/>
                <a:cs typeface="Calibri Light" panose="020F0302020204030204" pitchFamily="34" charset="0"/>
              </a:rPr>
              <a:t>Adaptations for age-appropriateness and contextual relevance</a:t>
            </a:r>
          </a:p>
          <a:p>
            <a:pPr marL="0" indent="0">
              <a:buNone/>
            </a:pPr>
            <a:endParaRPr lang="en-GB" sz="1600"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340772"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CORE COMPONENTS VS. ADAPTABLE ELEMENTS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AE3490F3-E476-AB42-A9E4-41BA92B560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8268" y="1158960"/>
            <a:ext cx="671134" cy="671134"/>
          </a:xfrm>
          <a:prstGeom prst="rect">
            <a:avLst/>
          </a:prstGeom>
        </p:spPr>
      </p:pic>
      <p:pic>
        <p:nvPicPr>
          <p:cNvPr id="26" name="Picture 25">
            <a:extLst>
              <a:ext uri="{FF2B5EF4-FFF2-40B4-BE49-F238E27FC236}">
                <a16:creationId xmlns:a16="http://schemas.microsoft.com/office/drawing/2014/main" id="{8AD3B428-3598-4E4F-8C23-814D35A79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8728758" flipV="1">
            <a:off x="5807315" y="2150446"/>
            <a:ext cx="2302371" cy="58898"/>
          </a:xfrm>
          <a:prstGeom prst="rect">
            <a:avLst/>
          </a:prstGeom>
        </p:spPr>
      </p:pic>
      <p:pic>
        <p:nvPicPr>
          <p:cNvPr id="28" name="Picture 27">
            <a:extLst>
              <a:ext uri="{FF2B5EF4-FFF2-40B4-BE49-F238E27FC236}">
                <a16:creationId xmlns:a16="http://schemas.microsoft.com/office/drawing/2014/main" id="{6810ED6F-6CD0-E64E-B568-E086013AF3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592116">
            <a:off x="8352959" y="2356140"/>
            <a:ext cx="1232088" cy="60527"/>
          </a:xfrm>
          <a:prstGeom prst="rect">
            <a:avLst/>
          </a:prstGeom>
        </p:spPr>
      </p:pic>
      <p:sp>
        <p:nvSpPr>
          <p:cNvPr id="11" name="Text Placeholder 2">
            <a:extLst>
              <a:ext uri="{FF2B5EF4-FFF2-40B4-BE49-F238E27FC236}">
                <a16:creationId xmlns:a16="http://schemas.microsoft.com/office/drawing/2014/main" id="{964410C2-2B88-8042-B15D-6047D49B4A67}"/>
              </a:ext>
            </a:extLst>
          </p:cNvPr>
          <p:cNvSpPr txBox="1">
            <a:spLocks/>
          </p:cNvSpPr>
          <p:nvPr/>
        </p:nvSpPr>
        <p:spPr>
          <a:xfrm>
            <a:off x="4610684" y="2977050"/>
            <a:ext cx="3704348" cy="3534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CORE COMPONENTS </a:t>
            </a:r>
          </a:p>
          <a:p>
            <a:pPr marL="114300" indent="-114300"/>
            <a:r>
              <a:rPr lang="en-GB" sz="1400" dirty="0">
                <a:latin typeface="Calibri Light" panose="020F0302020204030204" pitchFamily="34" charset="0"/>
                <a:cs typeface="Calibri Light" panose="020F0302020204030204" pitchFamily="34" charset="0"/>
              </a:rPr>
              <a:t>Phased implementation (community outreach)</a:t>
            </a:r>
          </a:p>
          <a:p>
            <a:pPr marL="114300" indent="-114300"/>
            <a:r>
              <a:rPr lang="en-GB" sz="1400" dirty="0">
                <a:latin typeface="Calibri Light" panose="020F0302020204030204" pitchFamily="34" charset="0"/>
                <a:cs typeface="Calibri Light" panose="020F0302020204030204" pitchFamily="34" charset="0"/>
              </a:rPr>
              <a:t>Implementation in cycles (service delivery)</a:t>
            </a:r>
          </a:p>
          <a:p>
            <a:pPr marL="114300" indent="-114300"/>
            <a:r>
              <a:rPr lang="en-GB" sz="1400" dirty="0">
                <a:latin typeface="Calibri Light" panose="020F0302020204030204" pitchFamily="34" charset="0"/>
                <a:cs typeface="Calibri Light" panose="020F0302020204030204" pitchFamily="34" charset="0"/>
              </a:rPr>
              <a:t>Stepped care approach (service delivery)</a:t>
            </a:r>
          </a:p>
          <a:p>
            <a:pPr marL="114300" indent="-114300"/>
            <a:r>
              <a:rPr lang="en-GB" sz="1400" dirty="0">
                <a:latin typeface="Calibri Light" panose="020F0302020204030204" pitchFamily="34" charset="0"/>
                <a:cs typeface="Calibri Light" panose="020F0302020204030204" pitchFamily="34" charset="0"/>
              </a:rPr>
              <a:t>Disaggregation of participant groups</a:t>
            </a:r>
          </a:p>
          <a:p>
            <a:pPr marL="114300" indent="-114300"/>
            <a:r>
              <a:rPr lang="en-GB" sz="1400" dirty="0">
                <a:latin typeface="Calibri Light" panose="020F0302020204030204" pitchFamily="34" charset="0"/>
                <a:cs typeface="Calibri Light" panose="020F0302020204030204" pitchFamily="34" charset="0"/>
              </a:rPr>
              <a:t>Number of sessions, except for those marked as optional</a:t>
            </a:r>
          </a:p>
          <a:p>
            <a:pPr marL="114300" indent="-114300"/>
            <a:r>
              <a:rPr lang="en-GB" sz="1400" dirty="0">
                <a:latin typeface="Calibri Light" panose="020F0302020204030204" pitchFamily="34" charset="0"/>
                <a:cs typeface="Calibri Light" panose="020F0302020204030204" pitchFamily="34" charset="0"/>
              </a:rPr>
              <a:t>Sequencing (order) of sessions, unless options are provided</a:t>
            </a:r>
          </a:p>
          <a:p>
            <a:pPr marL="114300" indent="-114300"/>
            <a:r>
              <a:rPr lang="en-GB" sz="1400" dirty="0">
                <a:latin typeface="Calibri Light" panose="020F0302020204030204" pitchFamily="34" charset="0"/>
                <a:cs typeface="Calibri Light" panose="020F0302020204030204" pitchFamily="34" charset="0"/>
              </a:rPr>
              <a:t>Main/key messages of the activity/session</a:t>
            </a:r>
          </a:p>
          <a:p>
            <a:pPr marL="114300" indent="-114300"/>
            <a:r>
              <a:rPr lang="en-GB" sz="1400" dirty="0">
                <a:latin typeface="Calibri Light" panose="020F0302020204030204" pitchFamily="34" charset="0"/>
                <a:cs typeface="Calibri Light" panose="020F0302020204030204" pitchFamily="34" charset="0"/>
              </a:rPr>
              <a:t>Confidentiality/consent</a:t>
            </a:r>
          </a:p>
        </p:txBody>
      </p:sp>
    </p:spTree>
    <p:extLst>
      <p:ext uri="{BB962C8B-B14F-4D97-AF65-F5344CB8AC3E}">
        <p14:creationId xmlns:p14="http://schemas.microsoft.com/office/powerpoint/2010/main" val="3887061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2" name="Picture 11">
            <a:extLst>
              <a:ext uri="{FF2B5EF4-FFF2-40B4-BE49-F238E27FC236}">
                <a16:creationId xmlns:a16="http://schemas.microsoft.com/office/drawing/2014/main" id="{103065E2-9F31-4943-9F80-282DCC7FF009}"/>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3" name="Title 4">
            <a:extLst>
              <a:ext uri="{FF2B5EF4-FFF2-40B4-BE49-F238E27FC236}">
                <a16:creationId xmlns:a16="http://schemas.microsoft.com/office/drawing/2014/main" id="{2F12178B-E70C-D24C-9FE4-A874DF770F2E}"/>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7.2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IMPACT OF CRISIS SITUATIONS</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45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A1F0158C-130F-8643-9A9F-47079BC294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5" name="Picture 14">
            <a:extLst>
              <a:ext uri="{FF2B5EF4-FFF2-40B4-BE49-F238E27FC236}">
                <a16:creationId xmlns:a16="http://schemas.microsoft.com/office/drawing/2014/main" id="{3375CFF0-F3CC-014A-84E4-283B28B7A23C}"/>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38705" y="0"/>
            <a:ext cx="4422446" cy="6858000"/>
          </a:xfrm>
          <a:prstGeom prst="rect">
            <a:avLst/>
          </a:prstGeom>
        </p:spPr>
      </p:pic>
    </p:spTree>
    <p:extLst>
      <p:ext uri="{BB962C8B-B14F-4D97-AF65-F5344CB8AC3E}">
        <p14:creationId xmlns:p14="http://schemas.microsoft.com/office/powerpoint/2010/main" val="2380705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mj-lt"/>
              </a:rPr>
              <a:t>Impact of crisis situations</a:t>
            </a:r>
          </a:p>
        </p:txBody>
      </p:sp>
      <p:pic>
        <p:nvPicPr>
          <p:cNvPr id="4" name="Picture 3">
            <a:extLst>
              <a:ext uri="{FF2B5EF4-FFF2-40B4-BE49-F238E27FC236}">
                <a16:creationId xmlns:a16="http://schemas.microsoft.com/office/drawing/2014/main" id="{33DFC6B7-43D3-BA4A-996C-BC82AA0F576A}"/>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918299" y="1079578"/>
            <a:ext cx="3688904" cy="393700"/>
          </a:xfrm>
          <a:prstGeom prst="rect">
            <a:avLst/>
          </a:prstGeom>
        </p:spPr>
      </p:pic>
      <p:pic>
        <p:nvPicPr>
          <p:cNvPr id="5" name="Picture 4">
            <a:extLst>
              <a:ext uri="{FF2B5EF4-FFF2-40B4-BE49-F238E27FC236}">
                <a16:creationId xmlns:a16="http://schemas.microsoft.com/office/drawing/2014/main" id="{28F20F53-2CFB-224C-8845-E64CA371785F}"/>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893376" y="1079578"/>
            <a:ext cx="3606863" cy="393700"/>
          </a:xfrm>
          <a:prstGeom prst="rect">
            <a:avLst/>
          </a:prstGeom>
        </p:spPr>
      </p:pic>
      <p:pic>
        <p:nvPicPr>
          <p:cNvPr id="6" name="Picture 5">
            <a:extLst>
              <a:ext uri="{FF2B5EF4-FFF2-40B4-BE49-F238E27FC236}">
                <a16:creationId xmlns:a16="http://schemas.microsoft.com/office/drawing/2014/main" id="{65F729E7-4E8A-EE48-8FB0-EE068F580E09}"/>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897519" y="1454966"/>
            <a:ext cx="3709685" cy="1755594"/>
          </a:xfrm>
          <a:prstGeom prst="rect">
            <a:avLst/>
          </a:prstGeom>
        </p:spPr>
      </p:pic>
      <p:pic>
        <p:nvPicPr>
          <p:cNvPr id="7" name="Picture 6">
            <a:extLst>
              <a:ext uri="{FF2B5EF4-FFF2-40B4-BE49-F238E27FC236}">
                <a16:creationId xmlns:a16="http://schemas.microsoft.com/office/drawing/2014/main" id="{FBDB513B-0C57-7D46-9320-9FF92BAFF528}"/>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893379" y="1454966"/>
            <a:ext cx="3584421" cy="1755594"/>
          </a:xfrm>
          <a:prstGeom prst="rect">
            <a:avLst/>
          </a:prstGeom>
        </p:spPr>
      </p:pic>
      <p:pic>
        <p:nvPicPr>
          <p:cNvPr id="8" name="Picture 7">
            <a:extLst>
              <a:ext uri="{FF2B5EF4-FFF2-40B4-BE49-F238E27FC236}">
                <a16:creationId xmlns:a16="http://schemas.microsoft.com/office/drawing/2014/main" id="{1D1C8725-3F5C-294A-A0D1-9D7FEA2A369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918299" y="3507818"/>
            <a:ext cx="3688905" cy="393700"/>
          </a:xfrm>
          <a:prstGeom prst="rect">
            <a:avLst/>
          </a:prstGeom>
        </p:spPr>
      </p:pic>
      <p:pic>
        <p:nvPicPr>
          <p:cNvPr id="9" name="Picture 8">
            <a:extLst>
              <a:ext uri="{FF2B5EF4-FFF2-40B4-BE49-F238E27FC236}">
                <a16:creationId xmlns:a16="http://schemas.microsoft.com/office/drawing/2014/main" id="{F34DFDCE-1FAF-4546-B45A-C83F6E8879A4}"/>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rot="10800000">
            <a:off x="893378" y="3507818"/>
            <a:ext cx="3584424" cy="393700"/>
          </a:xfrm>
          <a:prstGeom prst="rect">
            <a:avLst/>
          </a:prstGeom>
        </p:spPr>
      </p:pic>
      <p:pic>
        <p:nvPicPr>
          <p:cNvPr id="10" name="Picture 9">
            <a:extLst>
              <a:ext uri="{FF2B5EF4-FFF2-40B4-BE49-F238E27FC236}">
                <a16:creationId xmlns:a16="http://schemas.microsoft.com/office/drawing/2014/main" id="{83052724-8270-1444-8084-9703319C1AD6}"/>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897519" y="3883206"/>
            <a:ext cx="3709686" cy="1755594"/>
          </a:xfrm>
          <a:prstGeom prst="rect">
            <a:avLst/>
          </a:prstGeom>
        </p:spPr>
      </p:pic>
      <p:pic>
        <p:nvPicPr>
          <p:cNvPr id="11" name="Picture 10">
            <a:extLst>
              <a:ext uri="{FF2B5EF4-FFF2-40B4-BE49-F238E27FC236}">
                <a16:creationId xmlns:a16="http://schemas.microsoft.com/office/drawing/2014/main" id="{9EAA854F-9458-A941-89DF-3685BC2EA080}"/>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893379" y="3883206"/>
            <a:ext cx="3584423" cy="1755594"/>
          </a:xfrm>
          <a:prstGeom prst="rect">
            <a:avLst/>
          </a:prstGeom>
        </p:spPr>
      </p:pic>
      <p:sp>
        <p:nvSpPr>
          <p:cNvPr id="12" name="TextBox 11">
            <a:extLst>
              <a:ext uri="{FF2B5EF4-FFF2-40B4-BE49-F238E27FC236}">
                <a16:creationId xmlns:a16="http://schemas.microsoft.com/office/drawing/2014/main" id="{814E4C06-0DEA-174D-A37B-D3422177D420}"/>
              </a:ext>
            </a:extLst>
          </p:cNvPr>
          <p:cNvSpPr txBox="1"/>
          <p:nvPr/>
        </p:nvSpPr>
        <p:spPr>
          <a:xfrm>
            <a:off x="971493" y="1129950"/>
            <a:ext cx="3606865" cy="2362185"/>
          </a:xfrm>
          <a:prstGeom prst="rect">
            <a:avLst/>
          </a:prstGeom>
          <a:noFill/>
        </p:spPr>
        <p:txBody>
          <a:bodyPr wrap="square" rtlCol="0">
            <a:spAutoFit/>
          </a:bodyPr>
          <a:lstStyle/>
          <a:p>
            <a:r>
              <a:rPr lang="en-US" sz="2000" b="1" dirty="0">
                <a:latin typeface="Calibri" panose="020F0502020204030204" pitchFamily="34" charset="0"/>
                <a:ea typeface="Arial"/>
                <a:cs typeface="Calibri" panose="020F0502020204030204" pitchFamily="34" charset="0"/>
                <a:sym typeface="Arial"/>
              </a:rPr>
              <a:t>PHYSICAL</a:t>
            </a:r>
          </a:p>
          <a:p>
            <a:pPr marL="120650" lvl="1" indent="-120650">
              <a:spcBef>
                <a:spcPts val="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Fatigue</a:t>
            </a: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Aches and pains</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Excessive appetite or no appetite</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Excessive alertness</a:t>
            </a:r>
            <a:endParaRPr lang="en-US" sz="2000" dirty="0">
              <a:latin typeface="+mj-lt"/>
              <a:ea typeface="Calibri"/>
              <a:cs typeface="Calibri"/>
              <a:sym typeface="Calibri"/>
            </a:endParaRPr>
          </a:p>
          <a:p>
            <a:endParaRPr lang="en-KE" sz="2000" dirty="0">
              <a:latin typeface="+mj-lt"/>
            </a:endParaRPr>
          </a:p>
        </p:txBody>
      </p:sp>
      <p:sp>
        <p:nvSpPr>
          <p:cNvPr id="13" name="TextBox 12">
            <a:extLst>
              <a:ext uri="{FF2B5EF4-FFF2-40B4-BE49-F238E27FC236}">
                <a16:creationId xmlns:a16="http://schemas.microsoft.com/office/drawing/2014/main" id="{1ECDF272-3EBA-A843-A0D8-74B00E3039BF}"/>
              </a:ext>
            </a:extLst>
          </p:cNvPr>
          <p:cNvSpPr txBox="1"/>
          <p:nvPr/>
        </p:nvSpPr>
        <p:spPr>
          <a:xfrm>
            <a:off x="4996418" y="1079577"/>
            <a:ext cx="3407866" cy="2362185"/>
          </a:xfrm>
          <a:prstGeom prst="rect">
            <a:avLst/>
          </a:prstGeom>
          <a:noFill/>
        </p:spPr>
        <p:txBody>
          <a:bodyPr wrap="square" rtlCol="0">
            <a:spAutoFit/>
          </a:bodyPr>
          <a:lstStyle/>
          <a:p>
            <a:r>
              <a:rPr lang="en-US" sz="2000" b="1" dirty="0">
                <a:latin typeface="Calibri" panose="020F0502020204030204" pitchFamily="34" charset="0"/>
                <a:ea typeface="Arial"/>
                <a:cs typeface="Calibri" panose="020F0502020204030204" pitchFamily="34" charset="0"/>
                <a:sym typeface="Arial"/>
              </a:rPr>
              <a:t>BEHAVIOURAL</a:t>
            </a:r>
          </a:p>
          <a:p>
            <a:pPr marL="120650" lvl="1" indent="-120650">
              <a:spcBef>
                <a:spcPts val="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Socially withdrawn</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Avoiding places and disengaging in activities</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Loss of interest in activities</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Inactive or hyperactive</a:t>
            </a:r>
            <a:endParaRPr lang="en-US" sz="2000" dirty="0">
              <a:latin typeface="+mj-lt"/>
              <a:ea typeface="Calibri"/>
              <a:cs typeface="Calibri"/>
              <a:sym typeface="Calibri"/>
            </a:endParaRPr>
          </a:p>
          <a:p>
            <a:endParaRPr lang="en-KE" sz="2000" dirty="0">
              <a:latin typeface="+mj-lt"/>
            </a:endParaRPr>
          </a:p>
        </p:txBody>
      </p:sp>
      <p:sp>
        <p:nvSpPr>
          <p:cNvPr id="14" name="TextBox 13">
            <a:extLst>
              <a:ext uri="{FF2B5EF4-FFF2-40B4-BE49-F238E27FC236}">
                <a16:creationId xmlns:a16="http://schemas.microsoft.com/office/drawing/2014/main" id="{EB9FA23B-5ADA-7743-86B7-8A1F8E96831B}"/>
              </a:ext>
            </a:extLst>
          </p:cNvPr>
          <p:cNvSpPr txBox="1"/>
          <p:nvPr/>
        </p:nvSpPr>
        <p:spPr>
          <a:xfrm>
            <a:off x="1026399" y="3556907"/>
            <a:ext cx="3340816" cy="2015936"/>
          </a:xfrm>
          <a:prstGeom prst="rect">
            <a:avLst/>
          </a:prstGeom>
          <a:noFill/>
        </p:spPr>
        <p:txBody>
          <a:bodyPr wrap="square" rtlCol="0">
            <a:spAutoFit/>
          </a:bodyPr>
          <a:lstStyle/>
          <a:p>
            <a:pPr marL="0" lvl="1">
              <a:spcBef>
                <a:spcPts val="0"/>
              </a:spcBef>
              <a:spcAft>
                <a:spcPts val="0"/>
              </a:spcAft>
              <a:buClr>
                <a:srgbClr val="000000"/>
              </a:buClr>
              <a:buSzPts val="1300"/>
            </a:pPr>
            <a:r>
              <a:rPr lang="en-US" sz="2000" b="1" dirty="0">
                <a:latin typeface="Calibri" panose="020F0502020204030204" pitchFamily="34" charset="0"/>
                <a:ea typeface="Arial"/>
                <a:cs typeface="Calibri" panose="020F0502020204030204" pitchFamily="34" charset="0"/>
                <a:sym typeface="Arial"/>
              </a:rPr>
              <a:t>EMOTIONAL</a:t>
            </a:r>
          </a:p>
          <a:p>
            <a:pPr marL="120650" lvl="1" indent="-120650">
              <a:spcBef>
                <a:spcPts val="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Anger and anxiety</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Fear, detachment and sadness</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Guild or regret, overwhelmed</a:t>
            </a:r>
            <a:endParaRPr lang="en-US" sz="2000" dirty="0">
              <a:latin typeface="+mj-lt"/>
              <a:ea typeface="Calibri"/>
              <a:cs typeface="Calibri"/>
              <a:sym typeface="Calibri"/>
            </a:endParaRPr>
          </a:p>
          <a:p>
            <a:endParaRPr lang="en-KE" sz="2000" dirty="0">
              <a:latin typeface="+mj-lt"/>
            </a:endParaRPr>
          </a:p>
        </p:txBody>
      </p:sp>
      <p:sp>
        <p:nvSpPr>
          <p:cNvPr id="15" name="TextBox 14">
            <a:extLst>
              <a:ext uri="{FF2B5EF4-FFF2-40B4-BE49-F238E27FC236}">
                <a16:creationId xmlns:a16="http://schemas.microsoft.com/office/drawing/2014/main" id="{391F5A80-308F-0C44-B2F4-76CE69828DEE}"/>
              </a:ext>
            </a:extLst>
          </p:cNvPr>
          <p:cNvSpPr txBox="1"/>
          <p:nvPr/>
        </p:nvSpPr>
        <p:spPr>
          <a:xfrm>
            <a:off x="5167844" y="3550176"/>
            <a:ext cx="3439361" cy="2323713"/>
          </a:xfrm>
          <a:prstGeom prst="rect">
            <a:avLst/>
          </a:prstGeom>
          <a:noFill/>
        </p:spPr>
        <p:txBody>
          <a:bodyPr wrap="square" rtlCol="0">
            <a:spAutoFit/>
          </a:bodyPr>
          <a:lstStyle/>
          <a:p>
            <a:r>
              <a:rPr lang="en-US" sz="2000" b="1" dirty="0">
                <a:latin typeface="Calibri" panose="020F0502020204030204" pitchFamily="34" charset="0"/>
                <a:ea typeface="Arial"/>
                <a:cs typeface="Calibri" panose="020F0502020204030204" pitchFamily="34" charset="0"/>
                <a:sym typeface="Arial"/>
              </a:rPr>
              <a:t>SOCIAL</a:t>
            </a:r>
          </a:p>
          <a:p>
            <a:pPr marL="120650" lvl="1" indent="-120650">
              <a:spcBef>
                <a:spcPts val="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Change in friendship circles</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Financial and social pressures resulting in CEFM</a:t>
            </a:r>
            <a:endParaRPr lang="en-US" sz="2000" dirty="0">
              <a:latin typeface="+mj-lt"/>
              <a:ea typeface="Calibri"/>
              <a:cs typeface="Calibri"/>
              <a:sym typeface="Calibri"/>
            </a:endParaRPr>
          </a:p>
          <a:p>
            <a:pPr marL="120650" lvl="1" indent="-120650">
              <a:spcBef>
                <a:spcPts val="260"/>
              </a:spcBef>
              <a:spcAft>
                <a:spcPts val="0"/>
              </a:spcAft>
              <a:buClr>
                <a:srgbClr val="000000"/>
              </a:buClr>
              <a:buSzPts val="1300"/>
              <a:buFont typeface="Arial" panose="020B0604020202020204" pitchFamily="34" charset="0"/>
              <a:buChar char="•"/>
            </a:pPr>
            <a:r>
              <a:rPr lang="en-US" sz="2000" dirty="0">
                <a:latin typeface="+mj-lt"/>
                <a:ea typeface="Arial"/>
                <a:cs typeface="Arial"/>
                <a:sym typeface="Arial"/>
              </a:rPr>
              <a:t>Increased safety and security risks</a:t>
            </a:r>
            <a:endParaRPr lang="en-US" sz="2000" dirty="0">
              <a:latin typeface="+mj-lt"/>
              <a:ea typeface="Calibri"/>
              <a:cs typeface="Calibri"/>
              <a:sym typeface="Calibri"/>
            </a:endParaRPr>
          </a:p>
          <a:p>
            <a:endParaRPr lang="en-KE" sz="2000" dirty="0">
              <a:latin typeface="+mj-lt"/>
            </a:endParaRPr>
          </a:p>
        </p:txBody>
      </p:sp>
    </p:spTree>
    <p:extLst>
      <p:ext uri="{BB962C8B-B14F-4D97-AF65-F5344CB8AC3E}">
        <p14:creationId xmlns:p14="http://schemas.microsoft.com/office/powerpoint/2010/main" val="154129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2" name="Picture 11">
            <a:extLst>
              <a:ext uri="{FF2B5EF4-FFF2-40B4-BE49-F238E27FC236}">
                <a16:creationId xmlns:a16="http://schemas.microsoft.com/office/drawing/2014/main" id="{A46E494A-93AC-E848-BCC2-678386929984}"/>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3" name="Title 4">
            <a:extLst>
              <a:ext uri="{FF2B5EF4-FFF2-40B4-BE49-F238E27FC236}">
                <a16:creationId xmlns:a16="http://schemas.microsoft.com/office/drawing/2014/main" id="{7E681F9C-0D99-AF4F-BA51-889FA1447907}"/>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7.3</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DEVELOPMENTAL CONSIDERATIONS</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45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9235D83E-F528-3A4C-AF1F-E3AAF8E2D2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15" name="Picture 14">
            <a:extLst>
              <a:ext uri="{FF2B5EF4-FFF2-40B4-BE49-F238E27FC236}">
                <a16:creationId xmlns:a16="http://schemas.microsoft.com/office/drawing/2014/main" id="{809AAC0A-441B-574D-B61B-A9BD70A5F68A}"/>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38705" y="0"/>
            <a:ext cx="4422446" cy="6858000"/>
          </a:xfrm>
          <a:prstGeom prst="rect">
            <a:avLst/>
          </a:prstGeom>
        </p:spPr>
      </p:pic>
    </p:spTree>
    <p:extLst>
      <p:ext uri="{BB962C8B-B14F-4D97-AF65-F5344CB8AC3E}">
        <p14:creationId xmlns:p14="http://schemas.microsoft.com/office/powerpoint/2010/main" val="39543778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Adapting the content</a:t>
            </a:r>
          </a:p>
          <a:p>
            <a:endParaRPr lang="en-US" sz="2800" b="0" kern="0" dirty="0">
              <a:solidFill>
                <a:srgbClr val="5A0058"/>
              </a:solidFill>
              <a:latin typeface="Calibri Light" panose="020F0302020204030204" pitchFamily="34" charset="0"/>
              <a:cs typeface="Calibri Light" panose="020F0302020204030204" pitchFamily="34" charset="0"/>
            </a:endParaRPr>
          </a:p>
          <a:p>
            <a:endParaRPr lang="en-US" sz="2800" b="0" kern="0" dirty="0">
              <a:solidFill>
                <a:srgbClr val="5A0058"/>
              </a:solidFill>
              <a:latin typeface="Calibri Light" panose="020F0302020204030204" pitchFamily="34" charset="0"/>
              <a:cs typeface="Calibri Light" panose="020F0302020204030204" pitchFamily="34" charset="0"/>
            </a:endParaRPr>
          </a:p>
        </p:txBody>
      </p:sp>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2" y="1087396"/>
            <a:ext cx="10428036" cy="4843847"/>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Create 2, two-minute roles plays</a:t>
            </a:r>
          </a:p>
          <a:p>
            <a:pPr>
              <a:spcBef>
                <a:spcPts val="0"/>
              </a:spcBef>
              <a:spcAft>
                <a:spcPts val="0"/>
              </a:spcAft>
              <a:buClr>
                <a:schemeClr val="dk1"/>
              </a:buClr>
              <a:buSzPts val="2590"/>
            </a:pPr>
            <a:endParaRPr lang="en-GB" dirty="0">
              <a:solidFill>
                <a:schemeClr val="tx1"/>
              </a:solidFill>
              <a:latin typeface="Calibri Light" panose="020F0302020204030204" pitchFamily="34" charset="0"/>
              <a:cs typeface="Calibri Light" panose="020F0302020204030204" pitchFamily="34" charset="0"/>
            </a:endParaRPr>
          </a:p>
          <a:p>
            <a:pPr marL="523875" indent="-403225">
              <a:spcBef>
                <a:spcPts val="0"/>
              </a:spcBef>
              <a:spcAft>
                <a:spcPts val="0"/>
              </a:spcAft>
              <a:buClr>
                <a:schemeClr val="dk1"/>
              </a:buClr>
              <a:buSzPts val="2590"/>
            </a:pPr>
            <a:r>
              <a:rPr lang="en-GB" dirty="0">
                <a:solidFill>
                  <a:schemeClr val="tx1"/>
                </a:solidFill>
                <a:latin typeface="Calibri Light" panose="020F0302020204030204" pitchFamily="34" charset="0"/>
                <a:cs typeface="Calibri Light" panose="020F0302020204030204" pitchFamily="34" charset="0"/>
              </a:rPr>
              <a:t>One for adolescent girls 12-14 and one for girls 15-19</a:t>
            </a:r>
          </a:p>
          <a:p>
            <a:pPr marL="523875" indent="-403225">
              <a:spcBef>
                <a:spcPts val="0"/>
              </a:spcBef>
              <a:spcAft>
                <a:spcPts val="0"/>
              </a:spcAft>
              <a:buClr>
                <a:schemeClr val="dk1"/>
              </a:buClr>
              <a:buSzPts val="2590"/>
            </a:pPr>
            <a:r>
              <a:rPr lang="en-GB" dirty="0">
                <a:solidFill>
                  <a:schemeClr val="tx1"/>
                </a:solidFill>
                <a:latin typeface="Calibri Light" panose="020F0302020204030204" pitchFamily="34" charset="0"/>
                <a:cs typeface="Calibri Light" panose="020F0302020204030204" pitchFamily="34" charset="0"/>
              </a:rPr>
              <a:t>You can create your own activity, but MUST use the same topic below</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Adapt the activity for the different age groups, considering their different developmental ages</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The topic is:</a:t>
            </a:r>
          </a:p>
          <a:p>
            <a:pPr>
              <a:spcBef>
                <a:spcPts val="0"/>
              </a:spcBef>
              <a:spcAft>
                <a:spcPts val="0"/>
              </a:spcAft>
              <a:buClr>
                <a:schemeClr val="dk1"/>
              </a:buClr>
              <a:buSzPts val="2590"/>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i="1" dirty="0">
                <a:solidFill>
                  <a:schemeClr val="tx1"/>
                </a:solidFill>
                <a:latin typeface="Calibri Light" panose="020F0302020204030204" pitchFamily="34" charset="0"/>
                <a:cs typeface="Calibri Light" panose="020F0302020204030204" pitchFamily="34" charset="0"/>
              </a:rPr>
              <a:t>"Introduction to the first session and welcoming the girls" </a:t>
            </a:r>
          </a:p>
        </p:txBody>
      </p:sp>
    </p:spTree>
    <p:extLst>
      <p:ext uri="{BB962C8B-B14F-4D97-AF65-F5344CB8AC3E}">
        <p14:creationId xmlns:p14="http://schemas.microsoft.com/office/powerpoint/2010/main" val="25609255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ead scarf&#10;&#10;Description automatically generated with medium confidence">
            <a:extLst>
              <a:ext uri="{FF2B5EF4-FFF2-40B4-BE49-F238E27FC236}">
                <a16:creationId xmlns:a16="http://schemas.microsoft.com/office/drawing/2014/main" id="{EA73286F-E845-6445-89B7-4CA026E598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360" y="0"/>
            <a:ext cx="4521200"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2308324"/>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8: Implementation Monitoring and Evaluation</a:t>
            </a:r>
          </a:p>
          <a:p>
            <a:endParaRPr lang="en-US" sz="3600" b="1" kern="0" dirty="0">
              <a:latin typeface="Calibri" panose="020F0502020204030204" pitchFamily="34" charset="0"/>
              <a:ea typeface="Verdana" panose="020B060403050404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60 MINUTES </a:t>
            </a:r>
          </a:p>
        </p:txBody>
      </p:sp>
      <p:pic>
        <p:nvPicPr>
          <p:cNvPr id="4" name="Picture 3">
            <a:extLst>
              <a:ext uri="{FF2B5EF4-FFF2-40B4-BE49-F238E27FC236}">
                <a16:creationId xmlns:a16="http://schemas.microsoft.com/office/drawing/2014/main" id="{96997B8E-7A23-4B42-AC09-002AA3FBD9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91345" y="2806994"/>
            <a:ext cx="9091680" cy="1244009"/>
          </a:xfrm>
          <a:prstGeom prst="rect">
            <a:avLst/>
          </a:prstGeom>
        </p:spPr>
      </p:pic>
    </p:spTree>
    <p:extLst>
      <p:ext uri="{BB962C8B-B14F-4D97-AF65-F5344CB8AC3E}">
        <p14:creationId xmlns:p14="http://schemas.microsoft.com/office/powerpoint/2010/main" val="3932196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396991" cy="4393014"/>
          </a:xfrm>
        </p:spPr>
        <p:txBody>
          <a:bodyPr/>
          <a:lstStyle/>
          <a:p>
            <a:r>
              <a:rPr lang="en-GB" dirty="0">
                <a:latin typeface="+mj-lt"/>
              </a:rPr>
              <a:t>Familiarise facilitators with the implementation monitoring tools included in the toolkit and how to administer them in their context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8</a:t>
            </a:r>
            <a:br>
              <a:rPr lang="en-US" sz="2800" b="0" kern="0" dirty="0">
                <a:solidFill>
                  <a:schemeClr val="tx2"/>
                </a:solidFill>
                <a:latin typeface="+mj-lt"/>
              </a:rPr>
            </a:br>
            <a:r>
              <a:rPr lang="en-US" sz="2800" kern="0" dirty="0">
                <a:solidFill>
                  <a:schemeClr val="tx2"/>
                </a:solidFill>
                <a:latin typeface="Calibri" panose="020F0502020204030204" pitchFamily="34" charset="0"/>
                <a:cs typeface="Calibri" panose="020F0502020204030204" pitchFamily="34" charset="0"/>
              </a:rPr>
              <a:t>Implementation Monitoring and Evaluation</a:t>
            </a:r>
            <a:br>
              <a:rPr lang="en-US" sz="2800" kern="0" dirty="0">
                <a:solidFill>
                  <a:schemeClr val="tx2"/>
                </a:solidFill>
                <a:latin typeface="Calibri" panose="020F0502020204030204" pitchFamily="34" charset="0"/>
                <a:cs typeface="Calibri" panose="020F0502020204030204" pitchFamily="34" charset="0"/>
              </a:rPr>
            </a:br>
            <a:br>
              <a:rPr lang="en-US" sz="2800" kern="0" dirty="0">
                <a:solidFill>
                  <a:schemeClr val="tx2"/>
                </a:solidFill>
                <a:latin typeface="+mj-lt"/>
              </a:rPr>
            </a:br>
            <a:endParaRPr lang="en-US" sz="2800" dirty="0">
              <a:solidFill>
                <a:schemeClr val="tx2"/>
              </a:solidFill>
              <a:latin typeface="+mj-lt"/>
            </a:endParaRPr>
          </a:p>
        </p:txBody>
      </p:sp>
      <p:pic>
        <p:nvPicPr>
          <p:cNvPr id="4" name="Picture 3">
            <a:extLst>
              <a:ext uri="{FF2B5EF4-FFF2-40B4-BE49-F238E27FC236}">
                <a16:creationId xmlns:a16="http://schemas.microsoft.com/office/drawing/2014/main" id="{D9EA29A1-4EFC-4348-9003-C671FC1DE4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56302" y="-344405"/>
            <a:ext cx="8020142" cy="1192130"/>
          </a:xfrm>
          <a:prstGeom prst="rect">
            <a:avLst/>
          </a:prstGeom>
        </p:spPr>
      </p:pic>
    </p:spTree>
    <p:extLst>
      <p:ext uri="{BB962C8B-B14F-4D97-AF65-F5344CB8AC3E}">
        <p14:creationId xmlns:p14="http://schemas.microsoft.com/office/powerpoint/2010/main" val="1560334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78AD6350-E24E-F041-839A-4D15E21CFC97}"/>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10" name="Title 4">
            <a:extLst>
              <a:ext uri="{FF2B5EF4-FFF2-40B4-BE49-F238E27FC236}">
                <a16:creationId xmlns:a16="http://schemas.microsoft.com/office/drawing/2014/main" id="{0793B50A-8B50-BD4E-BA4A-FD24FB8DF30D}"/>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8.1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ADMINISTERING THE M&amp;E TOOLS </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60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1" name="Picture 10" descr="A picture containing gauge&#10;&#10;Description automatically generated">
            <a:extLst>
              <a:ext uri="{FF2B5EF4-FFF2-40B4-BE49-F238E27FC236}">
                <a16:creationId xmlns:a16="http://schemas.microsoft.com/office/drawing/2014/main" id="{BF86DA5F-8E5B-EB44-8488-C2252008B8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9254"/>
            <a:ext cx="271354" cy="271354"/>
          </a:xfrm>
          <a:prstGeom prst="rect">
            <a:avLst/>
          </a:prstGeom>
        </p:spPr>
      </p:pic>
      <p:pic>
        <p:nvPicPr>
          <p:cNvPr id="4" name="Picture 3">
            <a:extLst>
              <a:ext uri="{FF2B5EF4-FFF2-40B4-BE49-F238E27FC236}">
                <a16:creationId xmlns:a16="http://schemas.microsoft.com/office/drawing/2014/main" id="{954CC65D-3CB0-8040-80A0-934DE36E1A6A}"/>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rot="5400000">
            <a:off x="-1317506" y="1194670"/>
            <a:ext cx="6980837" cy="4345830"/>
          </a:xfrm>
          <a:prstGeom prst="rect">
            <a:avLst/>
          </a:prstGeom>
        </p:spPr>
      </p:pic>
    </p:spTree>
    <p:extLst>
      <p:ext uri="{BB962C8B-B14F-4D97-AF65-F5344CB8AC3E}">
        <p14:creationId xmlns:p14="http://schemas.microsoft.com/office/powerpoint/2010/main" val="10247708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E0012A-188A-274C-92B8-549AF24C06FF}"/>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538480" y="571076"/>
            <a:ext cx="10060882" cy="630006"/>
          </a:xfrm>
          <a:prstGeom prst="rect">
            <a:avLst/>
          </a:prstGeom>
        </p:spPr>
      </p:pic>
      <p:pic>
        <p:nvPicPr>
          <p:cNvPr id="6" name="Picture 5">
            <a:extLst>
              <a:ext uri="{FF2B5EF4-FFF2-40B4-BE49-F238E27FC236}">
                <a16:creationId xmlns:a16="http://schemas.microsoft.com/office/drawing/2014/main" id="{BBCD5492-B402-9641-AF2B-F5976E1AAA90}"/>
              </a:ext>
            </a:extLst>
          </p:cNvPr>
          <p:cNvPicPr>
            <a:picLocks noChangeAspect="1"/>
          </p:cNvPicPr>
          <p:nvPr/>
        </p:nvPicPr>
        <p:blipFill>
          <a:blip r:embed="rId4">
            <a:alphaModFix amt="50000"/>
          </a:blip>
          <a:stretch>
            <a:fillRect/>
          </a:stretch>
        </p:blipFill>
        <p:spPr>
          <a:xfrm rot="10800000">
            <a:off x="538480" y="1207060"/>
            <a:ext cx="10158004" cy="4662691"/>
          </a:xfrm>
          <a:prstGeom prst="rect">
            <a:avLst/>
          </a:prstGeom>
        </p:spPr>
      </p:pic>
      <p:graphicFrame>
        <p:nvGraphicFramePr>
          <p:cNvPr id="4" name="Table 3">
            <a:extLst>
              <a:ext uri="{FF2B5EF4-FFF2-40B4-BE49-F238E27FC236}">
                <a16:creationId xmlns:a16="http://schemas.microsoft.com/office/drawing/2014/main" id="{25F7E192-A5F5-414B-A5A3-26A8FBD9D834}"/>
              </a:ext>
            </a:extLst>
          </p:cNvPr>
          <p:cNvGraphicFramePr>
            <a:graphicFrameLocks noGrp="1"/>
          </p:cNvGraphicFramePr>
          <p:nvPr>
            <p:extLst>
              <p:ext uri="{D42A27DB-BD31-4B8C-83A1-F6EECF244321}">
                <p14:modId xmlns:p14="http://schemas.microsoft.com/office/powerpoint/2010/main" val="3036378534"/>
              </p:ext>
            </p:extLst>
          </p:nvPr>
        </p:nvGraphicFramePr>
        <p:xfrm>
          <a:off x="920552" y="493126"/>
          <a:ext cx="8427268" cy="914400"/>
        </p:xfrm>
        <a:graphic>
          <a:graphicData uri="http://schemas.openxmlformats.org/drawingml/2006/table">
            <a:tbl>
              <a:tblPr firstRow="1" bandRow="1">
                <a:tableStyleId>{5C22544A-7EE6-4342-B048-85BDC9FD1C3A}</a:tableStyleId>
              </a:tblPr>
              <a:tblGrid>
                <a:gridCol w="4213634">
                  <a:extLst>
                    <a:ext uri="{9D8B030D-6E8A-4147-A177-3AD203B41FA5}">
                      <a16:colId xmlns:a16="http://schemas.microsoft.com/office/drawing/2014/main" val="3672239294"/>
                    </a:ext>
                  </a:extLst>
                </a:gridCol>
                <a:gridCol w="4213634">
                  <a:extLst>
                    <a:ext uri="{9D8B030D-6E8A-4147-A177-3AD203B41FA5}">
                      <a16:colId xmlns:a16="http://schemas.microsoft.com/office/drawing/2014/main" val="1027465412"/>
                    </a:ext>
                  </a:extLst>
                </a:gridCol>
              </a:tblGrid>
              <a:tr h="713944">
                <a:tc>
                  <a:txBody>
                    <a:bodyPr/>
                    <a:lstStyle/>
                    <a:p>
                      <a:pPr algn="l"/>
                      <a:r>
                        <a:rPr lang="en-GB" sz="1800" b="1" i="0" kern="1200" dirty="0">
                          <a:solidFill>
                            <a:schemeClr val="tx2"/>
                          </a:solidFill>
                          <a:latin typeface="Calibri" panose="020F0502020204030204" pitchFamily="34" charset="0"/>
                          <a:ea typeface="+mn-ea"/>
                          <a:cs typeface="Calibri" panose="020F0502020204030204" pitchFamily="34" charset="0"/>
                        </a:rPr>
                        <a:t>PROGRAMME OUTCOMES  </a:t>
                      </a:r>
                      <a:endParaRPr lang="en-KE" b="1" i="0" dirty="0">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i="0" kern="1200" dirty="0">
                        <a:solidFill>
                          <a:schemeClr val="tx2"/>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tx2"/>
                          </a:solidFill>
                          <a:latin typeface="Calibri" panose="020F0502020204030204" pitchFamily="34" charset="0"/>
                          <a:ea typeface="+mn-ea"/>
                          <a:cs typeface="Calibri" panose="020F0502020204030204" pitchFamily="34" charset="0"/>
                        </a:rPr>
                        <a:t>IMPLEMENTATION OUTCOMES</a:t>
                      </a:r>
                      <a:endParaRPr lang="en-KE" sz="1800" b="1" i="0" kern="1200">
                        <a:solidFill>
                          <a:schemeClr val="tx2"/>
                        </a:solidFill>
                        <a:latin typeface="Calibri" panose="020F0502020204030204" pitchFamily="34" charset="0"/>
                        <a:ea typeface="+mn-ea"/>
                        <a:cs typeface="Calibri" panose="020F0502020204030204" pitchFamily="34" charset="0"/>
                      </a:endParaRPr>
                    </a:p>
                    <a:p>
                      <a:pPr algn="ctr"/>
                      <a:endParaRPr lang="en-KE" b="1" i="0" dirty="0">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5896173"/>
                  </a:ext>
                </a:extLst>
              </a:tr>
            </a:tbl>
          </a:graphicData>
        </a:graphic>
      </p:graphicFrame>
      <p:graphicFrame>
        <p:nvGraphicFramePr>
          <p:cNvPr id="5" name="Table 3">
            <a:extLst>
              <a:ext uri="{FF2B5EF4-FFF2-40B4-BE49-F238E27FC236}">
                <a16:creationId xmlns:a16="http://schemas.microsoft.com/office/drawing/2014/main" id="{B14516C3-F322-EE46-8511-8A6EA97F0C29}"/>
              </a:ext>
            </a:extLst>
          </p:cNvPr>
          <p:cNvGraphicFramePr>
            <a:graphicFrameLocks noGrp="1"/>
          </p:cNvGraphicFramePr>
          <p:nvPr>
            <p:extLst>
              <p:ext uri="{D42A27DB-BD31-4B8C-83A1-F6EECF244321}">
                <p14:modId xmlns:p14="http://schemas.microsoft.com/office/powerpoint/2010/main" val="334366072"/>
              </p:ext>
            </p:extLst>
          </p:nvPr>
        </p:nvGraphicFramePr>
        <p:xfrm>
          <a:off x="920552" y="1389160"/>
          <a:ext cx="8427268" cy="4480591"/>
        </p:xfrm>
        <a:graphic>
          <a:graphicData uri="http://schemas.openxmlformats.org/drawingml/2006/table">
            <a:tbl>
              <a:tblPr firstRow="1" bandRow="1">
                <a:tableStyleId>{5C22544A-7EE6-4342-B048-85BDC9FD1C3A}</a:tableStyleId>
              </a:tblPr>
              <a:tblGrid>
                <a:gridCol w="4213634">
                  <a:extLst>
                    <a:ext uri="{9D8B030D-6E8A-4147-A177-3AD203B41FA5}">
                      <a16:colId xmlns:a16="http://schemas.microsoft.com/office/drawing/2014/main" val="3806609146"/>
                    </a:ext>
                  </a:extLst>
                </a:gridCol>
                <a:gridCol w="4213634">
                  <a:extLst>
                    <a:ext uri="{9D8B030D-6E8A-4147-A177-3AD203B41FA5}">
                      <a16:colId xmlns:a16="http://schemas.microsoft.com/office/drawing/2014/main" val="1186366907"/>
                    </a:ext>
                  </a:extLst>
                </a:gridCol>
              </a:tblGrid>
              <a:tr h="713944">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describes the changes evident in programme beneficiaries </a:t>
                      </a:r>
                    </a:p>
                    <a:p>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describes how the activity was delivered</a:t>
                      </a:r>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9231609"/>
                  </a:ext>
                </a:extLst>
              </a:tr>
              <a:tr h="713944">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occur </a:t>
                      </a:r>
                      <a:r>
                        <a:rPr lang="en-GB" sz="1800" b="0" i="0" u="sng" kern="1200" dirty="0">
                          <a:solidFill>
                            <a:schemeClr val="tx1"/>
                          </a:solidFill>
                          <a:effectLst/>
                          <a:latin typeface="Calibri Light" panose="020F0302020204030204" pitchFamily="34" charset="0"/>
                          <a:ea typeface="+mn-ea"/>
                          <a:cs typeface="Calibri Light" panose="020F0302020204030204" pitchFamily="34" charset="0"/>
                        </a:rPr>
                        <a:t>as a result</a:t>
                      </a:r>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 of the activity (of the implementation)</a:t>
                      </a:r>
                    </a:p>
                    <a:p>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how participants responded to the activity</a:t>
                      </a:r>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8331481"/>
                  </a:ext>
                </a:extLst>
              </a:tr>
              <a:tr h="1631871">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sequenced in various stages, for example, short, medium and long-term outcomes, end of project outcomes, intermediate outcomes etc</a:t>
                      </a:r>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800" b="0" i="0" u="none" strike="noStrike" kern="1200" dirty="0">
                          <a:solidFill>
                            <a:schemeClr val="tx1"/>
                          </a:solidFill>
                          <a:effectLst/>
                          <a:latin typeface="Calibri Light" panose="020F0302020204030204" pitchFamily="34" charset="0"/>
                          <a:ea typeface="+mn-ea"/>
                          <a:cs typeface="Calibri Light" panose="020F0302020204030204" pitchFamily="34" charset="0"/>
                        </a:rPr>
                        <a:t>largely in control of the facilitator and project team</a:t>
                      </a:r>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6864398"/>
                  </a:ext>
                </a:extLst>
              </a:tr>
              <a:tr h="1019920">
                <a:tc>
                  <a:txBody>
                    <a:bodyPr/>
                    <a:lstStyle/>
                    <a:p>
                      <a:r>
                        <a:rPr lang="en-GB" sz="1800" b="0" i="0" dirty="0">
                          <a:solidFill>
                            <a:schemeClr val="tx1"/>
                          </a:solidFill>
                          <a:latin typeface="Calibri Light" panose="020F0302020204030204" pitchFamily="34" charset="0"/>
                          <a:cs typeface="Calibri Light" panose="020F0302020204030204" pitchFamily="34" charset="0"/>
                        </a:rPr>
                        <a:t>e</a:t>
                      </a:r>
                      <a:r>
                        <a:rPr lang="en-KE" sz="1800" b="0" i="0" dirty="0">
                          <a:solidFill>
                            <a:schemeClr val="tx1"/>
                          </a:solidFill>
                          <a:latin typeface="Calibri Light" panose="020F0302020204030204" pitchFamily="34" charset="0"/>
                          <a:cs typeface="Calibri Light" panose="020F0302020204030204" pitchFamily="34" charset="0"/>
                        </a:rPr>
                        <a:t>xternal factors will also affect if these are ach</a:t>
                      </a:r>
                      <a:r>
                        <a:rPr lang="en-GB" sz="1800" b="0" i="0" dirty="0" err="1">
                          <a:solidFill>
                            <a:schemeClr val="tx1"/>
                          </a:solidFill>
                          <a:latin typeface="Calibri Light" panose="020F0302020204030204" pitchFamily="34" charset="0"/>
                          <a:cs typeface="Calibri Light" panose="020F0302020204030204" pitchFamily="34" charset="0"/>
                        </a:rPr>
                        <a:t>ie</a:t>
                      </a:r>
                      <a:r>
                        <a:rPr lang="en-KE" sz="1800" b="0" i="0" dirty="0">
                          <a:solidFill>
                            <a:schemeClr val="tx1"/>
                          </a:solidFill>
                          <a:latin typeface="Calibri Light" panose="020F0302020204030204" pitchFamily="34" charset="0"/>
                          <a:cs typeface="Calibri Light" panose="020F0302020204030204" pitchFamily="34" charset="0"/>
                        </a:rPr>
                        <a:t>ved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chemeClr val="tx1"/>
                          </a:solidFill>
                          <a:latin typeface="Calibri Light" panose="020F0302020204030204" pitchFamily="34" charset="0"/>
                          <a:cs typeface="Calibri Light" panose="020F0302020204030204" pitchFamily="34" charset="0"/>
                        </a:rPr>
                        <a:t>will affect program outcomes</a:t>
                      </a:r>
                      <a:endParaRPr lang="en-KE" sz="1800" b="0" i="0" dirty="0">
                        <a:solidFill>
                          <a:schemeClr val="tx1"/>
                        </a:solidFill>
                        <a:latin typeface="Calibri Light" panose="020F0302020204030204" pitchFamily="34" charset="0"/>
                        <a:cs typeface="Calibri Light" panose="020F0302020204030204" pitchFamily="34" charset="0"/>
                      </a:endParaRPr>
                    </a:p>
                    <a:p>
                      <a:endParaRPr lang="en-KE" sz="1800" b="0" i="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992047"/>
                  </a:ext>
                </a:extLst>
              </a:tr>
            </a:tbl>
          </a:graphicData>
        </a:graphic>
      </p:graphicFrame>
      <p:pic>
        <p:nvPicPr>
          <p:cNvPr id="7" name="Picture 6">
            <a:extLst>
              <a:ext uri="{FF2B5EF4-FFF2-40B4-BE49-F238E27FC236}">
                <a16:creationId xmlns:a16="http://schemas.microsoft.com/office/drawing/2014/main" id="{A867F398-A18A-CD44-9046-F3C9592BB4C2}"/>
              </a:ext>
            </a:extLst>
          </p:cNvPr>
          <p:cNvPicPr>
            <a:picLocks noChangeAspect="1"/>
          </p:cNvPicPr>
          <p:nvPr/>
        </p:nvPicPr>
        <p:blipFill>
          <a:blip r:embed="rId5" cstate="screen">
            <a:alphaModFix amt="80000"/>
            <a:extLst>
              <a:ext uri="{28A0092B-C50C-407E-A947-70E740481C1C}">
                <a14:useLocalDpi xmlns:a14="http://schemas.microsoft.com/office/drawing/2010/main"/>
              </a:ext>
            </a:extLst>
          </a:blip>
          <a:stretch>
            <a:fillRect/>
          </a:stretch>
        </p:blipFill>
        <p:spPr>
          <a:xfrm>
            <a:off x="624937" y="2079640"/>
            <a:ext cx="9974425" cy="114300"/>
          </a:xfrm>
          <a:prstGeom prst="rect">
            <a:avLst/>
          </a:prstGeom>
        </p:spPr>
      </p:pic>
      <p:pic>
        <p:nvPicPr>
          <p:cNvPr id="9" name="Picture 8">
            <a:extLst>
              <a:ext uri="{FF2B5EF4-FFF2-40B4-BE49-F238E27FC236}">
                <a16:creationId xmlns:a16="http://schemas.microsoft.com/office/drawing/2014/main" id="{7AD704E1-AB1D-7449-A48F-DEB7CEB6E7BA}"/>
              </a:ext>
            </a:extLst>
          </p:cNvPr>
          <p:cNvPicPr>
            <a:picLocks noChangeAspect="1"/>
          </p:cNvPicPr>
          <p:nvPr/>
        </p:nvPicPr>
        <p:blipFill>
          <a:blip r:embed="rId6" cstate="screen">
            <a:alphaModFix amt="80000"/>
            <a:extLst>
              <a:ext uri="{28A0092B-C50C-407E-A947-70E740481C1C}">
                <a14:useLocalDpi xmlns:a14="http://schemas.microsoft.com/office/drawing/2010/main"/>
              </a:ext>
            </a:extLst>
          </a:blip>
          <a:stretch>
            <a:fillRect/>
          </a:stretch>
        </p:blipFill>
        <p:spPr>
          <a:xfrm rot="5400000">
            <a:off x="2651875" y="3467380"/>
            <a:ext cx="4634940" cy="114300"/>
          </a:xfrm>
          <a:prstGeom prst="rect">
            <a:avLst/>
          </a:prstGeom>
        </p:spPr>
      </p:pic>
      <p:pic>
        <p:nvPicPr>
          <p:cNvPr id="10" name="Picture 9">
            <a:extLst>
              <a:ext uri="{FF2B5EF4-FFF2-40B4-BE49-F238E27FC236}">
                <a16:creationId xmlns:a16="http://schemas.microsoft.com/office/drawing/2014/main" id="{49138DCE-BD96-6647-B8CE-C27F7901ADBD}"/>
              </a:ext>
            </a:extLst>
          </p:cNvPr>
          <p:cNvPicPr>
            <a:picLocks noChangeAspect="1"/>
          </p:cNvPicPr>
          <p:nvPr/>
        </p:nvPicPr>
        <p:blipFill>
          <a:blip r:embed="rId5" cstate="screen">
            <a:alphaModFix amt="80000"/>
            <a:extLst>
              <a:ext uri="{28A0092B-C50C-407E-A947-70E740481C1C}">
                <a14:useLocalDpi xmlns:a14="http://schemas.microsoft.com/office/drawing/2010/main"/>
              </a:ext>
            </a:extLst>
          </a:blip>
          <a:stretch>
            <a:fillRect/>
          </a:stretch>
        </p:blipFill>
        <p:spPr>
          <a:xfrm>
            <a:off x="624937" y="3033796"/>
            <a:ext cx="9974425" cy="114300"/>
          </a:xfrm>
          <a:prstGeom prst="rect">
            <a:avLst/>
          </a:prstGeom>
        </p:spPr>
      </p:pic>
      <p:pic>
        <p:nvPicPr>
          <p:cNvPr id="11" name="Picture 10">
            <a:extLst>
              <a:ext uri="{FF2B5EF4-FFF2-40B4-BE49-F238E27FC236}">
                <a16:creationId xmlns:a16="http://schemas.microsoft.com/office/drawing/2014/main" id="{959A79B6-C79F-C14E-A9DF-CA6F23C306B0}"/>
              </a:ext>
            </a:extLst>
          </p:cNvPr>
          <p:cNvPicPr>
            <a:picLocks noChangeAspect="1"/>
          </p:cNvPicPr>
          <p:nvPr/>
        </p:nvPicPr>
        <p:blipFill>
          <a:blip r:embed="rId5" cstate="screen">
            <a:alphaModFix amt="80000"/>
            <a:extLst>
              <a:ext uri="{28A0092B-C50C-407E-A947-70E740481C1C}">
                <a14:useLocalDpi xmlns:a14="http://schemas.microsoft.com/office/drawing/2010/main"/>
              </a:ext>
            </a:extLst>
          </a:blip>
          <a:stretch>
            <a:fillRect/>
          </a:stretch>
        </p:blipFill>
        <p:spPr>
          <a:xfrm>
            <a:off x="624937" y="4584301"/>
            <a:ext cx="9974425" cy="114300"/>
          </a:xfrm>
          <a:prstGeom prst="rect">
            <a:avLst/>
          </a:prstGeom>
        </p:spPr>
      </p:pic>
    </p:spTree>
    <p:extLst>
      <p:ext uri="{BB962C8B-B14F-4D97-AF65-F5344CB8AC3E}">
        <p14:creationId xmlns:p14="http://schemas.microsoft.com/office/powerpoint/2010/main" val="353289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1A134-8249-3549-825C-2F8E8E26C2D1}"/>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tretch>
            <a:fillRect/>
          </a:stretch>
        </p:blipFill>
        <p:spPr>
          <a:xfrm>
            <a:off x="5120649" y="1421246"/>
            <a:ext cx="3104459" cy="3915145"/>
          </a:xfrm>
          <a:prstGeom prst="rect">
            <a:avLst/>
          </a:prstGeom>
        </p:spPr>
      </p:pic>
      <p:sp>
        <p:nvSpPr>
          <p:cNvPr id="6" name="Rectangle 5">
            <a:extLst>
              <a:ext uri="{FF2B5EF4-FFF2-40B4-BE49-F238E27FC236}">
                <a16:creationId xmlns:a16="http://schemas.microsoft.com/office/drawing/2014/main" id="{7348BCBE-5BE2-AB44-AF7E-B076ED456E95}"/>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980D3-D789-B84C-B472-8DFB2858D66F}"/>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8" name="Title 4">
            <a:extLst>
              <a:ext uri="{FF2B5EF4-FFF2-40B4-BE49-F238E27FC236}">
                <a16:creationId xmlns:a16="http://schemas.microsoft.com/office/drawing/2014/main" id="{6E26A445-CCF9-BC41-AE2B-E95FA2A7EE7E}"/>
              </a:ext>
            </a:extLst>
          </p:cNvPr>
          <p:cNvSpPr>
            <a:spLocks noGrp="1"/>
          </p:cNvSpPr>
          <p:nvPr>
            <p:ph type="title"/>
          </p:nvPr>
        </p:nvSpPr>
        <p:spPr>
          <a:xfrm>
            <a:off x="295506" y="1790691"/>
            <a:ext cx="3763537" cy="2611976"/>
          </a:xfrm>
        </p:spPr>
        <p:txBody>
          <a:bodyPr anchor="t"/>
          <a:lstStyle/>
          <a:p>
            <a:r>
              <a:rPr lang="en-US" sz="2800" b="0" kern="0" dirty="0">
                <a:solidFill>
                  <a:schemeClr val="tx2"/>
                </a:solidFill>
                <a:latin typeface="+mj-lt"/>
              </a:rPr>
              <a:t>COMPONENT 2 </a:t>
            </a:r>
            <a:br>
              <a:rPr lang="en-US" sz="2800" b="0" kern="0" dirty="0">
                <a:solidFill>
                  <a:schemeClr val="tx2"/>
                </a:solidFill>
                <a:latin typeface="+mj-lt"/>
              </a:rPr>
            </a:br>
            <a:r>
              <a:rPr lang="en-US" sz="2800" kern="0" dirty="0">
                <a:solidFill>
                  <a:schemeClr val="tx2"/>
                </a:solidFill>
                <a:latin typeface="Calibri" panose="020F0502020204030204" pitchFamily="34" charset="0"/>
                <a:cs typeface="Calibri" panose="020F0502020204030204" pitchFamily="34" charset="0"/>
              </a:rPr>
              <a:t>Service Delivery</a:t>
            </a:r>
            <a:br>
              <a:rPr lang="en-US" sz="2800" kern="0" dirty="0">
                <a:solidFill>
                  <a:schemeClr val="tx2"/>
                </a:solidFill>
                <a:latin typeface="+mj-lt"/>
              </a:rPr>
            </a:br>
            <a:br>
              <a:rPr lang="en-US" sz="2800" kern="0" dirty="0">
                <a:solidFill>
                  <a:schemeClr val="tx2"/>
                </a:solidFill>
                <a:latin typeface="+mj-lt"/>
              </a:rPr>
            </a:br>
            <a:r>
              <a:rPr lang="en-US" sz="2000" kern="0" dirty="0">
                <a:latin typeface="Calibri" panose="020F0502020204030204" pitchFamily="34" charset="0"/>
                <a:cs typeface="Calibri" panose="020F0502020204030204" pitchFamily="34" charset="0"/>
              </a:rPr>
              <a:t>Objective: </a:t>
            </a:r>
            <a:r>
              <a:rPr lang="en-US" sz="2000" b="0" kern="0" dirty="0">
                <a:latin typeface="+mj-lt"/>
              </a:rPr>
              <a:t>prevent, mitigate and respond to CEFM and </a:t>
            </a:r>
            <a:r>
              <a:rPr lang="en-US" sz="2000" b="0" kern="0" dirty="0" err="1">
                <a:latin typeface="+mj-lt"/>
              </a:rPr>
              <a:t>minimise</a:t>
            </a:r>
            <a:r>
              <a:rPr lang="en-US" sz="2000" b="0" kern="0" dirty="0">
                <a:latin typeface="+mj-lt"/>
              </a:rPr>
              <a:t> the harm caused to women and girls who have experienced it or are at risk of experiencing it. </a:t>
            </a:r>
            <a:br>
              <a:rPr lang="en-US" sz="2800" kern="0" dirty="0">
                <a:solidFill>
                  <a:schemeClr val="tx2"/>
                </a:solidFill>
                <a:latin typeface="+mj-lt"/>
              </a:rPr>
            </a:br>
            <a:br>
              <a:rPr lang="en-US" sz="2800" kern="0" dirty="0">
                <a:solidFill>
                  <a:schemeClr val="tx2"/>
                </a:solidFill>
                <a:latin typeface="+mj-lt"/>
              </a:rPr>
            </a:br>
            <a:br>
              <a:rPr lang="en-US" sz="2800" kern="0" dirty="0">
                <a:solidFill>
                  <a:schemeClr val="tx2"/>
                </a:solidFill>
                <a:latin typeface="+mj-lt"/>
              </a:rPr>
            </a:br>
            <a:endParaRPr lang="en-US" sz="2800" dirty="0">
              <a:solidFill>
                <a:schemeClr val="tx2"/>
              </a:solidFill>
              <a:latin typeface="+mj-lt"/>
            </a:endParaRPr>
          </a:p>
        </p:txBody>
      </p:sp>
      <p:sp>
        <p:nvSpPr>
          <p:cNvPr id="20" name="TextBox 19">
            <a:extLst>
              <a:ext uri="{FF2B5EF4-FFF2-40B4-BE49-F238E27FC236}">
                <a16:creationId xmlns:a16="http://schemas.microsoft.com/office/drawing/2014/main" id="{85E30941-2281-084D-A8A5-1BB30995CE1B}"/>
              </a:ext>
            </a:extLst>
          </p:cNvPr>
          <p:cNvSpPr txBox="1"/>
          <p:nvPr/>
        </p:nvSpPr>
        <p:spPr>
          <a:xfrm rot="16200000">
            <a:off x="3079618" y="2995663"/>
            <a:ext cx="2829738" cy="338554"/>
          </a:xfrm>
          <a:prstGeom prst="rect">
            <a:avLst/>
          </a:prstGeom>
          <a:noFill/>
        </p:spPr>
        <p:txBody>
          <a:bodyPr wrap="square" rtlCol="0">
            <a:spAutoFit/>
          </a:bodyPr>
          <a:lstStyle/>
          <a:p>
            <a:r>
              <a:rPr lang="en-AU" sz="1600" b="1" dirty="0">
                <a:solidFill>
                  <a:schemeClr val="tx2"/>
                </a:solidFill>
                <a:latin typeface="Calibri" panose="020F0502020204030204" pitchFamily="34" charset="0"/>
                <a:cs typeface="Calibri" panose="020F0502020204030204" pitchFamily="34" charset="0"/>
              </a:rPr>
              <a:t>REFERRAL PATHWAYS</a:t>
            </a:r>
          </a:p>
        </p:txBody>
      </p:sp>
      <p:sp>
        <p:nvSpPr>
          <p:cNvPr id="22" name="Rectangle 21">
            <a:extLst>
              <a:ext uri="{FF2B5EF4-FFF2-40B4-BE49-F238E27FC236}">
                <a16:creationId xmlns:a16="http://schemas.microsoft.com/office/drawing/2014/main" id="{6F5D5C2B-9670-AA46-92D8-B0A3D30E719C}"/>
              </a:ext>
            </a:extLst>
          </p:cNvPr>
          <p:cNvSpPr/>
          <p:nvPr/>
        </p:nvSpPr>
        <p:spPr>
          <a:xfrm>
            <a:off x="5342124" y="1674801"/>
            <a:ext cx="2686369" cy="707886"/>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03526"/>
            <a:r>
              <a:rPr lang="en-US" sz="2000" b="1" dirty="0">
                <a:solidFill>
                  <a:srgbClr val="5A0058"/>
                </a:solidFill>
                <a:latin typeface="Calibri" panose="020F0502020204030204" pitchFamily="34" charset="0"/>
                <a:ea typeface="Roboto Medium" panose="02000000000000000000" pitchFamily="2" charset="0"/>
                <a:cs typeface="Calibri" panose="020F0502020204030204" pitchFamily="34" charset="0"/>
              </a:rPr>
              <a:t>LIFE SKILLS WORKSHOPS</a:t>
            </a:r>
          </a:p>
        </p:txBody>
      </p:sp>
      <p:sp>
        <p:nvSpPr>
          <p:cNvPr id="26" name="Title 4">
            <a:extLst>
              <a:ext uri="{FF2B5EF4-FFF2-40B4-BE49-F238E27FC236}">
                <a16:creationId xmlns:a16="http://schemas.microsoft.com/office/drawing/2014/main" id="{7B899037-8AD2-B94C-9D33-75567D43394D}"/>
              </a:ext>
            </a:extLst>
          </p:cNvPr>
          <p:cNvSpPr txBox="1">
            <a:spLocks/>
          </p:cNvSpPr>
          <p:nvPr/>
        </p:nvSpPr>
        <p:spPr>
          <a:xfrm>
            <a:off x="8249968" y="1618759"/>
            <a:ext cx="3646526" cy="1024116"/>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defTabSz="603526"/>
            <a:r>
              <a:rPr lang="en-US" sz="1600" b="0" dirty="0">
                <a:solidFill>
                  <a:schemeClr val="tx2"/>
                </a:solidFill>
                <a:latin typeface="+mj-lt"/>
                <a:ea typeface="Lato Light" panose="020F0502020204030203" pitchFamily="34" charset="0"/>
                <a:cs typeface="Lato Light" panose="020F0502020204030203" pitchFamily="34" charset="0"/>
              </a:rPr>
              <a:t>Delivered to adolescent girls and boys (in separate groups)14 session delivered weekly or bi weekly</a:t>
            </a:r>
            <a:endParaRPr lang="en-US" sz="1600" dirty="0">
              <a:solidFill>
                <a:schemeClr val="tx2"/>
              </a:solidFill>
              <a:latin typeface="+mj-lt"/>
            </a:endParaRPr>
          </a:p>
        </p:txBody>
      </p:sp>
      <p:sp>
        <p:nvSpPr>
          <p:cNvPr id="27" name="Title 4">
            <a:extLst>
              <a:ext uri="{FF2B5EF4-FFF2-40B4-BE49-F238E27FC236}">
                <a16:creationId xmlns:a16="http://schemas.microsoft.com/office/drawing/2014/main" id="{C04B3A4F-BB94-B741-BF8A-9B5AFCA354C1}"/>
              </a:ext>
            </a:extLst>
          </p:cNvPr>
          <p:cNvSpPr txBox="1">
            <a:spLocks/>
          </p:cNvSpPr>
          <p:nvPr/>
        </p:nvSpPr>
        <p:spPr>
          <a:xfrm>
            <a:off x="8249970" y="2722914"/>
            <a:ext cx="3508672" cy="780823"/>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defTabSz="603526"/>
            <a:r>
              <a:rPr lang="en-US" sz="1600" b="0" dirty="0">
                <a:solidFill>
                  <a:schemeClr val="tx2"/>
                </a:solidFill>
                <a:latin typeface="+mj-lt"/>
                <a:ea typeface="Lato Light" panose="020F0502020204030203" pitchFamily="34" charset="0"/>
                <a:cs typeface="Lato Light" panose="020F0502020204030203" pitchFamily="34" charset="0"/>
              </a:rPr>
              <a:t>Delivered to small groups of adolescent girls who are betrothed, already married, widowed or divorced 7 sessions delivered over 7 weeks</a:t>
            </a:r>
          </a:p>
          <a:p>
            <a:pPr defTabSz="603526"/>
            <a:endParaRPr lang="en-US" sz="1600" b="0" dirty="0">
              <a:solidFill>
                <a:schemeClr val="tx2"/>
              </a:solidFill>
              <a:latin typeface="+mj-lt"/>
              <a:ea typeface="Lato Light" panose="020F0502020204030203" pitchFamily="34" charset="0"/>
              <a:cs typeface="Lato Light" panose="020F0502020204030203" pitchFamily="34" charset="0"/>
            </a:endParaRPr>
          </a:p>
        </p:txBody>
      </p:sp>
      <p:sp>
        <p:nvSpPr>
          <p:cNvPr id="28" name="Title 4">
            <a:extLst>
              <a:ext uri="{FF2B5EF4-FFF2-40B4-BE49-F238E27FC236}">
                <a16:creationId xmlns:a16="http://schemas.microsoft.com/office/drawing/2014/main" id="{6CB764E3-BD4F-C34C-B511-553F486B64FB}"/>
              </a:ext>
            </a:extLst>
          </p:cNvPr>
          <p:cNvSpPr txBox="1">
            <a:spLocks/>
          </p:cNvSpPr>
          <p:nvPr/>
        </p:nvSpPr>
        <p:spPr>
          <a:xfrm>
            <a:off x="8249970" y="4095353"/>
            <a:ext cx="3299682" cy="948560"/>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pPr defTabSz="603526"/>
            <a:r>
              <a:rPr lang="en-US" sz="1600" b="0" dirty="0">
                <a:solidFill>
                  <a:schemeClr val="tx2"/>
                </a:solidFill>
                <a:latin typeface="+mj-lt"/>
                <a:ea typeface="Lato Light" panose="020F0502020204030203" pitchFamily="34" charset="0"/>
                <a:cs typeface="Lato Light" panose="020F0502020204030203" pitchFamily="34" charset="0"/>
              </a:rPr>
              <a:t>Optional for participants who have complex needs and require additional support.</a:t>
            </a:r>
          </a:p>
        </p:txBody>
      </p:sp>
      <p:sp>
        <p:nvSpPr>
          <p:cNvPr id="29" name="Rectangle 28">
            <a:extLst>
              <a:ext uri="{FF2B5EF4-FFF2-40B4-BE49-F238E27FC236}">
                <a16:creationId xmlns:a16="http://schemas.microsoft.com/office/drawing/2014/main" id="{BD232BFD-01A4-584D-9865-EEAE5D64D1B9}"/>
              </a:ext>
            </a:extLst>
          </p:cNvPr>
          <p:cNvSpPr/>
          <p:nvPr/>
        </p:nvSpPr>
        <p:spPr>
          <a:xfrm>
            <a:off x="5729165" y="2939697"/>
            <a:ext cx="1912286" cy="707886"/>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03526"/>
            <a:r>
              <a:rPr lang="en-US" sz="2000" b="1" dirty="0">
                <a:solidFill>
                  <a:srgbClr val="5A0058"/>
                </a:solidFill>
                <a:latin typeface="Calibri" panose="020F0502020204030204" pitchFamily="34" charset="0"/>
                <a:ea typeface="Roboto Medium" panose="02000000000000000000" pitchFamily="2" charset="0"/>
                <a:cs typeface="Calibri" panose="020F0502020204030204" pitchFamily="34" charset="0"/>
              </a:rPr>
              <a:t>FOCUSED CARE SESSIONS</a:t>
            </a:r>
          </a:p>
        </p:txBody>
      </p:sp>
      <p:sp>
        <p:nvSpPr>
          <p:cNvPr id="30" name="Rectangle 29">
            <a:extLst>
              <a:ext uri="{FF2B5EF4-FFF2-40B4-BE49-F238E27FC236}">
                <a16:creationId xmlns:a16="http://schemas.microsoft.com/office/drawing/2014/main" id="{AD8A0F0A-ACB4-8744-91AB-86775C83D15F}"/>
              </a:ext>
            </a:extLst>
          </p:cNvPr>
          <p:cNvSpPr/>
          <p:nvPr/>
        </p:nvSpPr>
        <p:spPr>
          <a:xfrm>
            <a:off x="5404592" y="4225866"/>
            <a:ext cx="2561432" cy="707886"/>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03526"/>
            <a:r>
              <a:rPr lang="en-US" sz="2000" b="1" dirty="0">
                <a:solidFill>
                  <a:srgbClr val="5A0058"/>
                </a:solidFill>
                <a:latin typeface="Calibri" panose="020F0502020204030204" pitchFamily="34" charset="0"/>
                <a:ea typeface="Roboto Medium" panose="02000000000000000000" pitchFamily="2" charset="0"/>
                <a:cs typeface="Calibri" panose="020F0502020204030204" pitchFamily="34" charset="0"/>
              </a:rPr>
              <a:t>CASE MANAGEMENT AND REFERRAL</a:t>
            </a:r>
          </a:p>
        </p:txBody>
      </p:sp>
      <p:pic>
        <p:nvPicPr>
          <p:cNvPr id="5" name="Picture 4">
            <a:extLst>
              <a:ext uri="{FF2B5EF4-FFF2-40B4-BE49-F238E27FC236}">
                <a16:creationId xmlns:a16="http://schemas.microsoft.com/office/drawing/2014/main" id="{20EFC892-C361-5B4E-9B1B-4E56C73670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0000">
            <a:off x="4636458" y="2028744"/>
            <a:ext cx="430606" cy="2774096"/>
          </a:xfrm>
          <a:prstGeom prst="rect">
            <a:avLst/>
          </a:prstGeom>
        </p:spPr>
      </p:pic>
    </p:spTree>
    <p:extLst>
      <p:ext uri="{BB962C8B-B14F-4D97-AF65-F5344CB8AC3E}">
        <p14:creationId xmlns:p14="http://schemas.microsoft.com/office/powerpoint/2010/main" val="713353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A95CE93-3AA8-4243-911E-1FC7DBBA279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19631" y="2638209"/>
            <a:ext cx="1888868" cy="1108577"/>
          </a:xfrm>
          <a:prstGeom prst="rect">
            <a:avLst/>
          </a:prstGeom>
        </p:spPr>
      </p:pic>
      <p:pic>
        <p:nvPicPr>
          <p:cNvPr id="38" name="Picture 37">
            <a:extLst>
              <a:ext uri="{FF2B5EF4-FFF2-40B4-BE49-F238E27FC236}">
                <a16:creationId xmlns:a16="http://schemas.microsoft.com/office/drawing/2014/main" id="{B838C20F-9CD5-BE44-8BA6-8E3CCDC051D9}"/>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55506" y="5599159"/>
            <a:ext cx="2588436" cy="448455"/>
          </a:xfrm>
          <a:prstGeom prst="rect">
            <a:avLst/>
          </a:prstGeom>
        </p:spPr>
      </p:pic>
      <p:pic>
        <p:nvPicPr>
          <p:cNvPr id="35" name="Picture 34">
            <a:extLst>
              <a:ext uri="{FF2B5EF4-FFF2-40B4-BE49-F238E27FC236}">
                <a16:creationId xmlns:a16="http://schemas.microsoft.com/office/drawing/2014/main" id="{925FA058-5CFB-294D-AE01-5C5CCC73E30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55506" y="2083073"/>
            <a:ext cx="2588436" cy="448455"/>
          </a:xfrm>
          <a:prstGeom prst="rect">
            <a:avLst/>
          </a:prstGeom>
        </p:spPr>
      </p:pic>
      <p:pic>
        <p:nvPicPr>
          <p:cNvPr id="33" name="Picture 32">
            <a:extLst>
              <a:ext uri="{FF2B5EF4-FFF2-40B4-BE49-F238E27FC236}">
                <a16:creationId xmlns:a16="http://schemas.microsoft.com/office/drawing/2014/main" id="{FC370E09-E1AD-C946-9594-839A953518BD}"/>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55506" y="2953930"/>
            <a:ext cx="2588436" cy="448455"/>
          </a:xfrm>
          <a:prstGeom prst="rect">
            <a:avLst/>
          </a:prstGeom>
        </p:spPr>
      </p:pic>
      <p:pic>
        <p:nvPicPr>
          <p:cNvPr id="36" name="Picture 35">
            <a:extLst>
              <a:ext uri="{FF2B5EF4-FFF2-40B4-BE49-F238E27FC236}">
                <a16:creationId xmlns:a16="http://schemas.microsoft.com/office/drawing/2014/main" id="{1A6503B8-53AD-8D4F-86C9-82DAA73EDDB0}"/>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661035" y="2953930"/>
            <a:ext cx="2560447" cy="448455"/>
          </a:xfrm>
          <a:prstGeom prst="rect">
            <a:avLst/>
          </a:prstGeom>
        </p:spPr>
      </p:pic>
      <p:pic>
        <p:nvPicPr>
          <p:cNvPr id="10" name="Picture 9">
            <a:extLst>
              <a:ext uri="{FF2B5EF4-FFF2-40B4-BE49-F238E27FC236}">
                <a16:creationId xmlns:a16="http://schemas.microsoft.com/office/drawing/2014/main" id="{E1FAF997-6DD7-2A4B-8274-22D07B608DF7}"/>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649647" y="4280792"/>
            <a:ext cx="1254779" cy="992912"/>
          </a:xfrm>
          <a:prstGeom prst="rect">
            <a:avLst/>
          </a:prstGeom>
        </p:spPr>
      </p:pic>
      <p:pic>
        <p:nvPicPr>
          <p:cNvPr id="41" name="Picture 40">
            <a:extLst>
              <a:ext uri="{FF2B5EF4-FFF2-40B4-BE49-F238E27FC236}">
                <a16:creationId xmlns:a16="http://schemas.microsoft.com/office/drawing/2014/main" id="{75EAFBE0-7220-DF4E-BFCD-9BD1BAAECCB3}"/>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1986306" y="4280792"/>
            <a:ext cx="1254779" cy="992912"/>
          </a:xfrm>
          <a:prstGeom prst="rect">
            <a:avLst/>
          </a:prstGeom>
        </p:spPr>
      </p:pic>
      <p:pic>
        <p:nvPicPr>
          <p:cNvPr id="42" name="Picture 41">
            <a:extLst>
              <a:ext uri="{FF2B5EF4-FFF2-40B4-BE49-F238E27FC236}">
                <a16:creationId xmlns:a16="http://schemas.microsoft.com/office/drawing/2014/main" id="{D028301B-73A9-A24F-8DB6-94A0F973CB37}"/>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4149135" y="4280792"/>
            <a:ext cx="1254779" cy="485027"/>
          </a:xfrm>
          <a:prstGeom prst="rect">
            <a:avLst/>
          </a:prstGeom>
        </p:spPr>
      </p:pic>
      <p:pic>
        <p:nvPicPr>
          <p:cNvPr id="44" name="Picture 43">
            <a:extLst>
              <a:ext uri="{FF2B5EF4-FFF2-40B4-BE49-F238E27FC236}">
                <a16:creationId xmlns:a16="http://schemas.microsoft.com/office/drawing/2014/main" id="{77B85E01-4F14-2647-A6AF-8B03202C9568}"/>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4694658" y="4806572"/>
            <a:ext cx="1254779" cy="485027"/>
          </a:xfrm>
          <a:prstGeom prst="rect">
            <a:avLst/>
          </a:prstGeom>
        </p:spPr>
      </p:pic>
      <p:pic>
        <p:nvPicPr>
          <p:cNvPr id="43" name="Picture 42">
            <a:extLst>
              <a:ext uri="{FF2B5EF4-FFF2-40B4-BE49-F238E27FC236}">
                <a16:creationId xmlns:a16="http://schemas.microsoft.com/office/drawing/2014/main" id="{957D99B9-4CF6-114B-9BA6-25C153172EAE}"/>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6674229" y="4280792"/>
            <a:ext cx="1254779" cy="485027"/>
          </a:xfrm>
          <a:prstGeom prst="rect">
            <a:avLst/>
          </a:prstGeom>
        </p:spPr>
      </p:pic>
      <p:pic>
        <p:nvPicPr>
          <p:cNvPr id="45" name="Picture 44">
            <a:extLst>
              <a:ext uri="{FF2B5EF4-FFF2-40B4-BE49-F238E27FC236}">
                <a16:creationId xmlns:a16="http://schemas.microsoft.com/office/drawing/2014/main" id="{28B1E6C0-2450-C642-92EC-E94611D9CC45}"/>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6031317" y="4806572"/>
            <a:ext cx="1254779" cy="485027"/>
          </a:xfrm>
          <a:prstGeom prst="rect">
            <a:avLst/>
          </a:prstGeom>
        </p:spPr>
      </p:pic>
      <p:pic>
        <p:nvPicPr>
          <p:cNvPr id="12" name="Picture 11">
            <a:extLst>
              <a:ext uri="{FF2B5EF4-FFF2-40B4-BE49-F238E27FC236}">
                <a16:creationId xmlns:a16="http://schemas.microsoft.com/office/drawing/2014/main" id="{6C813F0E-6CBA-6B4A-A4D3-5713336DFE79}"/>
              </a:ext>
            </a:extLst>
          </p:cNvPr>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683495" y="1159283"/>
            <a:ext cx="2560447" cy="667000"/>
          </a:xfrm>
          <a:prstGeom prst="rect">
            <a:avLst/>
          </a:prstGeom>
        </p:spPr>
      </p:pic>
      <p:pic>
        <p:nvPicPr>
          <p:cNvPr id="34" name="Picture 33">
            <a:extLst>
              <a:ext uri="{FF2B5EF4-FFF2-40B4-BE49-F238E27FC236}">
                <a16:creationId xmlns:a16="http://schemas.microsoft.com/office/drawing/2014/main" id="{AA0E3C10-EFA1-5446-A4BF-E9E0CC611964}"/>
              </a:ext>
            </a:extLst>
          </p:cNvPr>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4661036" y="1159283"/>
            <a:ext cx="2560447" cy="667000"/>
          </a:xfrm>
          <a:prstGeom prst="rect">
            <a:avLst/>
          </a:prstGeom>
        </p:spPr>
      </p:pic>
      <p:sp>
        <p:nvSpPr>
          <p:cNvPr id="2" name="Title 4">
            <a:extLst>
              <a:ext uri="{FF2B5EF4-FFF2-40B4-BE49-F238E27FC236}">
                <a16:creationId xmlns:a16="http://schemas.microsoft.com/office/drawing/2014/main" id="{D055FB31-6D74-2A48-85FB-239513EB1A39}"/>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err="1">
                <a:solidFill>
                  <a:srgbClr val="5A0058"/>
                </a:solidFill>
                <a:latin typeface="+mj-lt"/>
              </a:rPr>
              <a:t>Berkel</a:t>
            </a:r>
            <a:r>
              <a:rPr lang="en-US" sz="2800" b="0" kern="0" dirty="0">
                <a:solidFill>
                  <a:srgbClr val="5A0058"/>
                </a:solidFill>
                <a:latin typeface="+mj-lt"/>
              </a:rPr>
              <a:t> et. al.’s Integrated Model of </a:t>
            </a:r>
            <a:r>
              <a:rPr lang="en-US" sz="2800" b="0" kern="0" dirty="0" err="1">
                <a:solidFill>
                  <a:srgbClr val="5A0058"/>
                </a:solidFill>
                <a:latin typeface="+mj-lt"/>
              </a:rPr>
              <a:t>Programme</a:t>
            </a:r>
            <a:r>
              <a:rPr lang="en-US" sz="2800" b="0" kern="0" dirty="0">
                <a:solidFill>
                  <a:srgbClr val="5A0058"/>
                </a:solidFill>
                <a:latin typeface="+mj-lt"/>
              </a:rPr>
              <a:t> Implementation</a:t>
            </a:r>
          </a:p>
        </p:txBody>
      </p:sp>
      <p:sp>
        <p:nvSpPr>
          <p:cNvPr id="4" name="Google Shape;457;p57">
            <a:extLst>
              <a:ext uri="{FF2B5EF4-FFF2-40B4-BE49-F238E27FC236}">
                <a16:creationId xmlns:a16="http://schemas.microsoft.com/office/drawing/2014/main" id="{B4E1319B-69CA-5F40-8142-4C4C4307A65B}"/>
              </a:ext>
            </a:extLst>
          </p:cNvPr>
          <p:cNvSpPr txBox="1"/>
          <p:nvPr/>
        </p:nvSpPr>
        <p:spPr>
          <a:xfrm>
            <a:off x="780978" y="3081600"/>
            <a:ext cx="1767912" cy="221797"/>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QUALITY</a:t>
            </a:r>
          </a:p>
        </p:txBody>
      </p:sp>
      <p:sp>
        <p:nvSpPr>
          <p:cNvPr id="5" name="Google Shape;459;p57">
            <a:extLst>
              <a:ext uri="{FF2B5EF4-FFF2-40B4-BE49-F238E27FC236}">
                <a16:creationId xmlns:a16="http://schemas.microsoft.com/office/drawing/2014/main" id="{9007ED94-CD54-DC44-AC04-3E95DBC7B249}"/>
              </a:ext>
            </a:extLst>
          </p:cNvPr>
          <p:cNvSpPr txBox="1"/>
          <p:nvPr/>
        </p:nvSpPr>
        <p:spPr>
          <a:xfrm>
            <a:off x="4723064" y="3081600"/>
            <a:ext cx="1958534" cy="221797"/>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RESPONSIBILITY</a:t>
            </a:r>
            <a:endParaRPr sz="1400" b="1" dirty="0">
              <a:latin typeface="Calibri" panose="020F0502020204030204" pitchFamily="34" charset="0"/>
              <a:ea typeface="Calibri"/>
              <a:cs typeface="Calibri" panose="020F0502020204030204" pitchFamily="34" charset="0"/>
              <a:sym typeface="Calibri"/>
            </a:endParaRPr>
          </a:p>
        </p:txBody>
      </p:sp>
      <p:sp>
        <p:nvSpPr>
          <p:cNvPr id="11" name="Google Shape;468;p57">
            <a:extLst>
              <a:ext uri="{FF2B5EF4-FFF2-40B4-BE49-F238E27FC236}">
                <a16:creationId xmlns:a16="http://schemas.microsoft.com/office/drawing/2014/main" id="{7AF27243-47A0-EC4C-8DD7-736C13F8E01F}"/>
              </a:ext>
            </a:extLst>
          </p:cNvPr>
          <p:cNvSpPr txBox="1"/>
          <p:nvPr/>
        </p:nvSpPr>
        <p:spPr>
          <a:xfrm>
            <a:off x="780978" y="2156591"/>
            <a:ext cx="982508" cy="288635"/>
          </a:xfrm>
          <a:prstGeom prst="rect">
            <a:avLst/>
          </a:prstGeom>
          <a:noFill/>
          <a:ln>
            <a:noFill/>
          </a:ln>
        </p:spPr>
        <p:txBody>
          <a:bodyPr spcFirstLastPara="1" wrap="square" lIns="74283" tIns="37131" rIns="74283" bIns="37131" anchor="t" anchorCtr="0">
            <a:noAutofit/>
          </a:bodyPr>
          <a:lstStyle/>
          <a:p>
            <a:pPr>
              <a:spcBef>
                <a:spcPts val="0"/>
              </a:spcBef>
              <a:spcAft>
                <a:spcPts val="0"/>
              </a:spcAft>
              <a:buClr>
                <a:schemeClr val="dk1"/>
              </a:buClr>
              <a:buSzPts val="1400"/>
            </a:pPr>
            <a:r>
              <a:rPr lang="en-US" sz="1400" b="1" dirty="0">
                <a:solidFill>
                  <a:schemeClr val="dk1"/>
                </a:solidFill>
                <a:latin typeface="Calibri" panose="020F0502020204030204" pitchFamily="34" charset="0"/>
                <a:ea typeface="Calibri"/>
                <a:cs typeface="Calibri" panose="020F0502020204030204" pitchFamily="34" charset="0"/>
                <a:sym typeface="Calibri"/>
              </a:rPr>
              <a:t>FIDELITY</a:t>
            </a:r>
          </a:p>
        </p:txBody>
      </p:sp>
      <p:sp>
        <p:nvSpPr>
          <p:cNvPr id="19" name="Google Shape;468;p57">
            <a:extLst>
              <a:ext uri="{FF2B5EF4-FFF2-40B4-BE49-F238E27FC236}">
                <a16:creationId xmlns:a16="http://schemas.microsoft.com/office/drawing/2014/main" id="{6B3ECDC8-E927-3E4B-97B3-C2037EAA5286}"/>
              </a:ext>
            </a:extLst>
          </p:cNvPr>
          <p:cNvSpPr txBox="1"/>
          <p:nvPr/>
        </p:nvSpPr>
        <p:spPr>
          <a:xfrm>
            <a:off x="4878262" y="1340612"/>
            <a:ext cx="2354108" cy="317645"/>
          </a:xfrm>
          <a:prstGeom prst="rect">
            <a:avLst/>
          </a:prstGeom>
          <a:noFill/>
          <a:ln>
            <a:noFill/>
          </a:ln>
        </p:spPr>
        <p:txBody>
          <a:bodyPr spcFirstLastPara="1" wrap="square" lIns="74283" tIns="37131" rIns="74283" bIns="37131" anchor="t" anchorCtr="0">
            <a:noAutofit/>
          </a:bodyPr>
          <a:lstStyle/>
          <a:p>
            <a:pPr>
              <a:spcBef>
                <a:spcPts val="0"/>
              </a:spcBef>
              <a:spcAft>
                <a:spcPts val="0"/>
              </a:spcAft>
              <a:buClr>
                <a:schemeClr val="dk1"/>
              </a:buClr>
              <a:buSzPts val="1400"/>
            </a:pPr>
            <a:r>
              <a:rPr lang="en-US" sz="1400" b="1" dirty="0">
                <a:solidFill>
                  <a:schemeClr val="dk1"/>
                </a:solidFill>
                <a:latin typeface="Calibri" panose="020F0502020204030204" pitchFamily="34" charset="0"/>
                <a:ea typeface="Calibri"/>
                <a:cs typeface="Calibri" panose="020F0502020204030204" pitchFamily="34" charset="0"/>
                <a:sym typeface="Calibri"/>
              </a:rPr>
              <a:t>PARTICIPANT BEHAVIORS</a:t>
            </a:r>
          </a:p>
        </p:txBody>
      </p:sp>
      <p:sp>
        <p:nvSpPr>
          <p:cNvPr id="24" name="Google Shape;468;p57">
            <a:extLst>
              <a:ext uri="{FF2B5EF4-FFF2-40B4-BE49-F238E27FC236}">
                <a16:creationId xmlns:a16="http://schemas.microsoft.com/office/drawing/2014/main" id="{9D842DD3-1726-6646-AB2E-05F3D932D644}"/>
              </a:ext>
            </a:extLst>
          </p:cNvPr>
          <p:cNvSpPr txBox="1"/>
          <p:nvPr/>
        </p:nvSpPr>
        <p:spPr>
          <a:xfrm>
            <a:off x="780978" y="1340612"/>
            <a:ext cx="2354108" cy="317645"/>
          </a:xfrm>
          <a:prstGeom prst="rect">
            <a:avLst/>
          </a:prstGeom>
          <a:noFill/>
          <a:ln>
            <a:noFill/>
          </a:ln>
        </p:spPr>
        <p:txBody>
          <a:bodyPr spcFirstLastPara="1" wrap="square" lIns="74283" tIns="37131" rIns="74283" bIns="37131" anchor="t" anchorCtr="0">
            <a:noAutofit/>
          </a:bodyPr>
          <a:lstStyle/>
          <a:p>
            <a:pPr>
              <a:spcBef>
                <a:spcPts val="0"/>
              </a:spcBef>
              <a:spcAft>
                <a:spcPts val="0"/>
              </a:spcAft>
              <a:buClr>
                <a:schemeClr val="dk1"/>
              </a:buClr>
              <a:buSzPts val="1400"/>
            </a:pPr>
            <a:r>
              <a:rPr lang="en-US" sz="1400" b="1" dirty="0">
                <a:solidFill>
                  <a:schemeClr val="dk1"/>
                </a:solidFill>
                <a:latin typeface="Calibri" panose="020F0502020204030204" pitchFamily="34" charset="0"/>
                <a:ea typeface="Calibri"/>
                <a:cs typeface="Calibri" panose="020F0502020204030204" pitchFamily="34" charset="0"/>
                <a:sym typeface="Calibri"/>
              </a:rPr>
              <a:t>FACILITATORS BEHAVIORS</a:t>
            </a:r>
          </a:p>
        </p:txBody>
      </p:sp>
      <p:sp>
        <p:nvSpPr>
          <p:cNvPr id="26" name="Google Shape;457;p57">
            <a:extLst>
              <a:ext uri="{FF2B5EF4-FFF2-40B4-BE49-F238E27FC236}">
                <a16:creationId xmlns:a16="http://schemas.microsoft.com/office/drawing/2014/main" id="{BB5D8A7F-1B2B-014D-8848-F70DCAB8CECF}"/>
              </a:ext>
            </a:extLst>
          </p:cNvPr>
          <p:cNvSpPr txBox="1"/>
          <p:nvPr/>
        </p:nvSpPr>
        <p:spPr>
          <a:xfrm>
            <a:off x="780978" y="5733061"/>
            <a:ext cx="1767912" cy="221797"/>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ADAPTATION</a:t>
            </a:r>
          </a:p>
        </p:txBody>
      </p:sp>
      <p:sp>
        <p:nvSpPr>
          <p:cNvPr id="27" name="Google Shape;457;p57">
            <a:extLst>
              <a:ext uri="{FF2B5EF4-FFF2-40B4-BE49-F238E27FC236}">
                <a16:creationId xmlns:a16="http://schemas.microsoft.com/office/drawing/2014/main" id="{84A796FF-99A5-B849-8D8D-3ABD6AE1B98C}"/>
              </a:ext>
            </a:extLst>
          </p:cNvPr>
          <p:cNvSpPr txBox="1"/>
          <p:nvPr/>
        </p:nvSpPr>
        <p:spPr>
          <a:xfrm>
            <a:off x="780978" y="4448174"/>
            <a:ext cx="1265536" cy="71165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Interactive teaching methods</a:t>
            </a:r>
          </a:p>
        </p:txBody>
      </p:sp>
      <p:sp>
        <p:nvSpPr>
          <p:cNvPr id="28" name="Google Shape;457;p57">
            <a:extLst>
              <a:ext uri="{FF2B5EF4-FFF2-40B4-BE49-F238E27FC236}">
                <a16:creationId xmlns:a16="http://schemas.microsoft.com/office/drawing/2014/main" id="{D276228D-640C-C242-829A-12BEF47081A9}"/>
              </a:ext>
            </a:extLst>
          </p:cNvPr>
          <p:cNvSpPr txBox="1"/>
          <p:nvPr/>
        </p:nvSpPr>
        <p:spPr>
          <a:xfrm>
            <a:off x="2176576" y="4448174"/>
            <a:ext cx="851879" cy="71165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Clinical process skills</a:t>
            </a:r>
          </a:p>
        </p:txBody>
      </p:sp>
      <p:sp>
        <p:nvSpPr>
          <p:cNvPr id="29" name="Google Shape;457;p57">
            <a:extLst>
              <a:ext uri="{FF2B5EF4-FFF2-40B4-BE49-F238E27FC236}">
                <a16:creationId xmlns:a16="http://schemas.microsoft.com/office/drawing/2014/main" id="{13E5B4A9-3BD5-1E42-8F93-71FFA8A28C17}"/>
              </a:ext>
            </a:extLst>
          </p:cNvPr>
          <p:cNvSpPr txBox="1"/>
          <p:nvPr/>
        </p:nvSpPr>
        <p:spPr>
          <a:xfrm>
            <a:off x="4303407" y="4398746"/>
            <a:ext cx="938965" cy="31764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Attendance</a:t>
            </a:r>
          </a:p>
        </p:txBody>
      </p:sp>
      <p:sp>
        <p:nvSpPr>
          <p:cNvPr id="30" name="Google Shape;457;p57">
            <a:extLst>
              <a:ext uri="{FF2B5EF4-FFF2-40B4-BE49-F238E27FC236}">
                <a16:creationId xmlns:a16="http://schemas.microsoft.com/office/drawing/2014/main" id="{4C8E2759-1EF4-CB48-A36C-2C497F6F04BF}"/>
              </a:ext>
            </a:extLst>
          </p:cNvPr>
          <p:cNvSpPr txBox="1"/>
          <p:nvPr/>
        </p:nvSpPr>
        <p:spPr>
          <a:xfrm>
            <a:off x="6831875" y="4398746"/>
            <a:ext cx="743022" cy="31764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Practice</a:t>
            </a:r>
          </a:p>
        </p:txBody>
      </p:sp>
      <p:sp>
        <p:nvSpPr>
          <p:cNvPr id="31" name="Google Shape;457;p57">
            <a:extLst>
              <a:ext uri="{FF2B5EF4-FFF2-40B4-BE49-F238E27FC236}">
                <a16:creationId xmlns:a16="http://schemas.microsoft.com/office/drawing/2014/main" id="{544924BC-043F-2E4C-95B1-6BFC4A2EFE9C}"/>
              </a:ext>
            </a:extLst>
          </p:cNvPr>
          <p:cNvSpPr txBox="1"/>
          <p:nvPr/>
        </p:nvSpPr>
        <p:spPr>
          <a:xfrm>
            <a:off x="4848930" y="4932146"/>
            <a:ext cx="1080480" cy="31764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Participation </a:t>
            </a:r>
          </a:p>
        </p:txBody>
      </p:sp>
      <p:sp>
        <p:nvSpPr>
          <p:cNvPr id="32" name="Google Shape;457;p57">
            <a:extLst>
              <a:ext uri="{FF2B5EF4-FFF2-40B4-BE49-F238E27FC236}">
                <a16:creationId xmlns:a16="http://schemas.microsoft.com/office/drawing/2014/main" id="{76D738DE-420A-E148-A63A-7013ADC0E21C}"/>
              </a:ext>
            </a:extLst>
          </p:cNvPr>
          <p:cNvSpPr txBox="1"/>
          <p:nvPr/>
        </p:nvSpPr>
        <p:spPr>
          <a:xfrm>
            <a:off x="6188962" y="4932146"/>
            <a:ext cx="1080479" cy="317645"/>
          </a:xfrm>
          <a:prstGeom prst="rect">
            <a:avLst/>
          </a:prstGeom>
          <a:noFill/>
          <a:ln>
            <a:noFill/>
          </a:ln>
        </p:spPr>
        <p:txBody>
          <a:bodyPr spcFirstLastPara="1" wrap="square" lIns="37131" tIns="37131" rIns="37131" bIns="37131" anchor="t" anchorCtr="0">
            <a:noAutofit/>
          </a:bodyPr>
          <a:lstStyle/>
          <a:p>
            <a:pPr>
              <a:lnSpc>
                <a:spcPct val="90000"/>
              </a:lnSpc>
              <a:spcBef>
                <a:spcPts val="0"/>
              </a:spcBef>
              <a:spcAft>
                <a:spcPts val="0"/>
              </a:spcAft>
              <a:buClr>
                <a:schemeClr val="lt1"/>
              </a:buClr>
              <a:buSzPts val="1400"/>
            </a:pPr>
            <a:r>
              <a:rPr lang="en-US" sz="1400" dirty="0">
                <a:latin typeface="+mj-lt"/>
                <a:ea typeface="Calibri"/>
                <a:cs typeface="Calibri"/>
                <a:sym typeface="Calibri"/>
              </a:rPr>
              <a:t>Satisfaction </a:t>
            </a:r>
          </a:p>
        </p:txBody>
      </p:sp>
      <p:sp>
        <p:nvSpPr>
          <p:cNvPr id="39" name="Google Shape;461;p57">
            <a:extLst>
              <a:ext uri="{FF2B5EF4-FFF2-40B4-BE49-F238E27FC236}">
                <a16:creationId xmlns:a16="http://schemas.microsoft.com/office/drawing/2014/main" id="{04EBA3A4-8FEA-8A4D-9E26-4048F41E9D73}"/>
              </a:ext>
            </a:extLst>
          </p:cNvPr>
          <p:cNvSpPr txBox="1"/>
          <p:nvPr/>
        </p:nvSpPr>
        <p:spPr>
          <a:xfrm>
            <a:off x="8747404" y="2996557"/>
            <a:ext cx="1507252" cy="266607"/>
          </a:xfrm>
          <a:prstGeom prst="rect">
            <a:avLst/>
          </a:prstGeom>
          <a:noFill/>
          <a:ln>
            <a:noFill/>
          </a:ln>
        </p:spPr>
        <p:txBody>
          <a:bodyPr spcFirstLastPara="1" wrap="square" lIns="37131" tIns="37131" rIns="37131" bIns="37131" anchor="t" anchorCtr="0">
            <a:noAutofit/>
          </a:bodyPr>
          <a:lstStyle/>
          <a:p>
            <a:pPr algn="ctr">
              <a:lnSpc>
                <a:spcPct val="90000"/>
              </a:lnSpc>
              <a:spcBef>
                <a:spcPts val="0"/>
              </a:spcBef>
              <a:spcAft>
                <a:spcPts val="0"/>
              </a:spcAft>
              <a:buClr>
                <a:schemeClr val="lt1"/>
              </a:buClr>
              <a:buSzPts val="1400"/>
            </a:pPr>
            <a:r>
              <a:rPr lang="en-US" sz="1400" b="1" dirty="0">
                <a:latin typeface="Calibri" panose="020F0502020204030204" pitchFamily="34" charset="0"/>
                <a:ea typeface="Calibri"/>
                <a:cs typeface="Calibri" panose="020F0502020204030204" pitchFamily="34" charset="0"/>
                <a:sym typeface="Calibri"/>
              </a:rPr>
              <a:t>PROGRAM OUTCOMES</a:t>
            </a:r>
            <a:endParaRPr sz="1400" b="1" dirty="0">
              <a:latin typeface="Calibri" panose="020F0502020204030204" pitchFamily="34" charset="0"/>
              <a:ea typeface="Calibri"/>
              <a:cs typeface="Calibri" panose="020F0502020204030204" pitchFamily="34" charset="0"/>
              <a:sym typeface="Calibri"/>
            </a:endParaRPr>
          </a:p>
        </p:txBody>
      </p:sp>
      <p:pic>
        <p:nvPicPr>
          <p:cNvPr id="17" name="Picture 16">
            <a:extLst>
              <a:ext uri="{FF2B5EF4-FFF2-40B4-BE49-F238E27FC236}">
                <a16:creationId xmlns:a16="http://schemas.microsoft.com/office/drawing/2014/main" id="{6E155F9A-7773-F94A-ADC9-EF39C5EC027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8384266" y="4699533"/>
            <a:ext cx="2245205" cy="339710"/>
          </a:xfrm>
          <a:prstGeom prst="rect">
            <a:avLst/>
          </a:prstGeom>
        </p:spPr>
      </p:pic>
      <p:pic>
        <p:nvPicPr>
          <p:cNvPr id="47" name="Picture 46">
            <a:extLst>
              <a:ext uri="{FF2B5EF4-FFF2-40B4-BE49-F238E27FC236}">
                <a16:creationId xmlns:a16="http://schemas.microsoft.com/office/drawing/2014/main" id="{9B23BD58-39B7-F74C-961C-0AD10336EE6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18179" y="2161879"/>
            <a:ext cx="3835400" cy="173611"/>
          </a:xfrm>
          <a:prstGeom prst="rect">
            <a:avLst/>
          </a:prstGeom>
        </p:spPr>
      </p:pic>
      <p:pic>
        <p:nvPicPr>
          <p:cNvPr id="48" name="Picture 47">
            <a:extLst>
              <a:ext uri="{FF2B5EF4-FFF2-40B4-BE49-F238E27FC236}">
                <a16:creationId xmlns:a16="http://schemas.microsoft.com/office/drawing/2014/main" id="{33FB312B-5DD0-8745-8B7A-40CE21CBC2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72579" y="2161879"/>
            <a:ext cx="3017021" cy="173611"/>
          </a:xfrm>
          <a:prstGeom prst="rect">
            <a:avLst/>
          </a:prstGeom>
        </p:spPr>
      </p:pic>
      <p:pic>
        <p:nvPicPr>
          <p:cNvPr id="49" name="Picture 48">
            <a:extLst>
              <a:ext uri="{FF2B5EF4-FFF2-40B4-BE49-F238E27FC236}">
                <a16:creationId xmlns:a16="http://schemas.microsoft.com/office/drawing/2014/main" id="{DAA73E62-3EE1-B34C-85CA-200043A0027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337120" y="2304575"/>
            <a:ext cx="253890" cy="331092"/>
          </a:xfrm>
          <a:prstGeom prst="rect">
            <a:avLst/>
          </a:prstGeom>
        </p:spPr>
      </p:pic>
      <p:pic>
        <p:nvPicPr>
          <p:cNvPr id="50" name="Picture 49">
            <a:extLst>
              <a:ext uri="{FF2B5EF4-FFF2-40B4-BE49-F238E27FC236}">
                <a16:creationId xmlns:a16="http://schemas.microsoft.com/office/drawing/2014/main" id="{E3E0FF93-D2F5-5E4E-B05D-160ED781746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349710" y="2328781"/>
            <a:ext cx="228600" cy="254000"/>
          </a:xfrm>
          <a:prstGeom prst="rect">
            <a:avLst/>
          </a:prstGeom>
        </p:spPr>
      </p:pic>
      <p:pic>
        <p:nvPicPr>
          <p:cNvPr id="51" name="Picture 50">
            <a:extLst>
              <a:ext uri="{FF2B5EF4-FFF2-40B4-BE49-F238E27FC236}">
                <a16:creationId xmlns:a16="http://schemas.microsoft.com/office/drawing/2014/main" id="{A454D9AB-0E40-A24B-81DD-5F93DE24B39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4347" y="3118431"/>
            <a:ext cx="1137744" cy="149672"/>
          </a:xfrm>
          <a:prstGeom prst="rect">
            <a:avLst/>
          </a:prstGeom>
        </p:spPr>
      </p:pic>
      <p:pic>
        <p:nvPicPr>
          <p:cNvPr id="54" name="Picture 53">
            <a:extLst>
              <a:ext uri="{FF2B5EF4-FFF2-40B4-BE49-F238E27FC236}">
                <a16:creationId xmlns:a16="http://schemas.microsoft.com/office/drawing/2014/main" id="{F67CF720-31E5-BF40-BA42-914A8B9E689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6213" y="3053462"/>
            <a:ext cx="228600" cy="254000"/>
          </a:xfrm>
          <a:prstGeom prst="rect">
            <a:avLst/>
          </a:prstGeom>
        </p:spPr>
      </p:pic>
      <p:pic>
        <p:nvPicPr>
          <p:cNvPr id="55" name="Picture 54">
            <a:extLst>
              <a:ext uri="{FF2B5EF4-FFF2-40B4-BE49-F238E27FC236}">
                <a16:creationId xmlns:a16="http://schemas.microsoft.com/office/drawing/2014/main" id="{5C493007-1A95-B04A-A3B9-8DF841EAD7F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63370" y="3053462"/>
            <a:ext cx="228600" cy="254000"/>
          </a:xfrm>
          <a:prstGeom prst="rect">
            <a:avLst/>
          </a:prstGeom>
        </p:spPr>
      </p:pic>
      <p:pic>
        <p:nvPicPr>
          <p:cNvPr id="56" name="Picture 55">
            <a:extLst>
              <a:ext uri="{FF2B5EF4-FFF2-40B4-BE49-F238E27FC236}">
                <a16:creationId xmlns:a16="http://schemas.microsoft.com/office/drawing/2014/main" id="{834E137C-673B-1A4E-805E-F9EDC3A52B7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8041667">
            <a:off x="1008366" y="3555342"/>
            <a:ext cx="1037190" cy="344996"/>
          </a:xfrm>
          <a:prstGeom prst="rect">
            <a:avLst/>
          </a:prstGeom>
        </p:spPr>
      </p:pic>
      <p:pic>
        <p:nvPicPr>
          <p:cNvPr id="57" name="Picture 56">
            <a:extLst>
              <a:ext uri="{FF2B5EF4-FFF2-40B4-BE49-F238E27FC236}">
                <a16:creationId xmlns:a16="http://schemas.microsoft.com/office/drawing/2014/main" id="{920F9C34-0F3A-A94D-A818-1F5484ADD54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1746350" y="3576285"/>
            <a:ext cx="1037190" cy="344996"/>
          </a:xfrm>
          <a:prstGeom prst="rect">
            <a:avLst/>
          </a:prstGeom>
        </p:spPr>
      </p:pic>
      <p:pic>
        <p:nvPicPr>
          <p:cNvPr id="58" name="Picture 57">
            <a:extLst>
              <a:ext uri="{FF2B5EF4-FFF2-40B4-BE49-F238E27FC236}">
                <a16:creationId xmlns:a16="http://schemas.microsoft.com/office/drawing/2014/main" id="{72715F12-28AA-7B4B-A533-34FB15558B2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7698857">
            <a:off x="1183761" y="4023353"/>
            <a:ext cx="228600" cy="254000"/>
          </a:xfrm>
          <a:prstGeom prst="rect">
            <a:avLst/>
          </a:prstGeom>
        </p:spPr>
      </p:pic>
      <p:pic>
        <p:nvPicPr>
          <p:cNvPr id="59" name="Picture 58">
            <a:extLst>
              <a:ext uri="{FF2B5EF4-FFF2-40B4-BE49-F238E27FC236}">
                <a16:creationId xmlns:a16="http://schemas.microsoft.com/office/drawing/2014/main" id="{8FAE7970-B1EE-844A-B7F1-E3C899E2C25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2454967" y="4023353"/>
            <a:ext cx="228600" cy="254000"/>
          </a:xfrm>
          <a:prstGeom prst="rect">
            <a:avLst/>
          </a:prstGeom>
        </p:spPr>
      </p:pic>
      <p:pic>
        <p:nvPicPr>
          <p:cNvPr id="60" name="Picture 59">
            <a:extLst>
              <a:ext uri="{FF2B5EF4-FFF2-40B4-BE49-F238E27FC236}">
                <a16:creationId xmlns:a16="http://schemas.microsoft.com/office/drawing/2014/main" id="{815D3BF2-D46A-A348-A500-66E9A8F5563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6253517" y="3576285"/>
            <a:ext cx="1037190" cy="344996"/>
          </a:xfrm>
          <a:prstGeom prst="rect">
            <a:avLst/>
          </a:prstGeom>
        </p:spPr>
      </p:pic>
      <p:pic>
        <p:nvPicPr>
          <p:cNvPr id="61" name="Picture 60">
            <a:extLst>
              <a:ext uri="{FF2B5EF4-FFF2-40B4-BE49-F238E27FC236}">
                <a16:creationId xmlns:a16="http://schemas.microsoft.com/office/drawing/2014/main" id="{41E90EE0-4418-1841-954A-52DABDA48B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6962134" y="4023353"/>
            <a:ext cx="228600" cy="254000"/>
          </a:xfrm>
          <a:prstGeom prst="rect">
            <a:avLst/>
          </a:prstGeom>
        </p:spPr>
      </p:pic>
      <p:grpSp>
        <p:nvGrpSpPr>
          <p:cNvPr id="64" name="Group 63">
            <a:extLst>
              <a:ext uri="{FF2B5EF4-FFF2-40B4-BE49-F238E27FC236}">
                <a16:creationId xmlns:a16="http://schemas.microsoft.com/office/drawing/2014/main" id="{CE8665D9-F522-CE42-B136-A5DA1966A2FA}"/>
              </a:ext>
            </a:extLst>
          </p:cNvPr>
          <p:cNvGrpSpPr/>
          <p:nvPr/>
        </p:nvGrpSpPr>
        <p:grpSpPr>
          <a:xfrm rot="4509113">
            <a:off x="4806380" y="3276967"/>
            <a:ext cx="603820" cy="1037190"/>
            <a:chOff x="4611360" y="3230188"/>
            <a:chExt cx="603820" cy="1037190"/>
          </a:xfrm>
        </p:grpSpPr>
        <p:pic>
          <p:nvPicPr>
            <p:cNvPr id="62" name="Picture 61">
              <a:extLst>
                <a:ext uri="{FF2B5EF4-FFF2-40B4-BE49-F238E27FC236}">
                  <a16:creationId xmlns:a16="http://schemas.microsoft.com/office/drawing/2014/main" id="{B70AF541-14DC-8E48-9B8E-BA2660F34B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4265263" y="3576285"/>
              <a:ext cx="1037190" cy="344996"/>
            </a:xfrm>
            <a:prstGeom prst="rect">
              <a:avLst/>
            </a:prstGeom>
          </p:spPr>
        </p:pic>
        <p:pic>
          <p:nvPicPr>
            <p:cNvPr id="63" name="Picture 62">
              <a:extLst>
                <a:ext uri="{FF2B5EF4-FFF2-40B4-BE49-F238E27FC236}">
                  <a16:creationId xmlns:a16="http://schemas.microsoft.com/office/drawing/2014/main" id="{F74D4417-19B2-F643-A247-55D0C49A0B3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4973880" y="4023353"/>
              <a:ext cx="228600" cy="254000"/>
            </a:xfrm>
            <a:prstGeom prst="rect">
              <a:avLst/>
            </a:prstGeom>
          </p:spPr>
        </p:pic>
      </p:grpSp>
      <p:grpSp>
        <p:nvGrpSpPr>
          <p:cNvPr id="65" name="Group 64">
            <a:extLst>
              <a:ext uri="{FF2B5EF4-FFF2-40B4-BE49-F238E27FC236}">
                <a16:creationId xmlns:a16="http://schemas.microsoft.com/office/drawing/2014/main" id="{C0D07EBD-95E5-BA4F-B34E-C8B3307BBC7B}"/>
              </a:ext>
            </a:extLst>
          </p:cNvPr>
          <p:cNvGrpSpPr/>
          <p:nvPr/>
        </p:nvGrpSpPr>
        <p:grpSpPr>
          <a:xfrm rot="1943017">
            <a:off x="6068790" y="3491101"/>
            <a:ext cx="603820" cy="1037190"/>
            <a:chOff x="4611360" y="3230188"/>
            <a:chExt cx="603820" cy="1037190"/>
          </a:xfrm>
        </p:grpSpPr>
        <p:pic>
          <p:nvPicPr>
            <p:cNvPr id="66" name="Picture 65">
              <a:extLst>
                <a:ext uri="{FF2B5EF4-FFF2-40B4-BE49-F238E27FC236}">
                  <a16:creationId xmlns:a16="http://schemas.microsoft.com/office/drawing/2014/main" id="{0A6D36C3-B340-174C-9B82-304C0248FD5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4265263" y="3576285"/>
              <a:ext cx="1037190" cy="344996"/>
            </a:xfrm>
            <a:prstGeom prst="rect">
              <a:avLst/>
            </a:prstGeom>
          </p:spPr>
        </p:pic>
        <p:pic>
          <p:nvPicPr>
            <p:cNvPr id="67" name="Picture 66">
              <a:extLst>
                <a:ext uri="{FF2B5EF4-FFF2-40B4-BE49-F238E27FC236}">
                  <a16:creationId xmlns:a16="http://schemas.microsoft.com/office/drawing/2014/main" id="{0F5366D8-6860-EF4D-87CF-A836C93587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4973880" y="4023353"/>
              <a:ext cx="228600" cy="254000"/>
            </a:xfrm>
            <a:prstGeom prst="rect">
              <a:avLst/>
            </a:prstGeom>
          </p:spPr>
        </p:pic>
      </p:grpSp>
      <p:grpSp>
        <p:nvGrpSpPr>
          <p:cNvPr id="68" name="Group 67">
            <a:extLst>
              <a:ext uri="{FF2B5EF4-FFF2-40B4-BE49-F238E27FC236}">
                <a16:creationId xmlns:a16="http://schemas.microsoft.com/office/drawing/2014/main" id="{247EA9EC-129B-A84A-BF3B-ED9E3837F774}"/>
              </a:ext>
            </a:extLst>
          </p:cNvPr>
          <p:cNvGrpSpPr/>
          <p:nvPr/>
        </p:nvGrpSpPr>
        <p:grpSpPr>
          <a:xfrm rot="2107435">
            <a:off x="5462266" y="3474594"/>
            <a:ext cx="603820" cy="1037190"/>
            <a:chOff x="4611360" y="3230188"/>
            <a:chExt cx="603820" cy="1037190"/>
          </a:xfrm>
        </p:grpSpPr>
        <p:pic>
          <p:nvPicPr>
            <p:cNvPr id="69" name="Picture 68">
              <a:extLst>
                <a:ext uri="{FF2B5EF4-FFF2-40B4-BE49-F238E27FC236}">
                  <a16:creationId xmlns:a16="http://schemas.microsoft.com/office/drawing/2014/main" id="{B31D5840-2A50-DB47-BB62-E00AE16E843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4265263" y="3576285"/>
              <a:ext cx="1037190" cy="344996"/>
            </a:xfrm>
            <a:prstGeom prst="rect">
              <a:avLst/>
            </a:prstGeom>
          </p:spPr>
        </p:pic>
        <p:pic>
          <p:nvPicPr>
            <p:cNvPr id="70" name="Picture 69">
              <a:extLst>
                <a:ext uri="{FF2B5EF4-FFF2-40B4-BE49-F238E27FC236}">
                  <a16:creationId xmlns:a16="http://schemas.microsoft.com/office/drawing/2014/main" id="{0B05ECC1-71D6-D044-BA61-13589E556F8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4973880" y="4023353"/>
              <a:ext cx="228600" cy="254000"/>
            </a:xfrm>
            <a:prstGeom prst="rect">
              <a:avLst/>
            </a:prstGeom>
          </p:spPr>
        </p:pic>
      </p:grpSp>
      <p:grpSp>
        <p:nvGrpSpPr>
          <p:cNvPr id="71" name="Group 70">
            <a:extLst>
              <a:ext uri="{FF2B5EF4-FFF2-40B4-BE49-F238E27FC236}">
                <a16:creationId xmlns:a16="http://schemas.microsoft.com/office/drawing/2014/main" id="{ACAE47B9-FDF1-2447-B09C-989CF62DCAF8}"/>
              </a:ext>
            </a:extLst>
          </p:cNvPr>
          <p:cNvGrpSpPr/>
          <p:nvPr/>
        </p:nvGrpSpPr>
        <p:grpSpPr>
          <a:xfrm rot="16372495">
            <a:off x="3385704" y="2253040"/>
            <a:ext cx="603820" cy="1037190"/>
            <a:chOff x="4611360" y="3230188"/>
            <a:chExt cx="603820" cy="1037190"/>
          </a:xfrm>
        </p:grpSpPr>
        <p:pic>
          <p:nvPicPr>
            <p:cNvPr id="72" name="Picture 71">
              <a:extLst>
                <a:ext uri="{FF2B5EF4-FFF2-40B4-BE49-F238E27FC236}">
                  <a16:creationId xmlns:a16="http://schemas.microsoft.com/office/drawing/2014/main" id="{5DBBE7C5-415F-A143-AD51-413F01676B8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4265263" y="3576285"/>
              <a:ext cx="1037190" cy="344996"/>
            </a:xfrm>
            <a:prstGeom prst="rect">
              <a:avLst/>
            </a:prstGeom>
          </p:spPr>
        </p:pic>
        <p:pic>
          <p:nvPicPr>
            <p:cNvPr id="73" name="Picture 72">
              <a:extLst>
                <a:ext uri="{FF2B5EF4-FFF2-40B4-BE49-F238E27FC236}">
                  <a16:creationId xmlns:a16="http://schemas.microsoft.com/office/drawing/2014/main" id="{F3D569A5-9072-9847-B116-ABD279C3D31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4973880" y="4023353"/>
              <a:ext cx="228600" cy="254000"/>
            </a:xfrm>
            <a:prstGeom prst="rect">
              <a:avLst/>
            </a:prstGeom>
          </p:spPr>
        </p:pic>
      </p:grpSp>
      <p:pic>
        <p:nvPicPr>
          <p:cNvPr id="74" name="Picture 73">
            <a:extLst>
              <a:ext uri="{FF2B5EF4-FFF2-40B4-BE49-F238E27FC236}">
                <a16:creationId xmlns:a16="http://schemas.microsoft.com/office/drawing/2014/main" id="{1E8D93EB-7044-2143-827A-CE0C2F97FC5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18179" y="5778536"/>
            <a:ext cx="3835400" cy="173611"/>
          </a:xfrm>
          <a:prstGeom prst="rect">
            <a:avLst/>
          </a:prstGeom>
        </p:spPr>
      </p:pic>
      <p:pic>
        <p:nvPicPr>
          <p:cNvPr id="75" name="Picture 74">
            <a:extLst>
              <a:ext uri="{FF2B5EF4-FFF2-40B4-BE49-F238E27FC236}">
                <a16:creationId xmlns:a16="http://schemas.microsoft.com/office/drawing/2014/main" id="{F08389E6-2E41-AB40-ACA1-DB5751A86F3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72579" y="5778536"/>
            <a:ext cx="3017021" cy="173611"/>
          </a:xfrm>
          <a:prstGeom prst="rect">
            <a:avLst/>
          </a:prstGeom>
        </p:spPr>
      </p:pic>
      <p:pic>
        <p:nvPicPr>
          <p:cNvPr id="76" name="Picture 75">
            <a:extLst>
              <a:ext uri="{FF2B5EF4-FFF2-40B4-BE49-F238E27FC236}">
                <a16:creationId xmlns:a16="http://schemas.microsoft.com/office/drawing/2014/main" id="{43E37607-D010-9B48-9439-E6EFBE133C2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9388077" y="3808205"/>
            <a:ext cx="228600" cy="254000"/>
          </a:xfrm>
          <a:prstGeom prst="rect">
            <a:avLst/>
          </a:prstGeom>
        </p:spPr>
      </p:pic>
      <p:grpSp>
        <p:nvGrpSpPr>
          <p:cNvPr id="77" name="Group 76">
            <a:extLst>
              <a:ext uri="{FF2B5EF4-FFF2-40B4-BE49-F238E27FC236}">
                <a16:creationId xmlns:a16="http://schemas.microsoft.com/office/drawing/2014/main" id="{C4CCF9EF-68FA-364A-9986-1B529F2F768F}"/>
              </a:ext>
            </a:extLst>
          </p:cNvPr>
          <p:cNvGrpSpPr/>
          <p:nvPr/>
        </p:nvGrpSpPr>
        <p:grpSpPr>
          <a:xfrm rot="16372495">
            <a:off x="3816163" y="3221401"/>
            <a:ext cx="603820" cy="1037190"/>
            <a:chOff x="4611360" y="3230188"/>
            <a:chExt cx="603820" cy="1037190"/>
          </a:xfrm>
        </p:grpSpPr>
        <p:pic>
          <p:nvPicPr>
            <p:cNvPr id="78" name="Picture 77">
              <a:extLst>
                <a:ext uri="{FF2B5EF4-FFF2-40B4-BE49-F238E27FC236}">
                  <a16:creationId xmlns:a16="http://schemas.microsoft.com/office/drawing/2014/main" id="{EA58B666-CA7D-9B40-99F1-436EF38CAD2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4130872">
              <a:off x="4265263" y="3576285"/>
              <a:ext cx="1037190" cy="344996"/>
            </a:xfrm>
            <a:prstGeom prst="rect">
              <a:avLst/>
            </a:prstGeom>
          </p:spPr>
        </p:pic>
        <p:pic>
          <p:nvPicPr>
            <p:cNvPr id="79" name="Picture 78">
              <a:extLst>
                <a:ext uri="{FF2B5EF4-FFF2-40B4-BE49-F238E27FC236}">
                  <a16:creationId xmlns:a16="http://schemas.microsoft.com/office/drawing/2014/main" id="{B87C18EE-C858-2245-BEE0-1047C47189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254292">
              <a:off x="4973880" y="4023353"/>
              <a:ext cx="228600" cy="254000"/>
            </a:xfrm>
            <a:prstGeom prst="rect">
              <a:avLst/>
            </a:prstGeom>
          </p:spPr>
        </p:pic>
      </p:grpSp>
      <p:pic>
        <p:nvPicPr>
          <p:cNvPr id="80" name="Picture 79">
            <a:extLst>
              <a:ext uri="{FF2B5EF4-FFF2-40B4-BE49-F238E27FC236}">
                <a16:creationId xmlns:a16="http://schemas.microsoft.com/office/drawing/2014/main" id="{B28A3ABB-350D-074B-AD86-C0736E2D42C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6200000">
            <a:off x="2822745" y="4779502"/>
            <a:ext cx="2171086" cy="253891"/>
          </a:xfrm>
          <a:prstGeom prst="rect">
            <a:avLst/>
          </a:prstGeom>
        </p:spPr>
      </p:pic>
      <p:pic>
        <p:nvPicPr>
          <p:cNvPr id="81" name="Picture 80">
            <a:extLst>
              <a:ext uri="{FF2B5EF4-FFF2-40B4-BE49-F238E27FC236}">
                <a16:creationId xmlns:a16="http://schemas.microsoft.com/office/drawing/2014/main" id="{2EC7ACC8-ECF1-5948-B251-6D2B85C0643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0800000">
            <a:off x="7323204" y="3118431"/>
            <a:ext cx="1137744" cy="149672"/>
          </a:xfrm>
          <a:prstGeom prst="rect">
            <a:avLst/>
          </a:prstGeom>
        </p:spPr>
      </p:pic>
    </p:spTree>
    <p:extLst>
      <p:ext uri="{BB962C8B-B14F-4D97-AF65-F5344CB8AC3E}">
        <p14:creationId xmlns:p14="http://schemas.microsoft.com/office/powerpoint/2010/main" val="14418894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900546" y="354602"/>
            <a:ext cx="9083713" cy="618212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b="1" dirty="0">
                <a:solidFill>
                  <a:schemeClr val="tx1"/>
                </a:solidFill>
                <a:latin typeface="Calibri Light" panose="020F0302020204030204" pitchFamily="34" charset="0"/>
                <a:cs typeface="Calibri Light" panose="020F0302020204030204" pitchFamily="34" charset="0"/>
              </a:rPr>
              <a:t>facilitator/caseworker logbook</a:t>
            </a:r>
            <a:r>
              <a:rPr lang="en-GB" dirty="0">
                <a:solidFill>
                  <a:schemeClr val="tx1"/>
                </a:solidFill>
                <a:latin typeface="Calibri Light" panose="020F0302020204030204" pitchFamily="34" charset="0"/>
                <a:cs typeface="Calibri Light" panose="020F0302020204030204" pitchFamily="34" charset="0"/>
              </a:rPr>
              <a:t>: facilitators can provide feedback on the implementation of the activities to the project team, including informing them of which activities work well (or don’t). Used after each session and completed by facilitator</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b="1" dirty="0">
                <a:solidFill>
                  <a:schemeClr val="tx1"/>
                </a:solidFill>
                <a:latin typeface="Calibri Light" panose="020F0302020204030204" pitchFamily="34" charset="0"/>
                <a:cs typeface="Calibri Light" panose="020F0302020204030204" pitchFamily="34" charset="0"/>
              </a:rPr>
              <a:t>participant/client feedback form</a:t>
            </a:r>
            <a:r>
              <a:rPr lang="en-GB" dirty="0">
                <a:solidFill>
                  <a:schemeClr val="tx1"/>
                </a:solidFill>
                <a:latin typeface="Calibri Light" panose="020F0302020204030204" pitchFamily="34" charset="0"/>
                <a:cs typeface="Calibri Light" panose="020F0302020204030204" pitchFamily="34" charset="0"/>
              </a:rPr>
              <a:t>: participants can provide feedback on their level of satisfaction with the activity, which can help facilitators improve future implementation.  Used after each session and completed by participants (with support from facilitator as required)</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b="1" dirty="0">
                <a:solidFill>
                  <a:schemeClr val="tx1"/>
                </a:solidFill>
                <a:latin typeface="Calibri Light" panose="020F0302020204030204" pitchFamily="34" charset="0"/>
                <a:cs typeface="Calibri Light" panose="020F0302020204030204" pitchFamily="34" charset="0"/>
              </a:rPr>
              <a:t>participant/client discussion guide</a:t>
            </a:r>
            <a:r>
              <a:rPr lang="en-GB" dirty="0">
                <a:solidFill>
                  <a:schemeClr val="tx1"/>
                </a:solidFill>
                <a:latin typeface="Calibri Light" panose="020F0302020204030204" pitchFamily="34" charset="0"/>
                <a:cs typeface="Calibri Light" panose="020F0302020204030204" pitchFamily="34" charset="0"/>
              </a:rPr>
              <a:t>: as above. Used through out program cycle to develop more in depth feedback. Ideally completed by MEAL colleagues</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b="1" dirty="0">
                <a:solidFill>
                  <a:schemeClr val="tx1"/>
                </a:solidFill>
                <a:latin typeface="Calibri Light" panose="020F0302020204030204" pitchFamily="34" charset="0"/>
                <a:cs typeface="Calibri Light" panose="020F0302020204030204" pitchFamily="34" charset="0"/>
              </a:rPr>
              <a:t>participant/client feedback 1-1 interview guide</a:t>
            </a:r>
            <a:r>
              <a:rPr lang="en-GB" dirty="0">
                <a:solidFill>
                  <a:schemeClr val="tx1"/>
                </a:solidFill>
                <a:latin typeface="Calibri Light" panose="020F0302020204030204" pitchFamily="34" charset="0"/>
                <a:cs typeface="Calibri Light" panose="020F0302020204030204" pitchFamily="34" charset="0"/>
              </a:rPr>
              <a:t>: gather more in-depth feedback from individual participants/clients in the weeks and months following the activity (including on the outcome of Home Practice, which cannot easily be measured immediately following the activity)</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r>
              <a:rPr lang="en-GB" b="1" dirty="0">
                <a:solidFill>
                  <a:schemeClr val="tx1"/>
                </a:solidFill>
                <a:latin typeface="Calibri Light" panose="020F0302020204030204" pitchFamily="34" charset="0"/>
                <a:cs typeface="Calibri Light" panose="020F0302020204030204" pitchFamily="34" charset="0"/>
              </a:rPr>
              <a:t>activity/session observation: </a:t>
            </a:r>
            <a:r>
              <a:rPr lang="en-GB" dirty="0">
                <a:solidFill>
                  <a:schemeClr val="tx1"/>
                </a:solidFill>
                <a:latin typeface="Calibri Light" panose="020F0302020204030204" pitchFamily="34" charset="0"/>
                <a:cs typeface="Calibri Light" panose="020F0302020204030204" pitchFamily="34" charset="0"/>
              </a:rPr>
              <a:t>enable an experienced independent observer (such as a senior member of the project team or a MEAL specialist)</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endParaRPr>
          </a:p>
        </p:txBody>
      </p:sp>
      <p:pic>
        <p:nvPicPr>
          <p:cNvPr id="4" name="Picture 3">
            <a:extLst>
              <a:ext uri="{FF2B5EF4-FFF2-40B4-BE49-F238E27FC236}">
                <a16:creationId xmlns:a16="http://schemas.microsoft.com/office/drawing/2014/main" id="{BF4AD07A-A0B4-9C4C-865A-84AF96203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98" y="1551022"/>
            <a:ext cx="463573" cy="463573"/>
          </a:xfrm>
          <a:prstGeom prst="rect">
            <a:avLst/>
          </a:prstGeom>
        </p:spPr>
      </p:pic>
      <p:pic>
        <p:nvPicPr>
          <p:cNvPr id="5" name="Picture 4">
            <a:extLst>
              <a:ext uri="{FF2B5EF4-FFF2-40B4-BE49-F238E27FC236}">
                <a16:creationId xmlns:a16="http://schemas.microsoft.com/office/drawing/2014/main" id="{7ACAFD2B-6FFE-A747-B67B-1DC579EDD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98" y="3096817"/>
            <a:ext cx="463573" cy="463573"/>
          </a:xfrm>
          <a:prstGeom prst="rect">
            <a:avLst/>
          </a:prstGeom>
        </p:spPr>
      </p:pic>
      <p:pic>
        <p:nvPicPr>
          <p:cNvPr id="6" name="Picture 5">
            <a:extLst>
              <a:ext uri="{FF2B5EF4-FFF2-40B4-BE49-F238E27FC236}">
                <a16:creationId xmlns:a16="http://schemas.microsoft.com/office/drawing/2014/main" id="{92F78BB4-BE5A-AD48-99E6-29252CDA8B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915" y="4004024"/>
            <a:ext cx="463573" cy="463573"/>
          </a:xfrm>
          <a:prstGeom prst="rect">
            <a:avLst/>
          </a:prstGeom>
        </p:spPr>
      </p:pic>
      <p:pic>
        <p:nvPicPr>
          <p:cNvPr id="7" name="Picture 6">
            <a:extLst>
              <a:ext uri="{FF2B5EF4-FFF2-40B4-BE49-F238E27FC236}">
                <a16:creationId xmlns:a16="http://schemas.microsoft.com/office/drawing/2014/main" id="{00B67D2E-AE2C-9C4E-A873-D2326610A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915" y="5554169"/>
            <a:ext cx="463573" cy="463573"/>
          </a:xfrm>
          <a:prstGeom prst="rect">
            <a:avLst/>
          </a:prstGeom>
        </p:spPr>
      </p:pic>
      <p:pic>
        <p:nvPicPr>
          <p:cNvPr id="8" name="Picture 7">
            <a:extLst>
              <a:ext uri="{FF2B5EF4-FFF2-40B4-BE49-F238E27FC236}">
                <a16:creationId xmlns:a16="http://schemas.microsoft.com/office/drawing/2014/main" id="{3E20E7B9-038B-A143-8C82-577CA492F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915" y="366342"/>
            <a:ext cx="463573" cy="463573"/>
          </a:xfrm>
          <a:prstGeom prst="rect">
            <a:avLst/>
          </a:prstGeom>
        </p:spPr>
      </p:pic>
      <p:sp>
        <p:nvSpPr>
          <p:cNvPr id="9" name="TextBox 8">
            <a:extLst>
              <a:ext uri="{FF2B5EF4-FFF2-40B4-BE49-F238E27FC236}">
                <a16:creationId xmlns:a16="http://schemas.microsoft.com/office/drawing/2014/main" id="{4DC97E2B-C64F-B74C-B358-3196F80972DE}"/>
              </a:ext>
            </a:extLst>
          </p:cNvPr>
          <p:cNvSpPr txBox="1"/>
          <p:nvPr/>
        </p:nvSpPr>
        <p:spPr>
          <a:xfrm>
            <a:off x="397119" y="383609"/>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1</a:t>
            </a:r>
          </a:p>
        </p:txBody>
      </p:sp>
      <p:sp>
        <p:nvSpPr>
          <p:cNvPr id="10" name="TextBox 9">
            <a:extLst>
              <a:ext uri="{FF2B5EF4-FFF2-40B4-BE49-F238E27FC236}">
                <a16:creationId xmlns:a16="http://schemas.microsoft.com/office/drawing/2014/main" id="{B35B7DD0-9C4C-BB4C-8951-997271B61B30}"/>
              </a:ext>
            </a:extLst>
          </p:cNvPr>
          <p:cNvSpPr txBox="1"/>
          <p:nvPr/>
        </p:nvSpPr>
        <p:spPr>
          <a:xfrm>
            <a:off x="402206" y="1586897"/>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2</a:t>
            </a:r>
          </a:p>
        </p:txBody>
      </p:sp>
      <p:sp>
        <p:nvSpPr>
          <p:cNvPr id="11" name="TextBox 10">
            <a:extLst>
              <a:ext uri="{FF2B5EF4-FFF2-40B4-BE49-F238E27FC236}">
                <a16:creationId xmlns:a16="http://schemas.microsoft.com/office/drawing/2014/main" id="{DF56D335-FA06-8F45-BD15-71323F7426D6}"/>
              </a:ext>
            </a:extLst>
          </p:cNvPr>
          <p:cNvSpPr txBox="1"/>
          <p:nvPr/>
        </p:nvSpPr>
        <p:spPr>
          <a:xfrm>
            <a:off x="402206" y="3127559"/>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3</a:t>
            </a:r>
          </a:p>
        </p:txBody>
      </p:sp>
      <p:sp>
        <p:nvSpPr>
          <p:cNvPr id="12" name="TextBox 11">
            <a:extLst>
              <a:ext uri="{FF2B5EF4-FFF2-40B4-BE49-F238E27FC236}">
                <a16:creationId xmlns:a16="http://schemas.microsoft.com/office/drawing/2014/main" id="{98D60BFC-AF6F-B849-99A6-4F880438A6B5}"/>
              </a:ext>
            </a:extLst>
          </p:cNvPr>
          <p:cNvSpPr txBox="1"/>
          <p:nvPr/>
        </p:nvSpPr>
        <p:spPr>
          <a:xfrm>
            <a:off x="410089" y="4039993"/>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4</a:t>
            </a:r>
          </a:p>
        </p:txBody>
      </p:sp>
      <p:sp>
        <p:nvSpPr>
          <p:cNvPr id="13" name="TextBox 12">
            <a:extLst>
              <a:ext uri="{FF2B5EF4-FFF2-40B4-BE49-F238E27FC236}">
                <a16:creationId xmlns:a16="http://schemas.microsoft.com/office/drawing/2014/main" id="{93B369BB-9996-CC4A-864D-12192191C57D}"/>
              </a:ext>
            </a:extLst>
          </p:cNvPr>
          <p:cNvSpPr txBox="1"/>
          <p:nvPr/>
        </p:nvSpPr>
        <p:spPr>
          <a:xfrm>
            <a:off x="410089" y="5578496"/>
            <a:ext cx="31745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721499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754326"/>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9: Social Norms Monitoring </a:t>
            </a:r>
          </a:p>
          <a:p>
            <a:endParaRPr lang="en-US" sz="3600" b="1" dirty="0">
              <a:latin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p:txBody>
          <a:bodyPr/>
          <a:lstStyle/>
          <a:p>
            <a:pPr marL="0" indent="0">
              <a:buNone/>
            </a:pPr>
            <a:r>
              <a:rPr lang="en-US" sz="1800" kern="0" dirty="0">
                <a:latin typeface="Calibri Light" panose="020F0302020204030204" pitchFamily="34" charset="0"/>
                <a:ea typeface="Verdana" panose="020B0604030504040204" pitchFamily="34" charset="0"/>
                <a:cs typeface="Calibri Light" panose="020F0302020204030204" pitchFamily="34" charset="0"/>
              </a:rPr>
              <a:t>5 HOURS AND 15 MINUTES </a:t>
            </a:r>
          </a:p>
          <a:p>
            <a:pPr marL="0" indent="0">
              <a:buNone/>
            </a:pPr>
            <a:endParaRPr lang="en-US" sz="1800" kern="0" dirty="0">
              <a:ea typeface="Verdana" panose="020B0604030504040204" pitchFamily="34" charset="0"/>
              <a:cs typeface="Verdana" panose="020B0604030504040204" pitchFamily="34" charset="0"/>
            </a:endParaRPr>
          </a:p>
        </p:txBody>
      </p:sp>
      <p:pic>
        <p:nvPicPr>
          <p:cNvPr id="7" name="Picture 6" descr="A picture containing person, sitting&#10;&#10;Description automatically generated">
            <a:extLst>
              <a:ext uri="{FF2B5EF4-FFF2-40B4-BE49-F238E27FC236}">
                <a16:creationId xmlns:a16="http://schemas.microsoft.com/office/drawing/2014/main" id="{106626AA-64E0-FE46-BCB4-A4A6B28EDA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0"/>
            <a:ext cx="4206240" cy="6858000"/>
          </a:xfrm>
          <a:prstGeom prst="rect">
            <a:avLst/>
          </a:prstGeom>
        </p:spPr>
      </p:pic>
      <p:pic>
        <p:nvPicPr>
          <p:cNvPr id="8" name="Picture 7">
            <a:extLst>
              <a:ext uri="{FF2B5EF4-FFF2-40B4-BE49-F238E27FC236}">
                <a16:creationId xmlns:a16="http://schemas.microsoft.com/office/drawing/2014/main" id="{F2DEC764-E561-454A-ACE2-E083488570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93210" y="2574712"/>
            <a:ext cx="7025641" cy="1540938"/>
          </a:xfrm>
          <a:prstGeom prst="rect">
            <a:avLst/>
          </a:prstGeom>
        </p:spPr>
      </p:pic>
    </p:spTree>
    <p:extLst>
      <p:ext uri="{BB962C8B-B14F-4D97-AF65-F5344CB8AC3E}">
        <p14:creationId xmlns:p14="http://schemas.microsoft.com/office/powerpoint/2010/main" val="51196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50" y="1795346"/>
            <a:ext cx="6058416" cy="4393014"/>
          </a:xfrm>
        </p:spPr>
        <p:txBody>
          <a:bodyPr/>
          <a:lstStyle/>
          <a:p>
            <a:r>
              <a:rPr lang="en-GB" dirty="0">
                <a:latin typeface="Calibri Light" panose="020F0302020204030204" pitchFamily="34" charset="0"/>
                <a:cs typeface="Calibri Light" panose="020F0302020204030204" pitchFamily="34" charset="0"/>
              </a:rPr>
              <a:t>Familiarise facilitators with the social norm’s measurement tools included in the toolkit and how to administer them in their context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mj-lt"/>
              </a:rPr>
              <a:t>LEARNING OBJECTIVES FOR SESSION 9</a:t>
            </a:r>
            <a:br>
              <a:rPr lang="en-US" sz="2800" b="0" kern="0" dirty="0">
                <a:solidFill>
                  <a:schemeClr val="tx2"/>
                </a:solidFill>
                <a:latin typeface="Calibri Light" panose="020F0302020204030204" pitchFamily="34" charset="0"/>
              </a:rPr>
            </a:br>
            <a:r>
              <a:rPr lang="en-US" sz="2800" kern="0" dirty="0">
                <a:solidFill>
                  <a:schemeClr val="tx2"/>
                </a:solidFill>
                <a:latin typeface="Calibri" panose="020F0502020204030204" pitchFamily="34" charset="0"/>
                <a:cs typeface="Calibri" panose="020F0502020204030204" pitchFamily="34" charset="0"/>
              </a:rPr>
              <a:t>Social Norms Monitoring </a:t>
            </a:r>
            <a:br>
              <a:rPr lang="en-US" sz="2800" kern="0" dirty="0">
                <a:solidFill>
                  <a:schemeClr val="tx2"/>
                </a:solidFill>
              </a:rPr>
            </a:br>
            <a:br>
              <a:rPr lang="en-US" sz="2800" kern="0" dirty="0">
                <a:solidFill>
                  <a:schemeClr val="tx2"/>
                </a:solidFill>
              </a:rPr>
            </a:br>
            <a:endParaRPr lang="en-US" sz="2800" dirty="0">
              <a:solidFill>
                <a:schemeClr val="tx2"/>
              </a:solidFill>
            </a:endParaRPr>
          </a:p>
        </p:txBody>
      </p:sp>
      <p:grpSp>
        <p:nvGrpSpPr>
          <p:cNvPr id="6" name="Group 5">
            <a:extLst>
              <a:ext uri="{FF2B5EF4-FFF2-40B4-BE49-F238E27FC236}">
                <a16:creationId xmlns:a16="http://schemas.microsoft.com/office/drawing/2014/main" id="{DF5F3B60-4444-EB44-8714-49EE0D046009}"/>
              </a:ext>
            </a:extLst>
          </p:cNvPr>
          <p:cNvGrpSpPr/>
          <p:nvPr/>
        </p:nvGrpSpPr>
        <p:grpSpPr>
          <a:xfrm>
            <a:off x="-2284791" y="-256022"/>
            <a:ext cx="10661412" cy="1015364"/>
            <a:chOff x="-2284791" y="-256022"/>
            <a:chExt cx="10661412" cy="1015364"/>
          </a:xfrm>
        </p:grpSpPr>
        <p:pic>
          <p:nvPicPr>
            <p:cNvPr id="2" name="Picture 1">
              <a:extLst>
                <a:ext uri="{FF2B5EF4-FFF2-40B4-BE49-F238E27FC236}">
                  <a16:creationId xmlns:a16="http://schemas.microsoft.com/office/drawing/2014/main" id="{E7A94D0E-C576-9E4C-9EA6-CC2CD2F739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9" name="Picture 8">
              <a:extLst>
                <a:ext uri="{FF2B5EF4-FFF2-40B4-BE49-F238E27FC236}">
                  <a16:creationId xmlns:a16="http://schemas.microsoft.com/office/drawing/2014/main" id="{145FD45A-D2E1-6B4E-B595-E76C06B888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1448726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B3A4A8-9A96-E443-A53F-61B8EB38145E}"/>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3" name="Title 4">
            <a:extLst>
              <a:ext uri="{FF2B5EF4-FFF2-40B4-BE49-F238E27FC236}">
                <a16:creationId xmlns:a16="http://schemas.microsoft.com/office/drawing/2014/main" id="{69A7CC12-3BE9-7140-AAD1-EFA4DD47AC25}"/>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9.1</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INTRODUCING THE SOCIAL NORMS MONITORING TOOLS  </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15 minutes</a:t>
            </a:r>
            <a:br>
              <a:rPr lang="en-US" sz="2800" b="0" kern="0" dirty="0">
                <a:solidFill>
                  <a:srgbClr val="5A0058"/>
                </a:solidFill>
                <a:latin typeface="Calibri Light" panose="020F0302020204030204" pitchFamily="34" charset="0"/>
              </a:rPr>
            </a:b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D53702DE-5337-C846-B3D9-E8303015B5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05015"/>
            <a:ext cx="271354" cy="271354"/>
          </a:xfrm>
          <a:prstGeom prst="rect">
            <a:avLst/>
          </a:prstGeom>
        </p:spPr>
      </p:pic>
      <p:pic>
        <p:nvPicPr>
          <p:cNvPr id="4" name="Picture 3">
            <a:extLst>
              <a:ext uri="{FF2B5EF4-FFF2-40B4-BE49-F238E27FC236}">
                <a16:creationId xmlns:a16="http://schemas.microsoft.com/office/drawing/2014/main" id="{3127C560-E554-9B46-87E2-9BF516C2B859}"/>
              </a:ext>
            </a:extLst>
          </p:cNvPr>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rot="5400000">
            <a:off x="-1821975" y="777090"/>
            <a:ext cx="7302433" cy="5032388"/>
          </a:xfrm>
          <a:prstGeom prst="rect">
            <a:avLst/>
          </a:prstGeom>
        </p:spPr>
      </p:pic>
    </p:spTree>
    <p:extLst>
      <p:ext uri="{BB962C8B-B14F-4D97-AF65-F5344CB8AC3E}">
        <p14:creationId xmlns:p14="http://schemas.microsoft.com/office/powerpoint/2010/main" val="876540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b="0" kern="0" dirty="0">
                <a:solidFill>
                  <a:srgbClr val="5A0058"/>
                </a:solidFill>
                <a:latin typeface="+mj-lt"/>
              </a:rPr>
              <a:t>TWO TOOLS TO MEASURE SOCIAL NORMS</a:t>
            </a:r>
            <a:br>
              <a:rPr lang="en-US" sz="2800" b="0" kern="0" dirty="0">
                <a:solidFill>
                  <a:srgbClr val="5A0058"/>
                </a:solidFill>
                <a:latin typeface="+mj-lt"/>
              </a:rPr>
            </a:br>
            <a:endParaRPr lang="en-US" sz="2800" b="0" kern="0" dirty="0">
              <a:solidFill>
                <a:srgbClr val="5A0058"/>
              </a:solidFill>
              <a:latin typeface="+mj-lt"/>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49" y="1795346"/>
            <a:ext cx="6715125" cy="1130300"/>
          </a:xfrm>
        </p:spPr>
        <p:txBody>
          <a:bodyPr/>
          <a:lstStyle/>
          <a:p>
            <a:pPr marL="0" indent="0">
              <a:buNone/>
            </a:pPr>
            <a:r>
              <a:rPr lang="en-GB" dirty="0">
                <a:latin typeface="+mj-lt"/>
              </a:rPr>
              <a:t>The toolkit contains two tools that have been designed to measure changes in perceptions of social norms that may result from the community outreach activities: </a:t>
            </a:r>
          </a:p>
          <a:p>
            <a:pPr marL="0" indent="0">
              <a:buNone/>
            </a:pPr>
            <a:endParaRPr lang="en-GB" dirty="0">
              <a:latin typeface="+mj-lt"/>
            </a:endParaRPr>
          </a:p>
          <a:p>
            <a:endParaRPr lang="en-GB" dirty="0">
              <a:latin typeface="+mj-lt"/>
            </a:endParaRPr>
          </a:p>
        </p:txBody>
      </p:sp>
      <p:pic>
        <p:nvPicPr>
          <p:cNvPr id="16" name="Picture 15">
            <a:extLst>
              <a:ext uri="{FF2B5EF4-FFF2-40B4-BE49-F238E27FC236}">
                <a16:creationId xmlns:a16="http://schemas.microsoft.com/office/drawing/2014/main" id="{F9CE28AA-5298-C94D-BC15-2467F76EF1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1196" y="3994029"/>
            <a:ext cx="2796466" cy="1988759"/>
          </a:xfrm>
          <a:prstGeom prst="rect">
            <a:avLst/>
          </a:prstGeom>
        </p:spPr>
      </p:pic>
      <p:pic>
        <p:nvPicPr>
          <p:cNvPr id="17" name="Picture 16">
            <a:extLst>
              <a:ext uri="{FF2B5EF4-FFF2-40B4-BE49-F238E27FC236}">
                <a16:creationId xmlns:a16="http://schemas.microsoft.com/office/drawing/2014/main" id="{61560426-CDC3-7347-B500-A47509B0D1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3982" y="3449635"/>
            <a:ext cx="1130300" cy="1130300"/>
          </a:xfrm>
          <a:prstGeom prst="rect">
            <a:avLst/>
          </a:prstGeom>
        </p:spPr>
      </p:pic>
      <p:sp>
        <p:nvSpPr>
          <p:cNvPr id="20" name="Google Shape;113;p5">
            <a:extLst>
              <a:ext uri="{FF2B5EF4-FFF2-40B4-BE49-F238E27FC236}">
                <a16:creationId xmlns:a16="http://schemas.microsoft.com/office/drawing/2014/main" id="{518CBFF4-4598-5F4F-BDA8-3C914000823C}"/>
              </a:ext>
            </a:extLst>
          </p:cNvPr>
          <p:cNvSpPr txBox="1">
            <a:spLocks/>
          </p:cNvSpPr>
          <p:nvPr/>
        </p:nvSpPr>
        <p:spPr>
          <a:xfrm>
            <a:off x="5524842" y="3696969"/>
            <a:ext cx="2673829" cy="167050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US" sz="3600" b="1" kern="0" dirty="0">
                <a:solidFill>
                  <a:schemeClr val="tx1"/>
                </a:solidFill>
                <a:latin typeface="Calibri" panose="020F0502020204030204" pitchFamily="34" charset="0"/>
                <a:cs typeface="Calibri" panose="020F0502020204030204" pitchFamily="34" charset="0"/>
              </a:rPr>
              <a:t>A</a:t>
            </a: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r>
              <a:rPr lang="en-US" kern="0" dirty="0">
                <a:solidFill>
                  <a:schemeClr val="tx1"/>
                </a:solidFill>
                <a:latin typeface="+mj-lt"/>
              </a:rPr>
              <a:t>Story-based group discussions (qualitative measure) </a:t>
            </a:r>
          </a:p>
          <a:p>
            <a:pPr marL="0" indent="0" algn="ctr">
              <a:spcBef>
                <a:spcPts val="0"/>
              </a:spcBef>
              <a:spcAft>
                <a:spcPts val="0"/>
              </a:spcAft>
              <a:buClr>
                <a:schemeClr val="dk1"/>
              </a:buClr>
              <a:buSzPts val="2590"/>
              <a:buNone/>
            </a:pPr>
            <a:endParaRPr lang="en-US" kern="0" dirty="0">
              <a:solidFill>
                <a:schemeClr val="tx1"/>
              </a:solidFill>
              <a:latin typeface="+mj-lt"/>
            </a:endParaRPr>
          </a:p>
        </p:txBody>
      </p:sp>
      <p:pic>
        <p:nvPicPr>
          <p:cNvPr id="21" name="Picture 20">
            <a:extLst>
              <a:ext uri="{FF2B5EF4-FFF2-40B4-BE49-F238E27FC236}">
                <a16:creationId xmlns:a16="http://schemas.microsoft.com/office/drawing/2014/main" id="{105C5BFA-5993-354D-BB14-C045B2206B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8434248" y="3994029"/>
            <a:ext cx="2796466" cy="1988759"/>
          </a:xfrm>
          <a:prstGeom prst="rect">
            <a:avLst/>
          </a:prstGeom>
        </p:spPr>
      </p:pic>
      <p:pic>
        <p:nvPicPr>
          <p:cNvPr id="22" name="Picture 21">
            <a:extLst>
              <a:ext uri="{FF2B5EF4-FFF2-40B4-BE49-F238E27FC236}">
                <a16:creationId xmlns:a16="http://schemas.microsoft.com/office/drawing/2014/main" id="{322D0E41-F885-4148-833A-334177A6C7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7034" y="3449635"/>
            <a:ext cx="1130300" cy="1130300"/>
          </a:xfrm>
          <a:prstGeom prst="rect">
            <a:avLst/>
          </a:prstGeom>
        </p:spPr>
      </p:pic>
      <p:sp>
        <p:nvSpPr>
          <p:cNvPr id="23" name="Google Shape;113;p5">
            <a:extLst>
              <a:ext uri="{FF2B5EF4-FFF2-40B4-BE49-F238E27FC236}">
                <a16:creationId xmlns:a16="http://schemas.microsoft.com/office/drawing/2014/main" id="{2A1050AD-A88D-D04C-993B-26895D346D78}"/>
              </a:ext>
            </a:extLst>
          </p:cNvPr>
          <p:cNvSpPr txBox="1">
            <a:spLocks/>
          </p:cNvSpPr>
          <p:nvPr/>
        </p:nvSpPr>
        <p:spPr>
          <a:xfrm>
            <a:off x="8487894" y="3696969"/>
            <a:ext cx="2673829" cy="1670502"/>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lgn="ctr">
              <a:spcBef>
                <a:spcPts val="0"/>
              </a:spcBef>
              <a:spcAft>
                <a:spcPts val="0"/>
              </a:spcAft>
              <a:buClr>
                <a:schemeClr val="dk1"/>
              </a:buClr>
              <a:buSzPts val="2590"/>
              <a:buNone/>
            </a:pPr>
            <a:r>
              <a:rPr lang="en-US" sz="3600" b="1" kern="0" dirty="0">
                <a:solidFill>
                  <a:schemeClr val="tx1"/>
                </a:solidFill>
                <a:latin typeface="Calibri" panose="020F0502020204030204" pitchFamily="34" charset="0"/>
                <a:cs typeface="Calibri" panose="020F0502020204030204" pitchFamily="34" charset="0"/>
              </a:rPr>
              <a:t>B</a:t>
            </a:r>
            <a:r>
              <a:rPr lang="en-US" b="1" kern="0" dirty="0">
                <a:solidFill>
                  <a:schemeClr val="tx1"/>
                </a:solidFill>
                <a:latin typeface="+mj-lt"/>
              </a:rPr>
              <a:t> </a:t>
            </a:r>
          </a:p>
          <a:p>
            <a:pPr marL="0" indent="0" algn="ctr">
              <a:spcBef>
                <a:spcPts val="0"/>
              </a:spcBef>
              <a:spcAft>
                <a:spcPts val="0"/>
              </a:spcAft>
              <a:buClr>
                <a:schemeClr val="dk1"/>
              </a:buClr>
              <a:buSzPts val="2590"/>
              <a:buNone/>
            </a:pPr>
            <a:endParaRPr lang="en-US" kern="0" dirty="0">
              <a:solidFill>
                <a:schemeClr val="tx1"/>
              </a:solidFill>
              <a:latin typeface="+mj-lt"/>
            </a:endParaRPr>
          </a:p>
          <a:p>
            <a:pPr marL="0" indent="0" algn="ctr">
              <a:spcBef>
                <a:spcPts val="0"/>
              </a:spcBef>
              <a:spcAft>
                <a:spcPts val="0"/>
              </a:spcAft>
              <a:buClr>
                <a:schemeClr val="dk1"/>
              </a:buClr>
              <a:buSzPts val="2590"/>
              <a:buNone/>
            </a:pPr>
            <a:r>
              <a:rPr lang="en-US" kern="0" dirty="0">
                <a:solidFill>
                  <a:schemeClr val="tx1"/>
                </a:solidFill>
                <a:latin typeface="+mj-lt"/>
              </a:rPr>
              <a:t>Rapid social norms survey (quantitative measure). </a:t>
            </a:r>
          </a:p>
          <a:p>
            <a:pPr marL="0" indent="0" algn="ctr">
              <a:spcBef>
                <a:spcPts val="0"/>
              </a:spcBef>
              <a:spcAft>
                <a:spcPts val="0"/>
              </a:spcAft>
              <a:buClr>
                <a:schemeClr val="dk1"/>
              </a:buClr>
              <a:buSzPts val="2590"/>
              <a:buNone/>
            </a:pPr>
            <a:endParaRPr lang="en-US" kern="0" dirty="0">
              <a:solidFill>
                <a:schemeClr val="tx1"/>
              </a:solidFill>
              <a:latin typeface="+mj-lt"/>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9641219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b="0" kern="0" dirty="0">
                <a:solidFill>
                  <a:srgbClr val="5A0058"/>
                </a:solidFill>
                <a:latin typeface="+mj-lt"/>
              </a:rPr>
              <a:t>TIMEFRAME</a:t>
            </a:r>
            <a:br>
              <a:rPr lang="en-US" sz="2800" b="0" kern="0" dirty="0">
                <a:solidFill>
                  <a:srgbClr val="5A0058"/>
                </a:solidFill>
                <a:latin typeface="+mj-lt"/>
              </a:rPr>
            </a:br>
            <a:endParaRPr lang="en-US" sz="2800" b="0" kern="0" dirty="0">
              <a:solidFill>
                <a:srgbClr val="5A0058"/>
              </a:solidFill>
              <a:latin typeface="+mj-lt"/>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124449" y="1795346"/>
            <a:ext cx="6715125" cy="3717180"/>
          </a:xfrm>
        </p:spPr>
        <p:txBody>
          <a:bodyPr/>
          <a:lstStyle/>
          <a:p>
            <a:pPr marL="0" indent="0">
              <a:buNone/>
            </a:pPr>
            <a:r>
              <a:rPr lang="en-GB" dirty="0">
                <a:latin typeface="+mj-lt"/>
              </a:rPr>
              <a:t>The timeframe for collecting data will differ depending on whether you are using the tools at the participant or community-level</a:t>
            </a:r>
          </a:p>
          <a:p>
            <a:pPr marL="0" indent="0">
              <a:buNone/>
            </a:pPr>
            <a:endParaRPr lang="en-GB" dirty="0">
              <a:latin typeface="+mj-lt"/>
            </a:endParaRPr>
          </a:p>
          <a:p>
            <a:pPr marL="0" indent="0">
              <a:buNone/>
            </a:pPr>
            <a:r>
              <a:rPr lang="en-GB" dirty="0">
                <a:latin typeface="+mj-lt"/>
              </a:rPr>
              <a:t>When using the tools at the participant-level, baseline data should be collected after participants have been identified, but before the activity has started</a:t>
            </a:r>
          </a:p>
          <a:p>
            <a:pPr marL="0" indent="0">
              <a:buNone/>
            </a:pPr>
            <a:endParaRPr lang="en-GB" dirty="0">
              <a:latin typeface="+mj-lt"/>
            </a:endParaRPr>
          </a:p>
          <a:p>
            <a:pPr marL="0" indent="0">
              <a:buNone/>
            </a:pPr>
            <a:r>
              <a:rPr lang="en-GB" dirty="0">
                <a:latin typeface="+mj-lt"/>
              </a:rPr>
              <a:t>End line data should be collected approximately 6-12 months after the entire activity has concluded (not immediately after the activity has concluded)</a:t>
            </a:r>
          </a:p>
          <a:p>
            <a:pPr marL="0" indent="0">
              <a:buNone/>
            </a:pPr>
            <a:endParaRPr lang="en-GB" dirty="0">
              <a:latin typeface="+mj-lt"/>
            </a:endParaRPr>
          </a:p>
          <a:p>
            <a:pPr marL="0" indent="0">
              <a:buNone/>
            </a:pPr>
            <a:endParaRPr lang="en-GB" dirty="0">
              <a:latin typeface="+mj-lt"/>
            </a:endParaRPr>
          </a:p>
          <a:p>
            <a:endParaRPr lang="en-GB" dirty="0">
              <a:latin typeface="+mj-lt"/>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5279898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1C3CB4-CA76-1D4C-B3C5-2B994B6194EE}"/>
              </a:ext>
            </a:extLst>
          </p:cNvPr>
          <p:cNvPicPr>
            <a:picLocks noChangeAspect="1"/>
          </p:cNvPicPr>
          <p:nvPr/>
        </p:nvPicPr>
        <p:blipFill>
          <a:blip r:embed="rId3">
            <a:alphaModFix amt="50000"/>
          </a:blip>
          <a:stretch>
            <a:fillRect/>
          </a:stretch>
        </p:blipFill>
        <p:spPr>
          <a:xfrm rot="10800000">
            <a:off x="311373" y="1505897"/>
            <a:ext cx="11238369" cy="4755820"/>
          </a:xfrm>
          <a:prstGeom prst="rect">
            <a:avLst/>
          </a:prstGeom>
        </p:spPr>
      </p:pic>
      <p:sp>
        <p:nvSpPr>
          <p:cNvPr id="14" name="Title 4">
            <a:extLst>
              <a:ext uri="{FF2B5EF4-FFF2-40B4-BE49-F238E27FC236}">
                <a16:creationId xmlns:a16="http://schemas.microsoft.com/office/drawing/2014/main" id="{28D4FA63-D072-554B-A89D-1A70C6A22CDE}"/>
              </a:ext>
            </a:extLst>
          </p:cNvPr>
          <p:cNvSpPr txBox="1">
            <a:spLocks/>
          </p:cNvSpPr>
          <p:nvPr/>
        </p:nvSpPr>
        <p:spPr>
          <a:xfrm>
            <a:off x="532572" y="344950"/>
            <a:ext cx="9799964"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Audience</a:t>
            </a:r>
          </a:p>
          <a:p>
            <a:endParaRPr lang="en-US" sz="2800" b="0" kern="0" dirty="0">
              <a:solidFill>
                <a:srgbClr val="5A0058"/>
              </a:solidFill>
              <a:latin typeface="Calibri Light" panose="020F0302020204030204" pitchFamily="34" charset="0"/>
              <a:cs typeface="Calibri Light" panose="020F0302020204030204" pitchFamily="34" charset="0"/>
            </a:endParaRPr>
          </a:p>
          <a:p>
            <a:endParaRPr lang="en-US" sz="2800" b="0" kern="0" dirty="0">
              <a:solidFill>
                <a:srgbClr val="5A0058"/>
              </a:solidFill>
              <a:latin typeface="Calibri Light" panose="020F0302020204030204" pitchFamily="34" charset="0"/>
              <a:cs typeface="Calibri Light" panose="020F0302020204030204" pitchFamily="34" charset="0"/>
            </a:endParaRPr>
          </a:p>
          <a:p>
            <a:endParaRPr lang="en-US" sz="2800" b="0" kern="0" dirty="0">
              <a:solidFill>
                <a:srgbClr val="5A0058"/>
              </a:solidFill>
              <a:latin typeface="Calibri Light" panose="020F0302020204030204" pitchFamily="34" charset="0"/>
              <a:cs typeface="Calibri Light" panose="020F0302020204030204" pitchFamily="34" charset="0"/>
            </a:endParaRPr>
          </a:p>
        </p:txBody>
      </p:sp>
      <p:sp>
        <p:nvSpPr>
          <p:cNvPr id="15" name="Google Shape;113;p5">
            <a:extLst>
              <a:ext uri="{FF2B5EF4-FFF2-40B4-BE49-F238E27FC236}">
                <a16:creationId xmlns:a16="http://schemas.microsoft.com/office/drawing/2014/main" id="{89E624B8-8401-1040-A7D0-D24E6BCBF9B6}"/>
              </a:ext>
            </a:extLst>
          </p:cNvPr>
          <p:cNvSpPr txBox="1">
            <a:spLocks/>
          </p:cNvSpPr>
          <p:nvPr/>
        </p:nvSpPr>
        <p:spPr>
          <a:xfrm>
            <a:off x="532572" y="1087396"/>
            <a:ext cx="10428036" cy="631235"/>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Both tools can be used to measure changes in perceptions of social norms among two groups:</a:t>
            </a: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69905922-0679-CE4C-ADFB-E0E804603ED8}"/>
              </a:ext>
            </a:extLst>
          </p:cNvPr>
          <p:cNvGraphicFramePr>
            <a:graphicFrameLocks noGrp="1"/>
          </p:cNvGraphicFramePr>
          <p:nvPr>
            <p:extLst>
              <p:ext uri="{D42A27DB-BD31-4B8C-83A1-F6EECF244321}">
                <p14:modId xmlns:p14="http://schemas.microsoft.com/office/powerpoint/2010/main" val="3374815292"/>
              </p:ext>
            </p:extLst>
          </p:nvPr>
        </p:nvGraphicFramePr>
        <p:xfrm>
          <a:off x="642257" y="1647512"/>
          <a:ext cx="10539550" cy="4420912"/>
        </p:xfrm>
        <a:graphic>
          <a:graphicData uri="http://schemas.openxmlformats.org/drawingml/2006/table">
            <a:tbl>
              <a:tblPr firstRow="1" firstCol="1" bandRow="1">
                <a:tableStyleId>{5C22544A-7EE6-4342-B048-85BDC9FD1C3A}</a:tableStyleId>
              </a:tblPr>
              <a:tblGrid>
                <a:gridCol w="2719181">
                  <a:extLst>
                    <a:ext uri="{9D8B030D-6E8A-4147-A177-3AD203B41FA5}">
                      <a16:colId xmlns:a16="http://schemas.microsoft.com/office/drawing/2014/main" val="4170335903"/>
                    </a:ext>
                  </a:extLst>
                </a:gridCol>
                <a:gridCol w="7820369">
                  <a:extLst>
                    <a:ext uri="{9D8B030D-6E8A-4147-A177-3AD203B41FA5}">
                      <a16:colId xmlns:a16="http://schemas.microsoft.com/office/drawing/2014/main" val="1749839683"/>
                    </a:ext>
                  </a:extLst>
                </a:gridCol>
              </a:tblGrid>
              <a:tr h="2423038">
                <a:tc>
                  <a:txBody>
                    <a:bodyPr/>
                    <a:lstStyle/>
                    <a:p>
                      <a:pPr algn="just">
                        <a:lnSpc>
                          <a:spcPct val="100000"/>
                        </a:lnSpc>
                        <a:spcBef>
                          <a:spcPts val="600"/>
                        </a:spcBef>
                        <a:spcAft>
                          <a:spcPts val="800"/>
                        </a:spcAft>
                      </a:pPr>
                      <a:endParaRPr lang="en-GB" sz="1600" b="0" i="0" dirty="0">
                        <a:solidFill>
                          <a:schemeClr val="tx1"/>
                        </a:solidFill>
                        <a:effectLst/>
                        <a:latin typeface="Calibri Light" panose="020F03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00000"/>
                        </a:lnSpc>
                        <a:spcBef>
                          <a:spcPts val="600"/>
                        </a:spcBef>
                        <a:spcAft>
                          <a:spcPts val="800"/>
                        </a:spcAft>
                      </a:pPr>
                      <a:r>
                        <a:rPr lang="en-GB" sz="1800" b="1" i="0" dirty="0">
                          <a:solidFill>
                            <a:schemeClr val="tx1"/>
                          </a:solidFill>
                          <a:effectLst/>
                          <a:latin typeface="Calibri" panose="020F0502020204030204" pitchFamily="34" charset="0"/>
                          <a:cs typeface="Calibri" panose="020F0502020204030204" pitchFamily="34" charset="0"/>
                        </a:rPr>
                        <a:t>DIRECT PARTICIPANTS (PRIORITY</a:t>
                      </a:r>
                      <a:r>
                        <a:rPr lang="en-GB" sz="1800" b="1" i="0" dirty="0">
                          <a:solidFill>
                            <a:schemeClr val="tx1"/>
                          </a:solidFill>
                          <a:effectLst/>
                          <a:latin typeface="+mj-lt"/>
                        </a:rPr>
                        <a:t>): </a:t>
                      </a:r>
                      <a:r>
                        <a:rPr lang="en-GB" sz="1800" b="0" i="0" dirty="0">
                          <a:solidFill>
                            <a:schemeClr val="tx1"/>
                          </a:solidFill>
                          <a:effectLst/>
                          <a:latin typeface="+mj-lt"/>
                        </a:rPr>
                        <a:t>At a minimum, you should use these tools to measure changes in perceptions of social norms among the people who </a:t>
                      </a:r>
                      <a:r>
                        <a:rPr lang="en-GB" sz="1800" b="0" i="0" u="sng" dirty="0">
                          <a:solidFill>
                            <a:schemeClr val="tx1"/>
                          </a:solidFill>
                          <a:effectLst/>
                          <a:latin typeface="+mj-lt"/>
                        </a:rPr>
                        <a:t>directly participate</a:t>
                      </a:r>
                      <a:r>
                        <a:rPr lang="en-GB" sz="1800" b="0" i="0" dirty="0">
                          <a:solidFill>
                            <a:schemeClr val="tx1"/>
                          </a:solidFill>
                          <a:effectLst/>
                          <a:latin typeface="+mj-lt"/>
                        </a:rPr>
                        <a:t> in your activities (e.g. people who attend sessions or workshops). </a:t>
                      </a:r>
                    </a:p>
                    <a:p>
                      <a:pPr algn="just">
                        <a:lnSpc>
                          <a:spcPct val="100000"/>
                        </a:lnSpc>
                        <a:spcBef>
                          <a:spcPts val="600"/>
                        </a:spcBef>
                        <a:spcAft>
                          <a:spcPts val="800"/>
                        </a:spcAft>
                      </a:pPr>
                      <a:r>
                        <a:rPr lang="en-GB" sz="1800" b="0" i="0" dirty="0">
                          <a:solidFill>
                            <a:schemeClr val="tx1"/>
                          </a:solidFill>
                          <a:effectLst/>
                          <a:latin typeface="+mj-lt"/>
                        </a:rPr>
                        <a:t>Changes in perceptions of social norms are likely to occur among direct participants first, as they are the ones who are directly exposed to the activity. </a:t>
                      </a:r>
                      <a:endParaRPr lang="en-KE" sz="1800" b="0" i="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9913170"/>
                  </a:ext>
                </a:extLst>
              </a:tr>
              <a:tr h="1997874">
                <a:tc>
                  <a:txBody>
                    <a:bodyPr/>
                    <a:lstStyle/>
                    <a:p>
                      <a:pPr algn="just">
                        <a:lnSpc>
                          <a:spcPct val="100000"/>
                        </a:lnSpc>
                        <a:spcBef>
                          <a:spcPts val="600"/>
                        </a:spcBef>
                        <a:spcAft>
                          <a:spcPts val="800"/>
                        </a:spcAft>
                      </a:pPr>
                      <a:endParaRPr lang="en-GB" sz="1600" b="0" i="0" dirty="0">
                        <a:solidFill>
                          <a:schemeClr val="tx1"/>
                        </a:solidFill>
                        <a:effectLst/>
                        <a:latin typeface="Calibri Light" panose="020F03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just">
                        <a:lnSpc>
                          <a:spcPct val="100000"/>
                        </a:lnSpc>
                        <a:spcBef>
                          <a:spcPts val="600"/>
                        </a:spcBef>
                        <a:spcAft>
                          <a:spcPts val="800"/>
                        </a:spcAft>
                      </a:pPr>
                      <a:r>
                        <a:rPr lang="en-GB" sz="1800" b="1" i="0" dirty="0">
                          <a:solidFill>
                            <a:schemeClr val="tx1"/>
                          </a:solidFill>
                          <a:effectLst/>
                          <a:latin typeface="Calibri" panose="020F0502020204030204" pitchFamily="34" charset="0"/>
                          <a:cs typeface="Calibri" panose="020F0502020204030204" pitchFamily="34" charset="0"/>
                        </a:rPr>
                        <a:t>BROADER COMMUNITY (OPTIONAL): </a:t>
                      </a:r>
                      <a:r>
                        <a:rPr lang="en-GB" sz="1800" b="0" i="0" dirty="0">
                          <a:solidFill>
                            <a:schemeClr val="tx1"/>
                          </a:solidFill>
                          <a:effectLst/>
                          <a:latin typeface="+mj-lt"/>
                        </a:rPr>
                        <a:t>You can also use these tools to measure changes in perceptions of social norms among a sample of the entire community. Measuring changes at the community level may help understand whether ‘norm diffusion’ is occurring from participants to the broader community. </a:t>
                      </a:r>
                    </a:p>
                    <a:p>
                      <a:pPr algn="just">
                        <a:lnSpc>
                          <a:spcPct val="100000"/>
                        </a:lnSpc>
                        <a:spcBef>
                          <a:spcPts val="600"/>
                        </a:spcBef>
                        <a:spcAft>
                          <a:spcPts val="800"/>
                        </a:spcAft>
                      </a:pPr>
                      <a:r>
                        <a:rPr lang="en-GB" sz="1800" b="0" i="0" dirty="0">
                          <a:solidFill>
                            <a:schemeClr val="tx1"/>
                          </a:solidFill>
                          <a:effectLst/>
                          <a:latin typeface="+mj-lt"/>
                        </a:rPr>
                        <a:t>This approach is more time consuming and is only recommended as an option if the resources are available. </a:t>
                      </a:r>
                      <a:endParaRPr lang="en-KE" sz="1800" b="0" i="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3753568"/>
                  </a:ext>
                </a:extLst>
              </a:tr>
            </a:tbl>
          </a:graphicData>
        </a:graphic>
      </p:graphicFrame>
      <p:pic>
        <p:nvPicPr>
          <p:cNvPr id="17" name="Picture 16">
            <a:extLst>
              <a:ext uri="{FF2B5EF4-FFF2-40B4-BE49-F238E27FC236}">
                <a16:creationId xmlns:a16="http://schemas.microsoft.com/office/drawing/2014/main" id="{11A4F761-5A32-D042-85CF-72AA531E1CA8}"/>
              </a:ext>
            </a:extLst>
          </p:cNvPr>
          <p:cNvPicPr>
            <a:picLocks noChangeAspect="1"/>
          </p:cNvPicPr>
          <p:nvPr/>
        </p:nvPicPr>
        <p:blipFill>
          <a:blip r:embed="rId4"/>
          <a:stretch>
            <a:fillRect/>
          </a:stretch>
        </p:blipFill>
        <p:spPr>
          <a:xfrm>
            <a:off x="1113427" y="4312194"/>
            <a:ext cx="1602893" cy="1582076"/>
          </a:xfrm>
          <a:prstGeom prst="rect">
            <a:avLst/>
          </a:prstGeom>
        </p:spPr>
      </p:pic>
      <p:pic>
        <p:nvPicPr>
          <p:cNvPr id="20" name="Picture 19">
            <a:extLst>
              <a:ext uri="{FF2B5EF4-FFF2-40B4-BE49-F238E27FC236}">
                <a16:creationId xmlns:a16="http://schemas.microsoft.com/office/drawing/2014/main" id="{06B2C0C4-A3FA-0843-A301-DC18F853FDF1}"/>
              </a:ext>
            </a:extLst>
          </p:cNvPr>
          <p:cNvPicPr>
            <a:picLocks noChangeAspect="1"/>
          </p:cNvPicPr>
          <p:nvPr/>
        </p:nvPicPr>
        <p:blipFill>
          <a:blip r:embed="rId5"/>
          <a:stretch>
            <a:fillRect/>
          </a:stretch>
        </p:blipFill>
        <p:spPr>
          <a:xfrm>
            <a:off x="1113428" y="2077720"/>
            <a:ext cx="1602894" cy="936756"/>
          </a:xfrm>
          <a:prstGeom prst="rect">
            <a:avLst/>
          </a:prstGeom>
        </p:spPr>
      </p:pic>
      <p:pic>
        <p:nvPicPr>
          <p:cNvPr id="22" name="Picture 21">
            <a:extLst>
              <a:ext uri="{FF2B5EF4-FFF2-40B4-BE49-F238E27FC236}">
                <a16:creationId xmlns:a16="http://schemas.microsoft.com/office/drawing/2014/main" id="{211B4A06-53A2-7A40-A16B-5212BC3AE2DF}"/>
              </a:ext>
            </a:extLst>
          </p:cNvPr>
          <p:cNvPicPr>
            <a:picLocks noChangeAspect="1"/>
          </p:cNvPicPr>
          <p:nvPr/>
        </p:nvPicPr>
        <p:blipFill>
          <a:blip r:embed="rId6" cstate="screen">
            <a:alphaModFix amt="80000"/>
            <a:extLst>
              <a:ext uri="{28A0092B-C50C-407E-A947-70E740481C1C}">
                <a14:useLocalDpi xmlns:a14="http://schemas.microsoft.com/office/drawing/2010/main"/>
              </a:ext>
            </a:extLst>
          </a:blip>
          <a:stretch>
            <a:fillRect/>
          </a:stretch>
        </p:blipFill>
        <p:spPr>
          <a:xfrm>
            <a:off x="825136" y="3780189"/>
            <a:ext cx="9974425" cy="114300"/>
          </a:xfrm>
          <a:prstGeom prst="rect">
            <a:avLst/>
          </a:prstGeom>
        </p:spPr>
      </p:pic>
      <p:pic>
        <p:nvPicPr>
          <p:cNvPr id="23" name="Picture 22">
            <a:extLst>
              <a:ext uri="{FF2B5EF4-FFF2-40B4-BE49-F238E27FC236}">
                <a16:creationId xmlns:a16="http://schemas.microsoft.com/office/drawing/2014/main" id="{5941E05B-4ED3-714A-963D-8C1A43934625}"/>
              </a:ext>
            </a:extLst>
          </p:cNvPr>
          <p:cNvPicPr>
            <a:picLocks noChangeAspect="1"/>
          </p:cNvPicPr>
          <p:nvPr/>
        </p:nvPicPr>
        <p:blipFill>
          <a:blip r:embed="rId7" cstate="screen">
            <a:alphaModFix amt="80000"/>
            <a:extLst>
              <a:ext uri="{28A0092B-C50C-407E-A947-70E740481C1C}">
                <a14:useLocalDpi xmlns:a14="http://schemas.microsoft.com/office/drawing/2010/main"/>
              </a:ext>
            </a:extLst>
          </a:blip>
          <a:stretch>
            <a:fillRect/>
          </a:stretch>
        </p:blipFill>
        <p:spPr>
          <a:xfrm rot="5400000">
            <a:off x="793881" y="3826656"/>
            <a:ext cx="4634940" cy="114300"/>
          </a:xfrm>
          <a:prstGeom prst="rect">
            <a:avLst/>
          </a:prstGeom>
        </p:spPr>
      </p:pic>
    </p:spTree>
    <p:extLst>
      <p:ext uri="{BB962C8B-B14F-4D97-AF65-F5344CB8AC3E}">
        <p14:creationId xmlns:p14="http://schemas.microsoft.com/office/powerpoint/2010/main" val="2436811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322515-7EDE-3F40-AB42-018DF527F16F}"/>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3" name="Title 4">
            <a:extLst>
              <a:ext uri="{FF2B5EF4-FFF2-40B4-BE49-F238E27FC236}">
                <a16:creationId xmlns:a16="http://schemas.microsoft.com/office/drawing/2014/main" id="{EA0153E5-3641-E248-BFFB-0BB4C0A0B507}"/>
              </a:ext>
            </a:extLst>
          </p:cNvPr>
          <p:cNvSpPr txBox="1">
            <a:spLocks/>
          </p:cNvSpPr>
          <p:nvPr/>
        </p:nvSpPr>
        <p:spPr>
          <a:xfrm>
            <a:off x="4979266" y="1790691"/>
            <a:ext cx="5490614" cy="2390902"/>
          </a:xfrm>
          <a:prstGeom prst="rect">
            <a:avLst/>
          </a:prstGeom>
        </p:spPr>
        <p:txBody>
          <a:bodyPr anchor="t"/>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mn-ea"/>
                <a:cs typeface="+mn-cs"/>
              </a:defRPr>
            </a:lvl1pPr>
          </a:lstStyle>
          <a:p>
            <a:r>
              <a:rPr lang="en-US" sz="2800" kern="0" dirty="0">
                <a:solidFill>
                  <a:schemeClr val="tx2"/>
                </a:solidFill>
                <a:latin typeface="Calibri" panose="020F0502020204030204" pitchFamily="34" charset="0"/>
                <a:cs typeface="Calibri" panose="020F0502020204030204" pitchFamily="34" charset="0"/>
              </a:rPr>
              <a:t>TOPIC 9.2</a:t>
            </a:r>
            <a:br>
              <a:rPr lang="en-US" sz="2800" kern="0" dirty="0">
                <a:solidFill>
                  <a:schemeClr val="tx2"/>
                </a:solidFill>
                <a:latin typeface="Calibri" panose="020F05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ADMINISTERING THE STORY-BASED GROUP DISCUSSION TOOL</a:t>
            </a:r>
            <a:br>
              <a:rPr lang="en-US" sz="2800" b="0" kern="0" dirty="0">
                <a:solidFill>
                  <a:srgbClr val="5A0058"/>
                </a:solidFill>
                <a:latin typeface="Calibri Light" panose="020F0302020204030204" pitchFamily="34" charset="0"/>
                <a:cs typeface="Calibri Light" panose="020F0302020204030204" pitchFamily="34" charset="0"/>
              </a:rPr>
            </a:b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cs typeface="Calibri Light" panose="020F0302020204030204" pitchFamily="34" charset="0"/>
              </a:rPr>
              <a:t>     2.5 hours</a:t>
            </a:r>
            <a:endParaRPr lang="en-US" sz="2800" dirty="0">
              <a:solidFill>
                <a:schemeClr val="tx2"/>
              </a:solidFill>
              <a:latin typeface="Calibri" panose="020F0502020204030204" pitchFamily="34" charset="0"/>
            </a:endParaRPr>
          </a:p>
        </p:txBody>
      </p:sp>
      <p:pic>
        <p:nvPicPr>
          <p:cNvPr id="14" name="Picture 13" descr="A picture containing gauge&#10;&#10;Description automatically generated">
            <a:extLst>
              <a:ext uri="{FF2B5EF4-FFF2-40B4-BE49-F238E27FC236}">
                <a16:creationId xmlns:a16="http://schemas.microsoft.com/office/drawing/2014/main" id="{5A7C08D5-92E3-E94B-A084-3C3B7EFDAB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390945"/>
            <a:ext cx="271354" cy="271354"/>
          </a:xfrm>
          <a:prstGeom prst="rect">
            <a:avLst/>
          </a:prstGeom>
        </p:spPr>
      </p:pic>
      <p:pic>
        <p:nvPicPr>
          <p:cNvPr id="16" name="Picture 15">
            <a:extLst>
              <a:ext uri="{FF2B5EF4-FFF2-40B4-BE49-F238E27FC236}">
                <a16:creationId xmlns:a16="http://schemas.microsoft.com/office/drawing/2014/main" id="{F2A43FA8-06AF-F24B-99D7-1C6A6AE4CEE0}"/>
              </a:ext>
            </a:extLst>
          </p:cNvPr>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rot="5400000">
            <a:off x="-1821975" y="777090"/>
            <a:ext cx="7302433" cy="5032388"/>
          </a:xfrm>
          <a:prstGeom prst="rect">
            <a:avLst/>
          </a:prstGeom>
        </p:spPr>
      </p:pic>
    </p:spTree>
    <p:extLst>
      <p:ext uri="{BB962C8B-B14F-4D97-AF65-F5344CB8AC3E}">
        <p14:creationId xmlns:p14="http://schemas.microsoft.com/office/powerpoint/2010/main" val="18908459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093153" cy="715841"/>
          </a:xfrm>
        </p:spPr>
        <p:txBody>
          <a:bodyPr anchor="t"/>
          <a:lstStyle/>
          <a:p>
            <a:r>
              <a:rPr lang="en-US" sz="2800" kern="0" dirty="0">
                <a:solidFill>
                  <a:srgbClr val="5A0058"/>
                </a:solidFill>
                <a:latin typeface="Calibri" panose="020F0502020204030204" pitchFamily="34" charset="0"/>
                <a:cs typeface="Calibri" panose="020F0502020204030204" pitchFamily="34" charset="0"/>
              </a:rPr>
              <a:t>TOOL 1</a:t>
            </a:r>
            <a:br>
              <a:rPr lang="en-US" sz="2800" b="0" kern="0" dirty="0">
                <a:solidFill>
                  <a:srgbClr val="5A0058"/>
                </a:solidFill>
                <a:latin typeface="+mj-lt"/>
              </a:rPr>
            </a:br>
            <a:r>
              <a:rPr lang="en-US" sz="2800" b="0" kern="0" dirty="0">
                <a:solidFill>
                  <a:srgbClr val="5A0058"/>
                </a:solidFill>
                <a:latin typeface="+mj-lt"/>
              </a:rPr>
              <a:t>STORY-BASED GROUP DISCUSSIONS</a:t>
            </a:r>
            <a:br>
              <a:rPr lang="en-US" sz="2800" b="0" kern="0" dirty="0">
                <a:solidFill>
                  <a:srgbClr val="5A0058"/>
                </a:solidFill>
                <a:latin typeface="Calibri Light" panose="020F0302020204030204" pitchFamily="34" charset="0"/>
              </a:rPr>
            </a:br>
            <a:br>
              <a:rPr lang="en-US" sz="2800" b="0" kern="0" dirty="0">
                <a:solidFill>
                  <a:srgbClr val="5A0058"/>
                </a:solidFill>
                <a:latin typeface="Calibri Light" panose="020F0302020204030204" pitchFamily="34" charset="0"/>
              </a:rPr>
            </a:br>
            <a:br>
              <a:rPr lang="en-US" sz="2800" b="0" kern="0" dirty="0">
                <a:solidFill>
                  <a:srgbClr val="5A0058"/>
                </a:solidFill>
                <a:latin typeface="Calibri Light" panose="020F0302020204030204" pitchFamily="34" charset="0"/>
              </a:rPr>
            </a:br>
            <a:endParaRPr lang="en-US" sz="2800" b="0" kern="0" dirty="0">
              <a:solidFill>
                <a:srgbClr val="5A0058"/>
              </a:solidFill>
              <a:latin typeface="Calibri Light" panose="020F0302020204030204" pitchFamily="34" charset="0"/>
            </a:endParaRPr>
          </a:p>
        </p:txBody>
      </p:sp>
      <p:sp>
        <p:nvSpPr>
          <p:cNvPr id="18" name="Text Placeholder 2">
            <a:extLst>
              <a:ext uri="{FF2B5EF4-FFF2-40B4-BE49-F238E27FC236}">
                <a16:creationId xmlns:a16="http://schemas.microsoft.com/office/drawing/2014/main" id="{C1E3D4D7-4BE9-144F-986D-47871B6F5067}"/>
              </a:ext>
            </a:extLst>
          </p:cNvPr>
          <p:cNvSpPr>
            <a:spLocks noGrp="1"/>
          </p:cNvSpPr>
          <p:nvPr>
            <p:ph type="body" sz="quarter" idx="15"/>
          </p:nvPr>
        </p:nvSpPr>
        <p:spPr>
          <a:xfrm>
            <a:off x="5226414" y="1167817"/>
            <a:ext cx="6300414" cy="3717180"/>
          </a:xfrm>
        </p:spPr>
        <p:txBody>
          <a:bodyPr/>
          <a:lstStyle/>
          <a:p>
            <a:pPr marL="0" indent="0">
              <a:buNone/>
            </a:pPr>
            <a:r>
              <a:rPr lang="en-GB" dirty="0">
                <a:latin typeface="Calibri Light" panose="020F0302020204030204" pitchFamily="34" charset="0"/>
                <a:cs typeface="Calibri Light" panose="020F0302020204030204" pitchFamily="34" charset="0"/>
              </a:rPr>
              <a:t>An open-ended story (sometimes called a vignette) is a qualitative evaluation tool that can be used to measure changes in perceptions of social norms over time</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Researchers have found that when participants are asked to comment on a realistic but fictional scenario, rather than their own reality, they are more open and honest about their thoughts</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The story-based discussion tool consists of five different stories, each told from the perspective of a different character</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Each story has been designed to measure changes in a specific social norm that enables CEFM in most contexts</a:t>
            </a:r>
          </a:p>
          <a:p>
            <a:pPr marL="0" indent="0">
              <a:buNone/>
            </a:pPr>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grpSp>
        <p:nvGrpSpPr>
          <p:cNvPr id="24" name="Group 23">
            <a:extLst>
              <a:ext uri="{FF2B5EF4-FFF2-40B4-BE49-F238E27FC236}">
                <a16:creationId xmlns:a16="http://schemas.microsoft.com/office/drawing/2014/main" id="{3A393350-648F-7F41-8F0D-E449CAD76AC3}"/>
              </a:ext>
            </a:extLst>
          </p:cNvPr>
          <p:cNvGrpSpPr/>
          <p:nvPr/>
        </p:nvGrpSpPr>
        <p:grpSpPr>
          <a:xfrm>
            <a:off x="-2284791" y="-256022"/>
            <a:ext cx="10661412" cy="1015364"/>
            <a:chOff x="-2284791" y="-256022"/>
            <a:chExt cx="10661412" cy="1015364"/>
          </a:xfrm>
        </p:grpSpPr>
        <p:pic>
          <p:nvPicPr>
            <p:cNvPr id="25" name="Picture 24">
              <a:extLst>
                <a:ext uri="{FF2B5EF4-FFF2-40B4-BE49-F238E27FC236}">
                  <a16:creationId xmlns:a16="http://schemas.microsoft.com/office/drawing/2014/main" id="{842E12C5-310E-F240-9A61-268B9C1E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851089" y="-256022"/>
              <a:ext cx="5525532" cy="1015364"/>
            </a:xfrm>
            <a:prstGeom prst="rect">
              <a:avLst/>
            </a:prstGeom>
          </p:spPr>
        </p:pic>
        <p:pic>
          <p:nvPicPr>
            <p:cNvPr id="26" name="Picture 25">
              <a:extLst>
                <a:ext uri="{FF2B5EF4-FFF2-40B4-BE49-F238E27FC236}">
                  <a16:creationId xmlns:a16="http://schemas.microsoft.com/office/drawing/2014/main" id="{B2D0855B-972E-854D-BF87-8C6C940DA5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284791" y="-256022"/>
              <a:ext cx="5525532" cy="1015364"/>
            </a:xfrm>
            <a:prstGeom prst="rect">
              <a:avLst/>
            </a:prstGeom>
          </p:spPr>
        </p:pic>
      </p:grpSp>
    </p:spTree>
    <p:extLst>
      <p:ext uri="{BB962C8B-B14F-4D97-AF65-F5344CB8AC3E}">
        <p14:creationId xmlns:p14="http://schemas.microsoft.com/office/powerpoint/2010/main" val="2876742362"/>
      </p:ext>
    </p:extLst>
  </p:cSld>
  <p:clrMapOvr>
    <a:masterClrMapping/>
  </p:clrMapOvr>
</p:sld>
</file>

<file path=ppt/theme/theme1.xml><?xml version="1.0" encoding="utf-8"?>
<a:theme xmlns:a="http://schemas.openxmlformats.org/drawingml/2006/main" name="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id="{C599E71C-C712-4599-9307-082B2D9424FD}" vid="{2378B919-D887-487F-A6BD-A262488CFC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0a5a0d-8b34-4580-b77f-6ab1dfc9bc73" xsi:nil="true"/>
    <lcf76f155ced4ddcb4097134ff3c332f xmlns="49ae42ac-1004-4b32-b3ed-e8f5e045e5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00D1A5AEB6224396A780B67D52A526" ma:contentTypeVersion="15" ma:contentTypeDescription="Create a new document." ma:contentTypeScope="" ma:versionID="43faa022ac7d5aa49280b02e63868265">
  <xsd:schema xmlns:xsd="http://www.w3.org/2001/XMLSchema" xmlns:xs="http://www.w3.org/2001/XMLSchema" xmlns:p="http://schemas.microsoft.com/office/2006/metadata/properties" xmlns:ns2="49ae42ac-1004-4b32-b3ed-e8f5e045e5df" xmlns:ns3="910a5a0d-8b34-4580-b77f-6ab1dfc9bc73" targetNamespace="http://schemas.microsoft.com/office/2006/metadata/properties" ma:root="true" ma:fieldsID="0862c49116e6dac98cdadd0d061fff0a" ns2:_="" ns3:_="">
    <xsd:import namespace="49ae42ac-1004-4b32-b3ed-e8f5e045e5df"/>
    <xsd:import namespace="910a5a0d-8b34-4580-b77f-6ab1dfc9bc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e42ac-1004-4b32-b3ed-e8f5e045e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0a5a0d-8b34-4580-b77f-6ab1dfc9bc7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5b72378-a3db-432d-acbd-c3b28c0d6ec0}" ma:internalName="TaxCatchAll" ma:showField="CatchAllData" ma:web="910a5a0d-8b34-4580-b77f-6ab1dfc9bc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7E4DF2-CE66-4F45-99B2-6040475A257A}">
  <ds:schemaRefs>
    <ds:schemaRef ds:uri="http://purl.org/dc/terms/"/>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910a5a0d-8b34-4580-b77f-6ab1dfc9bc73"/>
    <ds:schemaRef ds:uri="49ae42ac-1004-4b32-b3ed-e8f5e045e5df"/>
    <ds:schemaRef ds:uri="http://purl.org/dc/dcmitype/"/>
  </ds:schemaRefs>
</ds:datastoreItem>
</file>

<file path=customXml/itemProps2.xml><?xml version="1.0" encoding="utf-8"?>
<ds:datastoreItem xmlns:ds="http://schemas.openxmlformats.org/officeDocument/2006/customXml" ds:itemID="{997853E4-4A83-497B-B38A-715659AAF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e42ac-1004-4b32-b3ed-e8f5e045e5df"/>
    <ds:schemaRef ds:uri="910a5a0d-8b34-4580-b77f-6ab1dfc9bc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90203E-E7DB-432C-85A3-69B6A8AC3F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35074</TotalTime>
  <Words>18425</Words>
  <Application>Microsoft Macintosh PowerPoint</Application>
  <PresentationFormat>Widescreen</PresentationFormat>
  <Paragraphs>1220</Paragraphs>
  <Slides>106</Slides>
  <Notes>105</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106</vt:i4>
      </vt:variant>
    </vt:vector>
  </HeadingPairs>
  <TitlesOfParts>
    <vt:vector size="114" baseType="lpstr">
      <vt:lpstr>Verdana</vt:lpstr>
      <vt:lpstr>Calibri Light</vt:lpstr>
      <vt:lpstr>DIN Next LT Pro Bold</vt:lpstr>
      <vt:lpstr>Verdana Pro</vt:lpstr>
      <vt:lpstr>Helvetica</vt:lpstr>
      <vt:lpstr>Arial</vt:lpstr>
      <vt:lpstr>Calibri</vt:lpstr>
      <vt:lpstr>Office Theme</vt:lpstr>
      <vt:lpstr>PowerPoint-presentasjon</vt:lpstr>
      <vt:lpstr>PowerPoint-presentasjon</vt:lpstr>
      <vt:lpstr>LEARNING OBJECTIVES FOR SESSION 1  Introduction to the Training</vt:lpstr>
      <vt:lpstr>TOPIC 1.1 WELCOME AND INTRODUCTIONS           60 minutes </vt:lpstr>
      <vt:lpstr>PowerPoint-presentasjon</vt:lpstr>
      <vt:lpstr>PowerPoint-presentasjon</vt:lpstr>
      <vt:lpstr>PowerPoint-presentasjon</vt:lpstr>
      <vt:lpstr>COMPONENT 1 Community Outreach  Objective: Prevent CEFM from happening in the future by changing the social norms that enable it to occur.     </vt:lpstr>
      <vt:lpstr>COMPONENT 2  Service Delivery  Objective: prevent, mitigate and respond to CEFM and minimise the harm caused to women and girls who have experienced it or are at risk of experiencing it.    </vt:lpstr>
      <vt:lpstr>PowerPoint-presentasjon</vt:lpstr>
      <vt:lpstr>EXERCISE  SETTING GROUND RULES </vt:lpstr>
      <vt:lpstr>EXERCISE  SETTING EXPECTATIONS </vt:lpstr>
      <vt:lpstr>PowerPoint-presentasjon</vt:lpstr>
      <vt:lpstr>LEARNING OBJECTIVES FOR SESSION 2 Staff Reflection and Transformation  </vt:lpstr>
      <vt:lpstr>PowerPoint-presentasjon</vt:lpstr>
      <vt:lpstr>DEFINITIONS </vt:lpstr>
      <vt:lpstr>REFLECTION QUESTIONS </vt:lpstr>
      <vt:lpstr>PowerPoint-presentasjon</vt:lpstr>
      <vt:lpstr>LEARNING OBJECTIVES FOR SESSION 3 Child, Early and Forced Marriage  </vt:lpstr>
      <vt:lpstr>PowerPoint-presentasjon</vt:lpstr>
      <vt:lpstr>CHILD MARRIAGE </vt:lpstr>
      <vt:lpstr>EARLY MARRIAGE</vt:lpstr>
      <vt:lpstr>FORCED MARRIAGE </vt:lpstr>
      <vt:lpstr>PowerPoint-presentasjon</vt:lpstr>
      <vt:lpstr>PowerPoint-presentasjon</vt:lpstr>
      <vt:lpstr>PowerPoint-presentasjon</vt:lpstr>
      <vt:lpstr>PowerPoint-presentasjon</vt:lpstr>
      <vt:lpstr>PowerPoint-presentasjon</vt:lpstr>
      <vt:lpstr>GROUP WORK  Root causes of CEFM &amp; contributing factors in humanitarian contexts  </vt:lpstr>
      <vt:lpstr>GENDER INEQUALITY </vt:lpstr>
      <vt:lpstr>  CULTURE AND TRADITION</vt:lpstr>
      <vt:lpstr>  POVERTY*  </vt:lpstr>
      <vt:lpstr>  INSECURITY AND VIOLENCE*</vt:lpstr>
      <vt:lpstr>  WEAK GOVERNMENT SYSTEMS  </vt:lpstr>
      <vt:lpstr>  LIMITED EDUCATION AND ECONOMIC OPPORTUNITIES*  </vt:lpstr>
      <vt:lpstr>  LACK OF AWARENESS  </vt:lpstr>
      <vt:lpstr>PowerPoint-presentasjon</vt:lpstr>
      <vt:lpstr>EXERCISE TWO PATHS</vt:lpstr>
      <vt:lpstr>PowerPoint-presentasjon</vt:lpstr>
      <vt:lpstr>EXERCISE CONTEXT ANALYSIS </vt:lpstr>
      <vt:lpstr>PowerPoint-presentasjon</vt:lpstr>
      <vt:lpstr>LEARNING OBJECTIVES FOR SESSION 4 ASRH Basics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LEARNING OBJECTIVES FOR SESSION 5 Social and Legal Norms  </vt:lpstr>
      <vt:lpstr>PowerPoint-presentasjon</vt:lpstr>
      <vt:lpstr>TYPES OF NORMS</vt:lpstr>
      <vt:lpstr>SILENT BRAINSTORM</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GROUP ACTIVITY       30 minutes </vt:lpstr>
      <vt:lpstr>PowerPoint-presentasjon</vt:lpstr>
      <vt:lpstr>PowerPoint-presentasjon</vt:lpstr>
      <vt:lpstr>PowerPoint-presentasjon</vt:lpstr>
      <vt:lpstr>PowerPoint-presentasjon</vt:lpstr>
      <vt:lpstr>LEARNING OBJECTIVES FOR SESSION 6 ENGAGE Theory of Change  </vt:lpstr>
      <vt:lpstr>PowerPoint-presentasjon</vt:lpstr>
      <vt:lpstr>PowerPoint-presentasjon</vt:lpstr>
      <vt:lpstr>PowerPoint-presentasjon</vt:lpstr>
      <vt:lpstr>GROUP ACTIVITY       20 minutes </vt:lpstr>
      <vt:lpstr>PowerPoint-presentasjon</vt:lpstr>
      <vt:lpstr>PowerPoint-presentasjon</vt:lpstr>
      <vt:lpstr>PowerPoint-presentasjon</vt:lpstr>
      <vt:lpstr>PowerPoint-presentasjon</vt:lpstr>
      <vt:lpstr>LEARNING OBJECTIVES FOR SESSION 7 How to Contextualise the Programme   </vt:lpstr>
      <vt:lpstr>PowerPoint-presentasjon</vt:lpstr>
      <vt:lpstr>CORE COMPONENTS VS. ADAPTABLE ELEMENTS   </vt:lpstr>
      <vt:lpstr>PowerPoint-presentasjon</vt:lpstr>
      <vt:lpstr>PowerPoint-presentasjon</vt:lpstr>
      <vt:lpstr>PowerPoint-presentasjon</vt:lpstr>
      <vt:lpstr>PowerPoint-presentasjon</vt:lpstr>
      <vt:lpstr>PowerPoint-presentasjon</vt:lpstr>
      <vt:lpstr>LEARNING OBJECTIVES FOR SESSION 8 Implementation Monitoring and Evaluation  </vt:lpstr>
      <vt:lpstr>PowerPoint-presentasjon</vt:lpstr>
      <vt:lpstr>PowerPoint-presentasjon</vt:lpstr>
      <vt:lpstr>PowerPoint-presentasjon</vt:lpstr>
      <vt:lpstr>PowerPoint-presentasjon</vt:lpstr>
      <vt:lpstr>PowerPoint-presentasjon</vt:lpstr>
      <vt:lpstr>LEARNING OBJECTIVES FOR SESSION 9 Social Norms Monitoring   </vt:lpstr>
      <vt:lpstr>PowerPoint-presentasjon</vt:lpstr>
      <vt:lpstr>TWO TOOLS TO MEASURE SOCIAL NORMS </vt:lpstr>
      <vt:lpstr>TIMEFRAME </vt:lpstr>
      <vt:lpstr>PowerPoint-presentasjon</vt:lpstr>
      <vt:lpstr>PowerPoint-presentasjon</vt:lpstr>
      <vt:lpstr>TOOL 1 STORY-BASED GROUP DISCUSSIONS   </vt:lpstr>
      <vt:lpstr>TOOL 1 STORY-BASED GROUP DISCUSSIONS   </vt:lpstr>
      <vt:lpstr>PowerPoint-presentasjon</vt:lpstr>
      <vt:lpstr>7 STEPS- STORY-BASED GROUP DISCUSSIONS TOOL    </vt:lpstr>
      <vt:lpstr>PowerPoint-presentasjon</vt:lpstr>
      <vt:lpstr>TOOL 2 RAPID SOCIAL NORMS SURVEY   </vt:lpstr>
      <vt:lpstr>PowerPoint-presentasjon</vt:lpstr>
      <vt:lpstr>THE SURVEY IS DIVIDED INTO THREE PARTS: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Jonna Naumanen</dc:creator>
  <cp:keywords/>
  <cp:lastModifiedBy>Kjetil Husebø</cp:lastModifiedBy>
  <cp:revision>196</cp:revision>
  <dcterms:created xsi:type="dcterms:W3CDTF">2022-01-10T11:25:25Z</dcterms:created>
  <dcterms:modified xsi:type="dcterms:W3CDTF">2023-03-16T13:57:57Z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0x0101006A759CC3617D4A1982648733799248090044D7034952622E40BB46B335065C1EB6</vt:lpwstr>
  </property>
  <property fmtid="{D5CDD505-2E9C-101B-9397-08002B2CF9AE}" pid="3" name="TaxKeyword">
    <vt:lpwstr/>
  </property>
</Properties>
</file>