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6"/>
  </p:notesMasterIdLst>
  <p:handoutMasterIdLst>
    <p:handoutMasterId r:id="rId77"/>
  </p:handoutMasterIdLst>
  <p:sldIdLst>
    <p:sldId id="440" r:id="rId5"/>
    <p:sldId id="257" r:id="rId6"/>
    <p:sldId id="258" r:id="rId7"/>
    <p:sldId id="260" r:id="rId8"/>
    <p:sldId id="262" r:id="rId9"/>
    <p:sldId id="261" r:id="rId10"/>
    <p:sldId id="367" r:id="rId11"/>
    <p:sldId id="368" r:id="rId12"/>
    <p:sldId id="369" r:id="rId13"/>
    <p:sldId id="370" r:id="rId14"/>
    <p:sldId id="371" r:id="rId15"/>
    <p:sldId id="373" r:id="rId16"/>
    <p:sldId id="374" r:id="rId17"/>
    <p:sldId id="375" r:id="rId18"/>
    <p:sldId id="376" r:id="rId19"/>
    <p:sldId id="381" r:id="rId20"/>
    <p:sldId id="382" r:id="rId21"/>
    <p:sldId id="383" r:id="rId22"/>
    <p:sldId id="384" r:id="rId23"/>
    <p:sldId id="385" r:id="rId24"/>
    <p:sldId id="386" r:id="rId25"/>
    <p:sldId id="387" r:id="rId26"/>
    <p:sldId id="377"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378" r:id="rId46"/>
    <p:sldId id="407" r:id="rId47"/>
    <p:sldId id="408" r:id="rId48"/>
    <p:sldId id="409" r:id="rId49"/>
    <p:sldId id="410" r:id="rId50"/>
    <p:sldId id="419" r:id="rId51"/>
    <p:sldId id="411" r:id="rId52"/>
    <p:sldId id="412" r:id="rId53"/>
    <p:sldId id="379" r:id="rId54"/>
    <p:sldId id="418" r:id="rId55"/>
    <p:sldId id="420" r:id="rId56"/>
    <p:sldId id="421" r:id="rId57"/>
    <p:sldId id="422" r:id="rId58"/>
    <p:sldId id="423" r:id="rId59"/>
    <p:sldId id="424" r:id="rId60"/>
    <p:sldId id="425" r:id="rId61"/>
    <p:sldId id="426" r:id="rId62"/>
    <p:sldId id="427" r:id="rId63"/>
    <p:sldId id="428" r:id="rId64"/>
    <p:sldId id="429" r:id="rId65"/>
    <p:sldId id="430" r:id="rId66"/>
    <p:sldId id="431" r:id="rId67"/>
    <p:sldId id="432" r:id="rId68"/>
    <p:sldId id="433" r:id="rId69"/>
    <p:sldId id="434" r:id="rId70"/>
    <p:sldId id="435" r:id="rId71"/>
    <p:sldId id="436" r:id="rId72"/>
    <p:sldId id="437" r:id="rId73"/>
    <p:sldId id="438" r:id="rId74"/>
    <p:sldId id="439" r:id="rId75"/>
  </p:sldIdLst>
  <p:sldSz cx="12192000" cy="6858000"/>
  <p:notesSz cx="6858000" cy="9144000"/>
  <p:embeddedFontLs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Verdana" panose="020B0604030504040204" pitchFamily="34" charset="0"/>
      <p:regular r:id="rId84"/>
      <p:bold r:id="rId85"/>
      <p:italic r:id="rId86"/>
      <p:boldItalic r:id="rId87"/>
    </p:embeddedFont>
    <p:embeddedFont>
      <p:font typeface="Verdana Pro" panose="020F0502020204030204" pitchFamily="34" charset="0"/>
      <p:regular r:id="rId88"/>
      <p:bold r:id="rId89"/>
      <p:italic r:id="rId90"/>
      <p:boldItalic r:id="rId91"/>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58"/>
    <a:srgbClr val="895D8C"/>
    <a:srgbClr val="480E55"/>
    <a:srgbClr val="B9A0BE"/>
    <a:srgbClr val="2CBDB9"/>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E5CECC-A5BA-B44A-9C22-CC3807DA39FA}" v="1" dt="2023-03-16T13:56:00.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1"/>
    <p:restoredTop sz="78912"/>
  </p:normalViewPr>
  <p:slideViewPr>
    <p:cSldViewPr snapToGrid="0">
      <p:cViewPr varScale="1">
        <p:scale>
          <a:sx n="100" d="100"/>
          <a:sy n="100" d="100"/>
        </p:scale>
        <p:origin x="1144" y="160"/>
      </p:cViewPr>
      <p:guideLst/>
    </p:cSldViewPr>
  </p:slideViewPr>
  <p:notesTextViewPr>
    <p:cViewPr>
      <p:scale>
        <a:sx n="1" d="1"/>
        <a:sy n="1" d="1"/>
      </p:scale>
      <p:origin x="0" y="0"/>
    </p:cViewPr>
  </p:notesTextViewPr>
  <p:notesViewPr>
    <p:cSldViewPr snapToGrid="0">
      <p:cViewPr varScale="1">
        <p:scale>
          <a:sx n="88" d="100"/>
          <a:sy n="88" d="100"/>
        </p:scale>
        <p:origin x="374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font" Target="fonts/font13.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54E0F-E7FF-4E6D-9BE1-1320D505CBEF}" type="datetimeFigureOut">
              <a:rPr lang="nb-NO" smtClean="0"/>
              <a:t>16.03.2023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EBDB4-C84D-4C86-8AC0-174C76F903BC}" type="slidenum">
              <a:rPr lang="nb-NO" smtClean="0"/>
              <a:t>‹#›</a:t>
            </a:fld>
            <a:endParaRPr lang="nb-NO"/>
          </a:p>
        </p:txBody>
      </p:sp>
    </p:spTree>
    <p:extLst>
      <p:ext uri="{BB962C8B-B14F-4D97-AF65-F5344CB8AC3E}">
        <p14:creationId xmlns:p14="http://schemas.microsoft.com/office/powerpoint/2010/main" val="2538539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AC0EB-AD6E-42C6-B732-E32CFC7F5FBF}" type="datetimeFigureOut">
              <a:rPr lang="nb-NO" smtClean="0"/>
              <a:t>16.03.2023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67AF7-6CCD-4B2E-9CCD-3FFDB8B6620E}" type="slidenum">
              <a:rPr lang="nb-NO" smtClean="0"/>
              <a:t>‹#›</a:t>
            </a:fld>
            <a:endParaRPr lang="nb-NO"/>
          </a:p>
        </p:txBody>
      </p:sp>
    </p:spTree>
    <p:extLst>
      <p:ext uri="{BB962C8B-B14F-4D97-AF65-F5344CB8AC3E}">
        <p14:creationId xmlns:p14="http://schemas.microsoft.com/office/powerpoint/2010/main" val="188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a:t>
            </a:fld>
            <a:endParaRPr lang="nb-NO"/>
          </a:p>
        </p:txBody>
      </p:sp>
    </p:spTree>
    <p:extLst>
      <p:ext uri="{BB962C8B-B14F-4D97-AF65-F5344CB8AC3E}">
        <p14:creationId xmlns:p14="http://schemas.microsoft.com/office/powerpoint/2010/main" val="161627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11</a:t>
            </a:fld>
            <a:endParaRPr lang="nb-NO"/>
          </a:p>
        </p:txBody>
      </p:sp>
    </p:spTree>
    <p:extLst>
      <p:ext uri="{BB962C8B-B14F-4D97-AF65-F5344CB8AC3E}">
        <p14:creationId xmlns:p14="http://schemas.microsoft.com/office/powerpoint/2010/main" val="59321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KE" sz="1200" b="1" kern="1200">
                <a:solidFill>
                  <a:schemeClr val="tx1"/>
                </a:solidFill>
                <a:effectLst/>
                <a:latin typeface="+mn-lt"/>
                <a:ea typeface="+mn-ea"/>
                <a:cs typeface="+mn-cs"/>
              </a:rPr>
              <a:t>Say </a:t>
            </a:r>
            <a:r>
              <a:rPr lang="en-KE" sz="1200" kern="1200">
                <a:solidFill>
                  <a:schemeClr val="tx1"/>
                </a:solidFill>
                <a:effectLst/>
                <a:latin typeface="+mn-lt"/>
                <a:ea typeface="+mn-ea"/>
                <a:cs typeface="+mn-cs"/>
              </a:rPr>
              <a:t>that stress is a part of our daily lives. It is a state of psychological arousal that comes about because of a threat, challenge or change in one’s environment. </a:t>
            </a:r>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1</a:t>
            </a:r>
            <a:r>
              <a:rPr lang="en-US" sz="1200" kern="1200" dirty="0">
                <a:solidFill>
                  <a:schemeClr val="tx1"/>
                </a:solidFill>
                <a:effectLst/>
                <a:latin typeface="+mn-lt"/>
                <a:ea typeface="+mn-ea"/>
                <a:cs typeface="+mn-cs"/>
              </a:rPr>
              <a:t>2 </a:t>
            </a:r>
            <a:r>
              <a:rPr lang="en-KE" sz="1200" kern="1200">
                <a:solidFill>
                  <a:schemeClr val="tx1"/>
                </a:solidFill>
                <a:effectLst/>
                <a:latin typeface="+mn-lt"/>
                <a:ea typeface="+mn-ea"/>
                <a:cs typeface="+mn-cs"/>
              </a:rPr>
              <a:t>and read points.</a:t>
            </a:r>
          </a:p>
        </p:txBody>
      </p:sp>
      <p:sp>
        <p:nvSpPr>
          <p:cNvPr id="4" name="Slide Number Placeholder 3"/>
          <p:cNvSpPr>
            <a:spLocks noGrp="1"/>
          </p:cNvSpPr>
          <p:nvPr>
            <p:ph type="sldNum" sz="quarter" idx="5"/>
          </p:nvPr>
        </p:nvSpPr>
        <p:spPr/>
        <p:txBody>
          <a:bodyPr/>
          <a:lstStyle/>
          <a:p>
            <a:fld id="{C1E67AF7-6CCD-4B2E-9CCD-3FFDB8B6620E}" type="slidenum">
              <a:rPr lang="nb-NO" smtClean="0"/>
              <a:t>12</a:t>
            </a:fld>
            <a:endParaRPr lang="nb-NO"/>
          </a:p>
        </p:txBody>
      </p:sp>
    </p:spTree>
    <p:extLst>
      <p:ext uri="{BB962C8B-B14F-4D97-AF65-F5344CB8AC3E}">
        <p14:creationId xmlns:p14="http://schemas.microsoft.com/office/powerpoint/2010/main" val="40710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1</a:t>
            </a:r>
            <a:r>
              <a:rPr lang="en-US" sz="1200" kern="1200" dirty="0">
                <a:solidFill>
                  <a:schemeClr val="tx1"/>
                </a:solidFill>
                <a:effectLst/>
                <a:latin typeface="+mn-lt"/>
                <a:ea typeface="+mn-ea"/>
                <a:cs typeface="+mn-cs"/>
              </a:rPr>
              <a:t>3 </a:t>
            </a:r>
            <a:r>
              <a:rPr lang="en-KE" sz="1200" kern="1200">
                <a:solidFill>
                  <a:schemeClr val="tx1"/>
                </a:solidFill>
                <a:effectLst/>
                <a:latin typeface="+mn-lt"/>
                <a:ea typeface="+mn-ea"/>
                <a:cs typeface="+mn-cs"/>
              </a:rPr>
              <a:t>and </a:t>
            </a:r>
            <a:r>
              <a:rPr lang="en-KE" sz="1200" b="1" kern="1200">
                <a:solidFill>
                  <a:schemeClr val="tx1"/>
                </a:solidFill>
                <a:effectLst/>
                <a:latin typeface="+mn-lt"/>
                <a:ea typeface="+mn-ea"/>
                <a:cs typeface="+mn-cs"/>
              </a:rPr>
              <a:t>say </a:t>
            </a:r>
            <a:r>
              <a:rPr lang="en-KE" sz="1200" kern="1200">
                <a:solidFill>
                  <a:schemeClr val="tx1"/>
                </a:solidFill>
                <a:effectLst/>
                <a:latin typeface="+mn-lt"/>
                <a:ea typeface="+mn-ea"/>
                <a:cs typeface="+mn-cs"/>
              </a:rPr>
              <a:t>that the signs of stress may manifest in different areas of our lives. The signs of stress may also appear immediately or may be delayed. For each person, the way stress manifests may be very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13</a:t>
            </a:fld>
            <a:endParaRPr lang="nb-NO"/>
          </a:p>
        </p:txBody>
      </p:sp>
    </p:spTree>
    <p:extLst>
      <p:ext uri="{BB962C8B-B14F-4D97-AF65-F5344CB8AC3E}">
        <p14:creationId xmlns:p14="http://schemas.microsoft.com/office/powerpoint/2010/main" val="387283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a:t>
            </a:r>
            <a:r>
              <a:rPr lang="en-US" sz="1200" kern="1200" dirty="0">
                <a:solidFill>
                  <a:schemeClr val="tx1"/>
                </a:solidFill>
                <a:effectLst/>
                <a:latin typeface="+mn-lt"/>
                <a:ea typeface="+mn-ea"/>
                <a:cs typeface="+mn-cs"/>
              </a:rPr>
              <a:t>14</a:t>
            </a:r>
            <a:r>
              <a:rPr lang="en-KE" sz="1200" kern="1200">
                <a:solidFill>
                  <a:schemeClr val="tx1"/>
                </a:solidFill>
                <a:effectLst/>
                <a:latin typeface="+mn-lt"/>
                <a:ea typeface="+mn-ea"/>
                <a:cs typeface="+mn-cs"/>
              </a:rPr>
              <a:t> and ask in small groups of three</a:t>
            </a:r>
            <a:r>
              <a:rPr lang="en-KE" sz="1200" b="1" kern="1200">
                <a:solidFill>
                  <a:schemeClr val="tx1"/>
                </a:solidFill>
                <a:effectLst/>
                <a:latin typeface="+mn-lt"/>
                <a:ea typeface="+mn-ea"/>
                <a:cs typeface="+mn-cs"/>
              </a:rPr>
              <a:t>, discuss: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KE" sz="1200" kern="1200">
                <a:solidFill>
                  <a:schemeClr val="tx1"/>
                </a:solidFill>
                <a:effectLst/>
                <a:latin typeface="+mn-lt"/>
                <a:ea typeface="+mn-ea"/>
                <a:cs typeface="+mn-cs"/>
              </a:rPr>
              <a:t>what you can do to care for yourself,</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KE" sz="1200" kern="1200">
                <a:solidFill>
                  <a:schemeClr val="tx1"/>
                </a:solidFill>
                <a:effectLst/>
                <a:latin typeface="+mn-lt"/>
                <a:ea typeface="+mn-ea"/>
                <a:cs typeface="+mn-cs"/>
              </a:rPr>
              <a:t>what your team can do together for mutual care and support, and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KE" sz="1200" kern="1200">
                <a:solidFill>
                  <a:schemeClr val="tx1"/>
                </a:solidFill>
                <a:effectLst/>
                <a:latin typeface="+mn-lt"/>
                <a:ea typeface="+mn-ea"/>
                <a:cs typeface="+mn-cs"/>
              </a:rPr>
              <a:t>what your organization/supervisor can do to support your well-being.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K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KE" sz="1200" kern="1200">
                <a:solidFill>
                  <a:schemeClr val="tx1"/>
                </a:solidFill>
                <a:effectLst/>
                <a:latin typeface="+mn-lt"/>
                <a:ea typeface="+mn-ea"/>
                <a:cs typeface="+mn-cs"/>
              </a:rPr>
              <a:t>After 5 minutes we will come back as a group to discuss.</a:t>
            </a:r>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396051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Say</a:t>
            </a:r>
            <a:r>
              <a:rPr lang="en-GB" sz="1200" b="0" i="0" u="none" strike="noStrike" kern="1200" dirty="0">
                <a:solidFill>
                  <a:schemeClr val="tx1"/>
                </a:solidFill>
                <a:effectLst/>
                <a:latin typeface="+mn-lt"/>
                <a:ea typeface="+mn-ea"/>
                <a:cs typeface="+mn-cs"/>
              </a:rPr>
              <a:t> that one framework you can use for thinking about self-care that may help prevent and reduce the impact of stress, vicarious trauma, and burnout. It is the ABC’s – to be aware of our own needs, limits, emotions, and resources – really checking in with ourselves; to create balance in our lives between work and our personal lives; and maintaining positive, supportive relationships with those around us. Following the ABC’s is one way to help us ensure we are caring for ourselves so that we are equipped to care for others.  </a:t>
            </a:r>
          </a:p>
          <a:p>
            <a:pPr rtl="0" fontAlgn="base"/>
            <a:r>
              <a:rPr lang="en-GB" sz="1200" b="1" i="1" u="none" strike="noStrike" kern="1200" dirty="0">
                <a:solidFill>
                  <a:schemeClr val="tx1"/>
                </a:solidFill>
                <a:effectLst/>
                <a:latin typeface="+mn-lt"/>
                <a:ea typeface="+mn-ea"/>
                <a:cs typeface="+mn-cs"/>
              </a:rPr>
              <a:t>A </a:t>
            </a:r>
            <a:r>
              <a:rPr lang="en-GB" sz="1200" b="0" i="1" u="none" strike="noStrike" kern="1200" dirty="0">
                <a:solidFill>
                  <a:schemeClr val="tx1"/>
                </a:solidFill>
                <a:effectLst/>
                <a:latin typeface="+mn-lt"/>
                <a:ea typeface="+mn-ea"/>
                <a:cs typeface="+mn-cs"/>
              </a:rPr>
              <a:t>– </a:t>
            </a:r>
            <a:r>
              <a:rPr lang="en-GB" sz="1200" b="1" i="1" u="none" strike="noStrike" kern="1200" dirty="0">
                <a:solidFill>
                  <a:schemeClr val="tx1"/>
                </a:solidFill>
                <a:effectLst/>
                <a:latin typeface="+mn-lt"/>
                <a:ea typeface="+mn-ea"/>
                <a:cs typeface="+mn-cs"/>
              </a:rPr>
              <a:t>Awareness </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Be attuned to your needs, limits, emotions and resources. Practice self-acceptance. Look for early signs of secondary stress and trauma so you can focus on self-care to prevent further problems. Develop the habit of “checking yourself.”  </a:t>
            </a:r>
          </a:p>
          <a:p>
            <a:pPr rtl="0" fontAlgn="base"/>
            <a:r>
              <a:rPr lang="en-GB" sz="1200" b="1" i="1" u="none" strike="noStrike" kern="1200" dirty="0">
                <a:solidFill>
                  <a:schemeClr val="tx1"/>
                </a:solidFill>
                <a:effectLst/>
                <a:latin typeface="+mn-lt"/>
                <a:ea typeface="+mn-ea"/>
                <a:cs typeface="+mn-cs"/>
              </a:rPr>
              <a:t>B </a:t>
            </a:r>
            <a:r>
              <a:rPr lang="en-GB" sz="1200" b="0" i="1" u="none" strike="noStrike" kern="1200" dirty="0">
                <a:solidFill>
                  <a:schemeClr val="tx1"/>
                </a:solidFill>
                <a:effectLst/>
                <a:latin typeface="+mn-lt"/>
                <a:ea typeface="+mn-ea"/>
                <a:cs typeface="+mn-cs"/>
              </a:rPr>
              <a:t>– </a:t>
            </a:r>
            <a:r>
              <a:rPr lang="en-GB" sz="1200" b="1" i="1" u="none" strike="noStrike" kern="1200" dirty="0">
                <a:solidFill>
                  <a:schemeClr val="tx1"/>
                </a:solidFill>
                <a:effectLst/>
                <a:latin typeface="+mn-lt"/>
                <a:ea typeface="+mn-ea"/>
                <a:cs typeface="+mn-cs"/>
              </a:rPr>
              <a:t>Balance </a:t>
            </a:r>
            <a:r>
              <a:rPr lang="en-GB" sz="1200" b="0" i="0" u="none" strike="noStrike" kern="1200" dirty="0">
                <a:solidFill>
                  <a:schemeClr val="tx1"/>
                </a:solidFill>
                <a:effectLst/>
                <a:latin typeface="+mn-lt"/>
                <a:ea typeface="+mn-ea"/>
                <a:cs typeface="+mn-cs"/>
              </a:rPr>
              <a:t>– Maintain a healthy balance among your activities. Balance work, family life, rest and leisure. Remind yourself that you deserve to have a meaningful and enjoyable life outside of work.  </a:t>
            </a:r>
          </a:p>
          <a:p>
            <a:pPr rtl="0" fontAlgn="base"/>
            <a:r>
              <a:rPr lang="en-GB" sz="1200" b="1" i="1" u="none" strike="noStrike" kern="1200" dirty="0">
                <a:solidFill>
                  <a:schemeClr val="tx1"/>
                </a:solidFill>
                <a:effectLst/>
                <a:latin typeface="+mn-lt"/>
                <a:ea typeface="+mn-ea"/>
                <a:cs typeface="+mn-cs"/>
              </a:rPr>
              <a:t>C </a:t>
            </a:r>
            <a:r>
              <a:rPr lang="en-GB" sz="1200" b="0" i="1" u="none" strike="noStrike" kern="1200" dirty="0">
                <a:solidFill>
                  <a:schemeClr val="tx1"/>
                </a:solidFill>
                <a:effectLst/>
                <a:latin typeface="+mn-lt"/>
                <a:ea typeface="+mn-ea"/>
                <a:cs typeface="+mn-cs"/>
              </a:rPr>
              <a:t>– </a:t>
            </a:r>
            <a:r>
              <a:rPr lang="en-GB" sz="1200" b="1" i="1" u="none" strike="noStrike" kern="1200" dirty="0">
                <a:solidFill>
                  <a:schemeClr val="tx1"/>
                </a:solidFill>
                <a:effectLst/>
                <a:latin typeface="+mn-lt"/>
                <a:ea typeface="+mn-ea"/>
                <a:cs typeface="+mn-cs"/>
              </a:rPr>
              <a:t>Connection </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Maintain supportive relationships. Establish positive relationships with co-workers, friends and family to elicit support and avoid isolation. Communication with others breaks the silence of unacknowledged pain. Connections can also increase feelings of hope.  </a:t>
            </a:r>
          </a:p>
          <a:p>
            <a:pPr rtl="0" fontAlgn="base"/>
            <a:r>
              <a:rPr lang="en-GB" sz="1200" b="0" i="0" u="none" strike="noStrike" kern="1200" dirty="0">
                <a:solidFill>
                  <a:schemeClr val="tx1"/>
                </a:solidFill>
                <a:effectLst/>
                <a:latin typeface="+mn-lt"/>
                <a:ea typeface="+mn-ea"/>
                <a:cs typeface="+mn-cs"/>
              </a:rPr>
              <a:t>To put this into the context of our own lives, you will complete a self-care inventory.</a:t>
            </a: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934202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16 and </a:t>
            </a:r>
            <a:r>
              <a:rPr lang="en-US" sz="1200" b="1" kern="1200" dirty="0">
                <a:solidFill>
                  <a:schemeClr val="tx1"/>
                </a:solidFill>
                <a:effectLst/>
                <a:latin typeface="+mn-lt"/>
                <a:ea typeface="+mn-ea"/>
                <a:cs typeface="+mn-cs"/>
              </a:rPr>
              <a:t>tell</a:t>
            </a:r>
            <a:r>
              <a:rPr lang="en-US" sz="1200" kern="1200" dirty="0">
                <a:solidFill>
                  <a:schemeClr val="tx1"/>
                </a:solidFill>
                <a:effectLst/>
                <a:latin typeface="+mn-lt"/>
                <a:ea typeface="+mn-ea"/>
                <a:cs typeface="+mn-cs"/>
              </a:rPr>
              <a:t> the group that we are going to spend the next several sessions discussing facilitation skills. </a:t>
            </a:r>
          </a:p>
        </p:txBody>
      </p:sp>
      <p:sp>
        <p:nvSpPr>
          <p:cNvPr id="4" name="Slide Number Placeholder 3"/>
          <p:cNvSpPr>
            <a:spLocks noGrp="1"/>
          </p:cNvSpPr>
          <p:nvPr>
            <p:ph type="sldNum" sz="quarter" idx="5"/>
          </p:nvPr>
        </p:nvSpPr>
        <p:spPr/>
        <p:txBody>
          <a:bodyPr/>
          <a:lstStyle/>
          <a:p>
            <a:fld id="{C1E67AF7-6CCD-4B2E-9CCD-3FFDB8B6620E}" type="slidenum">
              <a:rPr lang="nb-NO" smtClean="0"/>
              <a:t>16</a:t>
            </a:fld>
            <a:endParaRPr lang="nb-NO"/>
          </a:p>
        </p:txBody>
      </p:sp>
    </p:spTree>
    <p:extLst>
      <p:ext uri="{BB962C8B-B14F-4D97-AF65-F5344CB8AC3E}">
        <p14:creationId xmlns:p14="http://schemas.microsoft.com/office/powerpoint/2010/main" val="384039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17 ‘Learning objectives’ and explain the learning objectives for the session on facilitation skills</a:t>
            </a:r>
            <a:r>
              <a:rPr lang="en-US" dirty="0">
                <a:effectLst/>
              </a:rPr>
              <a:t> </a:t>
            </a:r>
            <a:endParaRPr lang="en-US" dirty="0"/>
          </a:p>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17</a:t>
            </a:fld>
            <a:endParaRPr lang="nb-NO"/>
          </a:p>
        </p:txBody>
      </p:sp>
    </p:spTree>
    <p:extLst>
      <p:ext uri="{BB962C8B-B14F-4D97-AF65-F5344CB8AC3E}">
        <p14:creationId xmlns:p14="http://schemas.microsoft.com/office/powerpoint/2010/main" val="274976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18 and </a:t>
            </a:r>
            <a:r>
              <a:rPr lang="en-US" sz="1200" b="1" kern="1200" dirty="0">
                <a:solidFill>
                  <a:schemeClr val="tx1"/>
                </a:solidFill>
                <a:effectLst/>
                <a:latin typeface="+mn-lt"/>
                <a:ea typeface="+mn-ea"/>
                <a:cs typeface="+mn-cs"/>
              </a:rPr>
              <a:t>tell </a:t>
            </a:r>
            <a:r>
              <a:rPr lang="en-US" sz="1200" kern="1200" dirty="0">
                <a:solidFill>
                  <a:schemeClr val="tx1"/>
                </a:solidFill>
                <a:effectLst/>
                <a:latin typeface="+mn-lt"/>
                <a:ea typeface="+mn-ea"/>
                <a:cs typeface="+mn-cs"/>
              </a:rPr>
              <a:t>the group that we are going to spend the next session discussing how to work specifically with groups of adults. </a:t>
            </a: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adults learn differently from children.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 group to discuss with their </a:t>
            </a:r>
            <a:r>
              <a:rPr lang="en-US" sz="1200" kern="1200" dirty="0" err="1">
                <a:solidFill>
                  <a:schemeClr val="tx1"/>
                </a:solidFill>
                <a:effectLst/>
                <a:latin typeface="+mn-lt"/>
                <a:ea typeface="+mn-ea"/>
                <a:cs typeface="+mn-cs"/>
              </a:rPr>
              <a:t>neighbour</a:t>
            </a:r>
            <a:r>
              <a:rPr lang="en-US" sz="1200" kern="1200" dirty="0">
                <a:solidFill>
                  <a:schemeClr val="tx1"/>
                </a:solidFill>
                <a:effectLst/>
                <a:latin typeface="+mn-lt"/>
                <a:ea typeface="+mn-ea"/>
                <a:cs typeface="+mn-cs"/>
              </a:rPr>
              <a:t> for 2 minutes why they think that is and give 2-3 people the chance to share their response. </a:t>
            </a:r>
          </a:p>
        </p:txBody>
      </p:sp>
      <p:sp>
        <p:nvSpPr>
          <p:cNvPr id="4" name="Slide Number Placeholder 3"/>
          <p:cNvSpPr>
            <a:spLocks noGrp="1"/>
          </p:cNvSpPr>
          <p:nvPr>
            <p:ph type="sldNum" sz="quarter" idx="5"/>
          </p:nvPr>
        </p:nvSpPr>
        <p:spPr/>
        <p:txBody>
          <a:bodyPr/>
          <a:lstStyle/>
          <a:p>
            <a:fld id="{C1E67AF7-6CCD-4B2E-9CCD-3FFDB8B6620E}" type="slidenum">
              <a:rPr lang="nb-NO" smtClean="0"/>
              <a:t>18</a:t>
            </a:fld>
            <a:endParaRPr lang="nb-NO"/>
          </a:p>
        </p:txBody>
      </p:sp>
    </p:spTree>
    <p:extLst>
      <p:ext uri="{BB962C8B-B14F-4D97-AF65-F5344CB8AC3E}">
        <p14:creationId xmlns:p14="http://schemas.microsoft.com/office/powerpoint/2010/main" val="1518446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19 ‘Six principles of adult learning’.</a:t>
            </a: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to the participants that learning in groups is a partnership between the learners and the facilitator.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the group to think of a learning experience that they have had as an adult. Now ask them to share with the group what they did to get the most out of the learning experience. Did they take notes? Did they verbally repeat what they learned to someone else? Did they practice a new skill or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Make sure the groups understand that you are asking what the learners did, not what the teacher did. </a:t>
            </a:r>
          </a:p>
          <a:p>
            <a:pPr lvl="0"/>
            <a:r>
              <a:rPr lang="en-US" sz="1200" b="1" kern="1200" dirty="0">
                <a:solidFill>
                  <a:schemeClr val="tx1"/>
                </a:solidFill>
                <a:effectLst/>
                <a:latin typeface="+mn-lt"/>
                <a:ea typeface="+mn-ea"/>
                <a:cs typeface="+mn-cs"/>
              </a:rPr>
              <a:t>Write</a:t>
            </a:r>
            <a:r>
              <a:rPr lang="en-US" sz="1200" kern="1200" dirty="0">
                <a:solidFill>
                  <a:schemeClr val="tx1"/>
                </a:solidFill>
                <a:effectLst/>
                <a:latin typeface="+mn-lt"/>
                <a:ea typeface="+mn-ea"/>
                <a:cs typeface="+mn-cs"/>
              </a:rPr>
              <a:t> down the key points on a flipchart paper titled “Ways we maximize learning”.</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the participants to now think of things that adults do that minimize learning, giving examples first such as looking at their phone or getting to sleep after lunch. Ask the participants to be honest.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Write</a:t>
            </a:r>
            <a:r>
              <a:rPr lang="en-US" sz="1200" kern="1200" dirty="0">
                <a:solidFill>
                  <a:schemeClr val="tx1"/>
                </a:solidFill>
                <a:effectLst/>
                <a:latin typeface="+mn-lt"/>
                <a:ea typeface="+mn-ea"/>
                <a:cs typeface="+mn-cs"/>
              </a:rPr>
              <a:t> their answers on the flipchart paper titled ‘Ways we minimize learning’. Now, ask them to think of techniques that they can use to get participants to pay attention and come back to the present.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 group to look at the two lists, and ask them to think about how they can use these strategies as facilitators of groups? </a:t>
            </a:r>
          </a:p>
          <a:p>
            <a:pPr marL="0" lvl="0" indent="0" algn="l" rtl="0">
              <a:spcBef>
                <a:spcPts val="0"/>
              </a:spcBef>
              <a:spcAft>
                <a:spcPts val="0"/>
              </a:spcAft>
              <a:buNone/>
            </a:pPr>
            <a:endParaRPr lang="en-US" dirty="0"/>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19</a:t>
            </a:fld>
            <a:endParaRPr lang="nb-NO"/>
          </a:p>
        </p:txBody>
      </p:sp>
    </p:spTree>
    <p:extLst>
      <p:ext uri="{BB962C8B-B14F-4D97-AF65-F5344CB8AC3E}">
        <p14:creationId xmlns:p14="http://schemas.microsoft.com/office/powerpoint/2010/main" val="69579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20. </a:t>
            </a:r>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the group how they think this Confucian saying applies to adult learning.</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Tell </a:t>
            </a:r>
            <a:r>
              <a:rPr lang="en-US" sz="1200" kern="1200" dirty="0">
                <a:solidFill>
                  <a:schemeClr val="tx1"/>
                </a:solidFill>
                <a:effectLst/>
                <a:latin typeface="+mn-lt"/>
                <a:ea typeface="+mn-ea"/>
                <a:cs typeface="+mn-cs"/>
              </a:rPr>
              <a:t>the group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Adults learn through experience.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build up knowledge and skills through their life experiences and they bring them, along with a wide range of backgrounds, learning styles, needs and interests, to group discussions.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Every group will have a wealth of information, knowledge and skills. The richness of the discussions and learning by group members will depend on how well the discussion process draws on their experiences.</a:t>
            </a:r>
          </a:p>
          <a:p>
            <a:pPr marL="0" lvl="0" indent="0" algn="l" rtl="0">
              <a:spcBef>
                <a:spcPts val="0"/>
              </a:spcBef>
              <a:spcAft>
                <a:spcPts val="0"/>
              </a:spcAft>
              <a:buNone/>
            </a:pPr>
            <a:endParaRPr lang="en-US" dirty="0"/>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182838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 Read </a:t>
            </a:r>
            <a:r>
              <a:rPr lang="en-GB" sz="1200" b="0" i="0" u="none" strike="noStrike" kern="1200" dirty="0">
                <a:solidFill>
                  <a:schemeClr val="tx1"/>
                </a:solidFill>
                <a:effectLst/>
                <a:latin typeface="+mn-lt"/>
                <a:ea typeface="+mn-ea"/>
                <a:cs typeface="+mn-cs"/>
              </a:rPr>
              <a:t>slide 3 to go over the session objectives.  </a:t>
            </a:r>
          </a:p>
          <a:p>
            <a:pPr rtl="0" fontAlgn="base"/>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participants to turn and talk to their neighbour about what “do no harm” means?  </a:t>
            </a:r>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“has anyone heard this phrase before?” After 5 minutes, bring participants back to a plenary. </a:t>
            </a:r>
          </a:p>
        </p:txBody>
      </p:sp>
      <p:sp>
        <p:nvSpPr>
          <p:cNvPr id="4" name="Slide Number Placeholder 3"/>
          <p:cNvSpPr>
            <a:spLocks noGrp="1"/>
          </p:cNvSpPr>
          <p:nvPr>
            <p:ph type="sldNum" sz="quarter" idx="5"/>
          </p:nvPr>
        </p:nvSpPr>
        <p:spPr/>
        <p:txBody>
          <a:bodyPr/>
          <a:lstStyle/>
          <a:p>
            <a:fld id="{C1E67AF7-6CCD-4B2E-9CCD-3FFDB8B6620E}" type="slidenum">
              <a:rPr lang="nb-NO" smtClean="0"/>
              <a:t>3</a:t>
            </a:fld>
            <a:endParaRPr lang="nb-NO"/>
          </a:p>
        </p:txBody>
      </p:sp>
    </p:spTree>
    <p:extLst>
      <p:ext uri="{BB962C8B-B14F-4D97-AF65-F5344CB8AC3E}">
        <p14:creationId xmlns:p14="http://schemas.microsoft.com/office/powerpoint/2010/main" val="373680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the group the diagram on slide 21. </a:t>
            </a: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them what they think the diagram means and ask a few volunteers to share their thoughts. </a:t>
            </a: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the diagram shows how adults learn. It shows that people make meaning by reflecting on their direct and personal experiences. This process of reflecting and </a:t>
            </a:r>
            <a:r>
              <a:rPr lang="en-US" sz="1200" kern="1200" dirty="0" err="1">
                <a:solidFill>
                  <a:schemeClr val="tx1"/>
                </a:solidFill>
                <a:effectLst/>
                <a:latin typeface="+mn-lt"/>
                <a:ea typeface="+mn-ea"/>
                <a:cs typeface="+mn-cs"/>
              </a:rPr>
              <a:t>analysing</a:t>
            </a:r>
            <a:r>
              <a:rPr lang="en-US" sz="1200" kern="1200" dirty="0">
                <a:solidFill>
                  <a:schemeClr val="tx1"/>
                </a:solidFill>
                <a:effectLst/>
                <a:latin typeface="+mn-lt"/>
                <a:ea typeface="+mn-ea"/>
                <a:cs typeface="+mn-cs"/>
              </a:rPr>
              <a:t> leads to discovery and understanding, which are then translated into action. Called ‘experiential learning’, the process begins with experience, which participants then reflect on, discuss,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and evaluate.</a:t>
            </a: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 group to give examples of experiential learning. The list should include role plays, case studies, simulations, brainstorming, discussion, debate, etc. </a:t>
            </a:r>
          </a:p>
          <a:p>
            <a:pPr lvl="0"/>
            <a:r>
              <a:rPr lang="en-US" sz="1200" b="1" kern="1200" dirty="0">
                <a:solidFill>
                  <a:schemeClr val="tx1"/>
                </a:solidFill>
                <a:effectLst/>
                <a:latin typeface="+mn-lt"/>
                <a:ea typeface="+mn-ea"/>
                <a:cs typeface="+mn-cs"/>
              </a:rPr>
              <a:t>Tell </a:t>
            </a:r>
            <a:r>
              <a:rPr lang="en-US" sz="1200" kern="1200" dirty="0">
                <a:solidFill>
                  <a:schemeClr val="tx1"/>
                </a:solidFill>
                <a:effectLst/>
                <a:latin typeface="+mn-lt"/>
                <a:ea typeface="+mn-ea"/>
                <a:cs typeface="+mn-cs"/>
              </a:rPr>
              <a:t>the participants that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consists of different components where groups of adults such as male and female caregivers, community and religious leaders, will meet together, discuss and reflect on their beliefs, and are encouraged to share and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their own experiences. This reflection and new information combined together should stimulate the groups of adults that we will work with to have new ideas and reinterpret their existing knowledge and beliefs. This process of dialogue and reflection is what will lead to change within the group, as well as change within the social norms of the wider community. </a:t>
            </a:r>
          </a:p>
        </p:txBody>
      </p:sp>
      <p:sp>
        <p:nvSpPr>
          <p:cNvPr id="4" name="Slide Number Placeholder 3"/>
          <p:cNvSpPr>
            <a:spLocks noGrp="1"/>
          </p:cNvSpPr>
          <p:nvPr>
            <p:ph type="sldNum" sz="quarter" idx="5"/>
          </p:nvPr>
        </p:nvSpPr>
        <p:spPr/>
        <p:txBody>
          <a:bodyPr/>
          <a:lstStyle/>
          <a:p>
            <a:fld id="{C1E67AF7-6CCD-4B2E-9CCD-3FFDB8B6620E}" type="slidenum">
              <a:rPr lang="nb-NO" smtClean="0"/>
              <a:t>21</a:t>
            </a:fld>
            <a:endParaRPr lang="nb-NO"/>
          </a:p>
        </p:txBody>
      </p:sp>
    </p:spTree>
    <p:extLst>
      <p:ext uri="{BB962C8B-B14F-4D97-AF65-F5344CB8AC3E}">
        <p14:creationId xmlns:p14="http://schemas.microsoft.com/office/powerpoint/2010/main" val="1188434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22 and </a:t>
            </a: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in the next topic we will focus on participatory processes.</a:t>
            </a:r>
          </a:p>
        </p:txBody>
      </p:sp>
      <p:sp>
        <p:nvSpPr>
          <p:cNvPr id="4" name="Slide Number Placeholder 3"/>
          <p:cNvSpPr>
            <a:spLocks noGrp="1"/>
          </p:cNvSpPr>
          <p:nvPr>
            <p:ph type="sldNum" sz="quarter" idx="5"/>
          </p:nvPr>
        </p:nvSpPr>
        <p:spPr/>
        <p:txBody>
          <a:bodyPr/>
          <a:lstStyle/>
          <a:p>
            <a:fld id="{C1E67AF7-6CCD-4B2E-9CCD-3FFDB8B6620E}" type="slidenum">
              <a:rPr lang="nb-NO" smtClean="0"/>
              <a:t>22</a:t>
            </a:fld>
            <a:endParaRPr lang="nb-NO"/>
          </a:p>
        </p:txBody>
      </p:sp>
    </p:spTree>
    <p:extLst>
      <p:ext uri="{BB962C8B-B14F-4D97-AF65-F5344CB8AC3E}">
        <p14:creationId xmlns:p14="http://schemas.microsoft.com/office/powerpoint/2010/main" val="3571486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23. </a:t>
            </a: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look at the two pictures of group discussions on the slide and ask them the following questions:</a:t>
            </a:r>
          </a:p>
          <a:p>
            <a:pPr lvl="0"/>
            <a:r>
              <a:rPr lang="en-US" sz="1200" kern="1200" dirty="0">
                <a:solidFill>
                  <a:schemeClr val="tx1"/>
                </a:solidFill>
                <a:effectLst/>
                <a:latin typeface="+mn-lt"/>
                <a:ea typeface="+mn-ea"/>
                <a:cs typeface="+mn-cs"/>
              </a:rPr>
              <a:t>Which picture shows the way people normally communicate and work in the community?</a:t>
            </a:r>
          </a:p>
          <a:p>
            <a:pPr lvl="0"/>
            <a:r>
              <a:rPr lang="en-US" sz="1200" kern="1200" dirty="0">
                <a:solidFill>
                  <a:schemeClr val="tx1"/>
                </a:solidFill>
                <a:effectLst/>
                <a:latin typeface="+mn-lt"/>
                <a:ea typeface="+mn-ea"/>
                <a:cs typeface="+mn-cs"/>
              </a:rPr>
              <a:t>What is happening in scenario 1? in scenario 2?</a:t>
            </a:r>
          </a:p>
          <a:p>
            <a:pPr lvl="0"/>
            <a:r>
              <a:rPr lang="en-US" sz="1200" kern="1200" dirty="0">
                <a:solidFill>
                  <a:schemeClr val="tx1"/>
                </a:solidFill>
                <a:effectLst/>
                <a:latin typeface="+mn-lt"/>
                <a:ea typeface="+mn-ea"/>
                <a:cs typeface="+mn-cs"/>
              </a:rPr>
              <a:t>How would you describe the relationships among people in scenarios 1 and 2?</a:t>
            </a:r>
          </a:p>
          <a:p>
            <a:pPr lvl="0"/>
            <a:r>
              <a:rPr lang="en-US" sz="1200" kern="1200" dirty="0">
                <a:solidFill>
                  <a:schemeClr val="tx1"/>
                </a:solidFill>
                <a:effectLst/>
                <a:latin typeface="+mn-lt"/>
                <a:ea typeface="+mn-ea"/>
                <a:cs typeface="+mn-cs"/>
              </a:rPr>
              <a:t>What feelings do you think people have in scenarios 1 and 2?</a:t>
            </a:r>
          </a:p>
          <a:p>
            <a:pPr lvl="0"/>
            <a:r>
              <a:rPr lang="en-US" sz="1200" kern="1200" dirty="0">
                <a:solidFill>
                  <a:schemeClr val="tx1"/>
                </a:solidFill>
                <a:effectLst/>
                <a:latin typeface="+mn-lt"/>
                <a:ea typeface="+mn-ea"/>
                <a:cs typeface="+mn-cs"/>
              </a:rPr>
              <a:t>What word or phrase would you use to describe what is happening in scenarios 1 and 2?</a:t>
            </a:r>
          </a:p>
          <a:p>
            <a:pPr lvl="0"/>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participants what method of group discussion they prefer and why. </a:t>
            </a: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in this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we will use the approach shown in scenario 2 because everyone is valued equally and the learning process is an exchange between the participants and the facilitator. The facilitator is not more important than the participants in this approach.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23</a:t>
            </a:fld>
            <a:endParaRPr lang="nb-NO"/>
          </a:p>
        </p:txBody>
      </p:sp>
    </p:spTree>
    <p:extLst>
      <p:ext uri="{BB962C8B-B14F-4D97-AF65-F5344CB8AC3E}">
        <p14:creationId xmlns:p14="http://schemas.microsoft.com/office/powerpoint/2010/main" val="3554099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17 and explain the points:</a:t>
            </a:r>
            <a:endParaRPr lang="en-US" sz="14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 is more likely if people most affected own the process.</a:t>
            </a:r>
            <a:endParaRPr lang="en-US" sz="14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 is more likely if the process is empowering and horizontal (versus top-down) and gives a voice to unheard members of the community.</a:t>
            </a:r>
            <a:endParaRPr lang="en-US" sz="14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Communities should be the agents of their own change.</a:t>
            </a:r>
            <a:endParaRPr lang="en-US" sz="14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 is more likely if the process is based in discussion and dialogue rather than on persuasion and telling people what to do.</a:t>
            </a:r>
            <a:endParaRPr lang="en-US" sz="1400" kern="1200" dirty="0">
              <a:solidFill>
                <a:schemeClr val="tx1"/>
              </a:solidFill>
              <a:effectLst/>
              <a:latin typeface="+mn-lt"/>
              <a:ea typeface="+mn-ea"/>
              <a:cs typeface="+mn-cs"/>
            </a:endParaRPr>
          </a:p>
          <a:p>
            <a:pPr marL="0" lvl="0" indent="0" algn="l" rtl="0">
              <a:spcBef>
                <a:spcPts val="0"/>
              </a:spcBef>
              <a:spcAft>
                <a:spcPts val="0"/>
              </a:spcAft>
              <a:buNone/>
            </a:pPr>
            <a:endParaRPr lang="en-US" dirty="0"/>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24</a:t>
            </a:fld>
            <a:endParaRPr lang="nb-NO"/>
          </a:p>
        </p:txBody>
      </p:sp>
    </p:spTree>
    <p:extLst>
      <p:ext uri="{BB962C8B-B14F-4D97-AF65-F5344CB8AC3E}">
        <p14:creationId xmlns:p14="http://schemas.microsoft.com/office/powerpoint/2010/main" val="18531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25. These principles help guide our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communities and discussion leaders are the experts (not facilitators);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local experiences are at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discussion and dialogue are more effective than top-down intervention;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participation by different groups in the community is important, especially participation of women and girls;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mutual learning occurs (between discussion leaders and the community, one community with another, and among community members).</a:t>
            </a:r>
          </a:p>
        </p:txBody>
      </p:sp>
      <p:sp>
        <p:nvSpPr>
          <p:cNvPr id="4" name="Slide Number Placeholder 3"/>
          <p:cNvSpPr>
            <a:spLocks noGrp="1"/>
          </p:cNvSpPr>
          <p:nvPr>
            <p:ph type="sldNum" sz="quarter" idx="5"/>
          </p:nvPr>
        </p:nvSpPr>
        <p:spPr/>
        <p:txBody>
          <a:bodyPr/>
          <a:lstStyle/>
          <a:p>
            <a:fld id="{C1E67AF7-6CCD-4B2E-9CCD-3FFDB8B6620E}" type="slidenum">
              <a:rPr lang="nb-NO" smtClean="0"/>
              <a:t>25</a:t>
            </a:fld>
            <a:endParaRPr lang="nb-NO"/>
          </a:p>
        </p:txBody>
      </p:sp>
    </p:spTree>
    <p:extLst>
      <p:ext uri="{BB962C8B-B14F-4D97-AF65-F5344CB8AC3E}">
        <p14:creationId xmlns:p14="http://schemas.microsoft.com/office/powerpoint/2010/main" val="39741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26 and </a:t>
            </a:r>
            <a:r>
              <a:rPr lang="en-US" sz="1200" b="1" kern="1200" dirty="0">
                <a:solidFill>
                  <a:schemeClr val="tx1"/>
                </a:solidFill>
                <a:effectLst/>
                <a:latin typeface="+mn-lt"/>
                <a:ea typeface="+mn-ea"/>
                <a:cs typeface="+mn-cs"/>
              </a:rPr>
              <a:t>tell</a:t>
            </a:r>
            <a:r>
              <a:rPr lang="en-US" sz="1200" kern="1200" dirty="0">
                <a:solidFill>
                  <a:schemeClr val="tx1"/>
                </a:solidFill>
                <a:effectLst/>
                <a:latin typeface="+mn-lt"/>
                <a:ea typeface="+mn-ea"/>
                <a:cs typeface="+mn-cs"/>
              </a:rPr>
              <a:t> the group in this topic we will learn about the importance of group process.</a:t>
            </a: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there are two considerations for you to be aware of within the group discussions with caregivers, adolescents, and religious and community leaders. One part is delivering the content of what will be discussed, including the introduction of new knowledge. The second part is the </a:t>
            </a:r>
            <a:r>
              <a:rPr lang="en-US" sz="1200" u="sng" kern="1200" dirty="0">
                <a:solidFill>
                  <a:schemeClr val="tx1"/>
                </a:solidFill>
                <a:effectLst/>
                <a:latin typeface="+mn-lt"/>
                <a:ea typeface="+mn-ea"/>
                <a:cs typeface="+mn-cs"/>
              </a:rPr>
              <a:t>group process,</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how the group members interact with each other in order to achieve the goal of the group. </a:t>
            </a:r>
          </a:p>
        </p:txBody>
      </p:sp>
      <p:sp>
        <p:nvSpPr>
          <p:cNvPr id="4" name="Slide Number Placeholder 3"/>
          <p:cNvSpPr>
            <a:spLocks noGrp="1"/>
          </p:cNvSpPr>
          <p:nvPr>
            <p:ph type="sldNum" sz="quarter" idx="5"/>
          </p:nvPr>
        </p:nvSpPr>
        <p:spPr/>
        <p:txBody>
          <a:bodyPr/>
          <a:lstStyle/>
          <a:p>
            <a:fld id="{C1E67AF7-6CCD-4B2E-9CCD-3FFDB8B6620E}" type="slidenum">
              <a:rPr lang="nb-NO" smtClean="0"/>
              <a:t>26</a:t>
            </a:fld>
            <a:endParaRPr lang="nb-NO"/>
          </a:p>
        </p:txBody>
      </p:sp>
    </p:spTree>
    <p:extLst>
      <p:ext uri="{BB962C8B-B14F-4D97-AF65-F5344CB8AC3E}">
        <p14:creationId xmlns:p14="http://schemas.microsoft.com/office/powerpoint/2010/main" val="2663486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27. </a:t>
            </a: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 participants to discuss the following questions with the person next to them: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more important the content, or the group process?</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does the content affect the group process? How does the group process affect the content</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facilitators responsible for the content or process in the discussions?</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 few pairs to share their discussion with the larger group. Make sure it is clear that facilitators are responsible for both delivering content, but also ensuring that the group process is facilitating the goal of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Managing the group process and dynamic is a key facilitator skill. </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Tell </a:t>
            </a:r>
            <a:r>
              <a:rPr lang="en-US" sz="1200" kern="1200" dirty="0">
                <a:solidFill>
                  <a:schemeClr val="tx1"/>
                </a:solidFill>
                <a:effectLst/>
                <a:latin typeface="+mn-lt"/>
                <a:ea typeface="+mn-ea"/>
                <a:cs typeface="+mn-cs"/>
              </a:rPr>
              <a:t>participants that when people come together in groups they often go through specific stages of group development. These stages can affect group dynamics. Ask participants to remember a time that they either participated in or facilitated a group. Did they ever notice that people act differently at the beginning of a group then at the end? Why do they think that is?</a:t>
            </a:r>
            <a:endParaRPr lang="en-US" sz="1400" kern="1200" dirty="0">
              <a:solidFill>
                <a:schemeClr val="tx1"/>
              </a:solidFill>
              <a:effectLst/>
              <a:latin typeface="+mn-lt"/>
              <a:ea typeface="+mn-ea"/>
              <a:cs typeface="+mn-cs"/>
            </a:endParaRPr>
          </a:p>
          <a:p>
            <a:pPr marL="0" lvl="0" indent="0" algn="l" rtl="0">
              <a:spcBef>
                <a:spcPts val="0"/>
              </a:spcBef>
              <a:spcAft>
                <a:spcPts val="0"/>
              </a:spcAft>
              <a:buNone/>
            </a:pPr>
            <a:endParaRPr lang="en-US" dirty="0"/>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27</a:t>
            </a:fld>
            <a:endParaRPr lang="nb-NO"/>
          </a:p>
        </p:txBody>
      </p:sp>
    </p:spTree>
    <p:extLst>
      <p:ext uri="{BB962C8B-B14F-4D97-AF65-F5344CB8AC3E}">
        <p14:creationId xmlns:p14="http://schemas.microsoft.com/office/powerpoint/2010/main" val="885180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slides 28-33, explaining each stage and the key actions and tips for facilitators in each stage. </a:t>
            </a: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the role of the facilitator is to support the process of the group members to move through the four stages. The successful delivery of the content of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is linked to the group dynamic.  </a:t>
            </a:r>
          </a:p>
        </p:txBody>
      </p:sp>
      <p:sp>
        <p:nvSpPr>
          <p:cNvPr id="4" name="Slide Number Placeholder 3"/>
          <p:cNvSpPr>
            <a:spLocks noGrp="1"/>
          </p:cNvSpPr>
          <p:nvPr>
            <p:ph type="sldNum" sz="quarter" idx="5"/>
          </p:nvPr>
        </p:nvSpPr>
        <p:spPr/>
        <p:txBody>
          <a:bodyPr/>
          <a:lstStyle/>
          <a:p>
            <a:fld id="{C1E67AF7-6CCD-4B2E-9CCD-3FFDB8B6620E}" type="slidenum">
              <a:rPr lang="nb-NO" smtClean="0"/>
              <a:t>28</a:t>
            </a:fld>
            <a:endParaRPr lang="nb-NO"/>
          </a:p>
        </p:txBody>
      </p:sp>
    </p:spTree>
    <p:extLst>
      <p:ext uri="{BB962C8B-B14F-4D97-AF65-F5344CB8AC3E}">
        <p14:creationId xmlns:p14="http://schemas.microsoft.com/office/powerpoint/2010/main" val="336549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29</a:t>
            </a:fld>
            <a:endParaRPr lang="nb-NO"/>
          </a:p>
        </p:txBody>
      </p:sp>
    </p:spTree>
    <p:extLst>
      <p:ext uri="{BB962C8B-B14F-4D97-AF65-F5344CB8AC3E}">
        <p14:creationId xmlns:p14="http://schemas.microsoft.com/office/powerpoint/2010/main" val="426610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30</a:t>
            </a:fld>
            <a:endParaRPr lang="nb-NO"/>
          </a:p>
        </p:txBody>
      </p:sp>
    </p:spTree>
    <p:extLst>
      <p:ext uri="{BB962C8B-B14F-4D97-AF65-F5344CB8AC3E}">
        <p14:creationId xmlns:p14="http://schemas.microsoft.com/office/powerpoint/2010/main" val="187325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Show </a:t>
            </a:r>
            <a:r>
              <a:rPr lang="en-GB" sz="1200" b="0" i="0" u="none" strike="noStrike" kern="1200" dirty="0">
                <a:solidFill>
                  <a:schemeClr val="tx1"/>
                </a:solidFill>
                <a:effectLst/>
                <a:latin typeface="+mn-lt"/>
                <a:ea typeface="+mn-ea"/>
                <a:cs typeface="+mn-cs"/>
              </a:rPr>
              <a:t>slide 4. </a:t>
            </a:r>
          </a:p>
          <a:p>
            <a:pPr rtl="0" fontAlgn="base"/>
            <a:r>
              <a:rPr lang="en-GB" sz="1200" b="1" i="0" u="none" strike="noStrike" kern="1200" dirty="0">
                <a:solidFill>
                  <a:schemeClr val="tx1"/>
                </a:solidFill>
                <a:effectLst/>
                <a:latin typeface="+mn-lt"/>
                <a:ea typeface="+mn-ea"/>
                <a:cs typeface="+mn-cs"/>
              </a:rPr>
              <a:t>Say:</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The principle of Do No Harm requires all humanitarians to place the wellbeing of the people </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they are trying to assist, at the centre of their work.</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a:t>
            </a:fld>
            <a:endParaRPr lang="nb-NO"/>
          </a:p>
        </p:txBody>
      </p:sp>
    </p:spTree>
    <p:extLst>
      <p:ext uri="{BB962C8B-B14F-4D97-AF65-F5344CB8AC3E}">
        <p14:creationId xmlns:p14="http://schemas.microsoft.com/office/powerpoint/2010/main" val="2163914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31</a:t>
            </a:fld>
            <a:endParaRPr lang="nb-NO"/>
          </a:p>
        </p:txBody>
      </p:sp>
    </p:spTree>
    <p:extLst>
      <p:ext uri="{BB962C8B-B14F-4D97-AF65-F5344CB8AC3E}">
        <p14:creationId xmlns:p14="http://schemas.microsoft.com/office/powerpoint/2010/main" val="4212016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32</a:t>
            </a:fld>
            <a:endParaRPr lang="nb-NO"/>
          </a:p>
        </p:txBody>
      </p:sp>
    </p:spTree>
    <p:extLst>
      <p:ext uri="{BB962C8B-B14F-4D97-AF65-F5344CB8AC3E}">
        <p14:creationId xmlns:p14="http://schemas.microsoft.com/office/powerpoint/2010/main" val="3816082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33</a:t>
            </a:fld>
            <a:endParaRPr lang="nb-NO"/>
          </a:p>
        </p:txBody>
      </p:sp>
    </p:spTree>
    <p:extLst>
      <p:ext uri="{BB962C8B-B14F-4D97-AF65-F5344CB8AC3E}">
        <p14:creationId xmlns:p14="http://schemas.microsoft.com/office/powerpoint/2010/main" val="314524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29 and introduce the next topic on power dynamics and participation in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participants to form two rows facing each other, with equal numbers of participants. Tell participants on one side of the row to hold out their right hand and place it in front of (but not touching) the person’s face opposite of them. Explain to the participants who have their hand extended that they will be moving their hand as quickly or slowing as they want in any direction. The person opposite from them must follow the movements of the other persons’ hand no matter how difficult it is and keep the same distance between their hands. Give the group 3 minutes to do the exercise and then ask them to change roles so that the opposite person is leading and following, giving them another 3 minutes. </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the pairs to sit together and discuss the following questions;</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did the exercise make you feel?</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did you feel when you were leading?</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did you feel when you were following? </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 few pairs to share and write on a flipchart any key words that are frequently repeated that are related to power dynamics in relationships such as ‘control’ or ‘abuse’ or ‘exploitation’.</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in this session, we are going to talk about power dynamics in groups and how these dynamics can affect participation. </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34</a:t>
            </a:fld>
            <a:endParaRPr lang="nb-NO"/>
          </a:p>
        </p:txBody>
      </p:sp>
    </p:spTree>
    <p:extLst>
      <p:ext uri="{BB962C8B-B14F-4D97-AF65-F5344CB8AC3E}">
        <p14:creationId xmlns:p14="http://schemas.microsoft.com/office/powerpoint/2010/main" val="906255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u="none" strike="noStrike" cap="none" dirty="0">
                <a:solidFill>
                  <a:srgbClr val="000000"/>
                </a:solidFill>
                <a:effectLst/>
                <a:latin typeface="Calibri" panose="020F0502020204030204" pitchFamily="34" charset="0"/>
                <a:ea typeface="Arial"/>
                <a:cs typeface="Calibri" panose="020F0502020204030204" pitchFamily="34" charset="0"/>
                <a:sym typeface="Arial"/>
              </a:rPr>
              <a:t>Divide the participants into four groups. Groups 1 &amp; 2 will analyse power relations between group facilitators and group members, while Groups 3 &amp; 4 will analyse power relationships among different group members. Give the groups flipchart paper so that they can summarize their presentation. Give the groups 15 minutes for discussion.</a:t>
            </a:r>
            <a:endParaRPr lang="en-US" sz="120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i="0" u="none" strike="noStrike" kern="1200" dirty="0">
                <a:solidFill>
                  <a:schemeClr val="tx1"/>
                </a:solidFill>
                <a:effectLst/>
                <a:latin typeface="+mn-lt"/>
                <a:ea typeface="+mn-ea"/>
                <a:cs typeface="+mn-cs"/>
              </a:rPr>
              <a:t>Ask</a:t>
            </a:r>
            <a:r>
              <a:rPr lang="en-GB" sz="1400" b="0" i="0" u="none" strike="noStrike" kern="1200" dirty="0">
                <a:solidFill>
                  <a:schemeClr val="tx1"/>
                </a:solidFill>
                <a:effectLst/>
                <a:latin typeface="+mn-lt"/>
                <a:ea typeface="+mn-ea"/>
                <a:cs typeface="+mn-cs"/>
              </a:rPr>
              <a:t> the pairs to sit together and discuss the following questions; </a:t>
            </a:r>
          </a:p>
          <a:p>
            <a:pPr rtl="0" fontAlgn="base"/>
            <a:endParaRPr lang="en-GB" sz="1400" b="0" i="0" u="none" strike="noStrike" kern="1200" dirty="0">
              <a:solidFill>
                <a:schemeClr val="tx1"/>
              </a:solidFill>
              <a:effectLst/>
              <a:latin typeface="+mn-lt"/>
              <a:ea typeface="+mn-ea"/>
              <a:cs typeface="+mn-cs"/>
            </a:endParaRPr>
          </a:p>
          <a:p>
            <a:pPr rtl="0" fontAlgn="base"/>
            <a:r>
              <a:rPr lang="en-GB" sz="1400" b="0" i="0" u="none" strike="noStrike" kern="1200" dirty="0">
                <a:solidFill>
                  <a:schemeClr val="tx1"/>
                </a:solidFill>
                <a:effectLst/>
                <a:latin typeface="+mn-lt"/>
                <a:ea typeface="+mn-ea"/>
                <a:cs typeface="+mn-cs"/>
              </a:rPr>
              <a:t>How did the exercise make you feel? </a:t>
            </a:r>
          </a:p>
          <a:p>
            <a:pPr rtl="0" fontAlgn="base"/>
            <a:r>
              <a:rPr lang="en-GB" sz="1400" b="0" i="0" u="none" strike="noStrike" kern="1200" dirty="0">
                <a:solidFill>
                  <a:schemeClr val="tx1"/>
                </a:solidFill>
                <a:effectLst/>
                <a:latin typeface="+mn-lt"/>
                <a:ea typeface="+mn-ea"/>
                <a:cs typeface="+mn-cs"/>
              </a:rPr>
              <a:t>How did you feel when you were leading? </a:t>
            </a:r>
          </a:p>
          <a:p>
            <a:pPr rtl="0" fontAlgn="base"/>
            <a:r>
              <a:rPr lang="en-GB" sz="1400" b="0" i="0" u="none" strike="noStrike" kern="1200" dirty="0">
                <a:solidFill>
                  <a:schemeClr val="tx1"/>
                </a:solidFill>
                <a:effectLst/>
                <a:latin typeface="+mn-lt"/>
                <a:ea typeface="+mn-ea"/>
                <a:cs typeface="+mn-cs"/>
              </a:rPr>
              <a:t>How did you feel when you were following?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35</a:t>
            </a:fld>
            <a:endParaRPr lang="nb-NO"/>
          </a:p>
        </p:txBody>
      </p:sp>
    </p:spTree>
    <p:extLst>
      <p:ext uri="{BB962C8B-B14F-4D97-AF65-F5344CB8AC3E}">
        <p14:creationId xmlns:p14="http://schemas.microsoft.com/office/powerpoint/2010/main" val="1580606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a:t>
            </a:r>
            <a:r>
              <a:rPr lang="en-US" sz="1200" kern="1200" dirty="0">
                <a:solidFill>
                  <a:schemeClr val="tx1"/>
                </a:solidFill>
                <a:effectLst/>
                <a:latin typeface="+mn-lt"/>
                <a:ea typeface="+mn-ea"/>
                <a:cs typeface="+mn-cs"/>
              </a:rPr>
              <a:t>36</a:t>
            </a:r>
            <a:r>
              <a:rPr lang="en-KE" sz="1200" kern="1200">
                <a:solidFill>
                  <a:schemeClr val="tx1"/>
                </a:solidFill>
                <a:effectLst/>
                <a:latin typeface="+mn-lt"/>
                <a:ea typeface="+mn-ea"/>
                <a:cs typeface="+mn-cs"/>
              </a:rPr>
              <a:t> and explain the following key points to wrap up the session: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To make people feel safe to participate in group discussions, we need to address power relations. Otherwise, those with less power may not speak out.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We must recognize the power and authority we hold as facilitators; we need to be aware of how our attitudes and behaviours might disempower some group members.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Facilitators can use their power to empower others; good facilitation helps break down power relationships in groups.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Power dynamics in groups are often a reflection of power relations in wider society; e.g., between men and women, old and young, rich and poor.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Sometimes power dynamics are difficult to detect, but we can often see them in the way people participate; e.g., by not listening to what others have to say. </a:t>
            </a:r>
          </a:p>
        </p:txBody>
      </p:sp>
      <p:sp>
        <p:nvSpPr>
          <p:cNvPr id="4" name="Slide Number Placeholder 3"/>
          <p:cNvSpPr>
            <a:spLocks noGrp="1"/>
          </p:cNvSpPr>
          <p:nvPr>
            <p:ph type="sldNum" sz="quarter" idx="5"/>
          </p:nvPr>
        </p:nvSpPr>
        <p:spPr/>
        <p:txBody>
          <a:bodyPr/>
          <a:lstStyle/>
          <a:p>
            <a:fld id="{C1E67AF7-6CCD-4B2E-9CCD-3FFDB8B6620E}" type="slidenum">
              <a:rPr lang="nb-NO" smtClean="0"/>
              <a:t>36</a:t>
            </a:fld>
            <a:endParaRPr lang="nb-NO"/>
          </a:p>
        </p:txBody>
      </p:sp>
    </p:spTree>
    <p:extLst>
      <p:ext uri="{BB962C8B-B14F-4D97-AF65-F5344CB8AC3E}">
        <p14:creationId xmlns:p14="http://schemas.microsoft.com/office/powerpoint/2010/main" val="1996290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37 and introduce the topic on fostering participation in groups. </a:t>
            </a:r>
          </a:p>
          <a:p>
            <a:pPr rtl="0" fontAlgn="base"/>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to participants that participation is a key principle of the </a:t>
            </a:r>
            <a:r>
              <a:rPr lang="en-US" sz="1200" b="0" i="0" u="none" strike="noStrike" kern="1200" dirty="0" err="1">
                <a:solidFill>
                  <a:schemeClr val="tx1"/>
                </a:solidFill>
                <a:effectLst/>
                <a:latin typeface="+mn-lt"/>
                <a:ea typeface="+mn-ea"/>
                <a:cs typeface="+mn-cs"/>
              </a:rPr>
              <a:t>programme</a:t>
            </a:r>
            <a:r>
              <a:rPr lang="en-US" sz="1200" b="0" i="0" u="none" strike="noStrike" kern="1200" dirty="0">
                <a:solidFill>
                  <a:schemeClr val="tx1"/>
                </a:solidFill>
                <a:effectLst/>
                <a:latin typeface="+mn-lt"/>
                <a:ea typeface="+mn-ea"/>
                <a:cs typeface="+mn-cs"/>
              </a:rPr>
              <a:t> and will determine the success and outcome of the activities. If participants do not actively and meaningfully participate in the group discussions, it is much less likely that the knowledge will increase or beliefs, attitudes and social norms will change.  </a:t>
            </a:r>
          </a:p>
          <a:p>
            <a:pPr rtl="0" fontAlgn="base"/>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Ask</a:t>
            </a:r>
            <a:r>
              <a:rPr lang="en-US" sz="1200" b="0" i="0" u="none" strike="noStrike" kern="1200" dirty="0">
                <a:solidFill>
                  <a:schemeClr val="tx1"/>
                </a:solidFill>
                <a:effectLst/>
                <a:latin typeface="+mn-lt"/>
                <a:ea typeface="+mn-ea"/>
                <a:cs typeface="+mn-cs"/>
              </a:rPr>
              <a:t> participants to divide into four groups. Ask each group to spend 15 minutes brainstorming a list of barriers that prevent people from participating in group discussions. After they have made the list, they should choose one factor and make a role play on how as a facilitator they would address</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or manage this barrier to participation.  </a:t>
            </a:r>
          </a:p>
        </p:txBody>
      </p:sp>
      <p:sp>
        <p:nvSpPr>
          <p:cNvPr id="4" name="Slide Number Placeholder 3"/>
          <p:cNvSpPr>
            <a:spLocks noGrp="1"/>
          </p:cNvSpPr>
          <p:nvPr>
            <p:ph type="sldNum" sz="quarter" idx="5"/>
          </p:nvPr>
        </p:nvSpPr>
        <p:spPr/>
        <p:txBody>
          <a:bodyPr/>
          <a:lstStyle/>
          <a:p>
            <a:fld id="{C1E67AF7-6CCD-4B2E-9CCD-3FFDB8B6620E}" type="slidenum">
              <a:rPr lang="nb-NO" smtClean="0"/>
              <a:t>37</a:t>
            </a:fld>
            <a:endParaRPr lang="nb-NO"/>
          </a:p>
        </p:txBody>
      </p:sp>
    </p:spTree>
    <p:extLst>
      <p:ext uri="{BB962C8B-B14F-4D97-AF65-F5344CB8AC3E}">
        <p14:creationId xmlns:p14="http://schemas.microsoft.com/office/powerpoint/2010/main" val="1617576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38 and explain the participation checklist. </a:t>
            </a:r>
          </a:p>
        </p:txBody>
      </p:sp>
      <p:sp>
        <p:nvSpPr>
          <p:cNvPr id="4" name="Slide Number Placeholder 3"/>
          <p:cNvSpPr>
            <a:spLocks noGrp="1"/>
          </p:cNvSpPr>
          <p:nvPr>
            <p:ph type="sldNum" sz="quarter" idx="5"/>
          </p:nvPr>
        </p:nvSpPr>
        <p:spPr/>
        <p:txBody>
          <a:bodyPr/>
          <a:lstStyle/>
          <a:p>
            <a:fld id="{C1E67AF7-6CCD-4B2E-9CCD-3FFDB8B6620E}" type="slidenum">
              <a:rPr lang="nb-NO" smtClean="0"/>
              <a:t>38</a:t>
            </a:fld>
            <a:endParaRPr lang="nb-NO"/>
          </a:p>
        </p:txBody>
      </p:sp>
    </p:spTree>
    <p:extLst>
      <p:ext uri="{BB962C8B-B14F-4D97-AF65-F5344CB8AC3E}">
        <p14:creationId xmlns:p14="http://schemas.microsoft.com/office/powerpoint/2010/main" val="3950390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3</a:t>
            </a:r>
            <a:r>
              <a:rPr lang="en-US" sz="1200" kern="1200" dirty="0">
                <a:solidFill>
                  <a:schemeClr val="tx1"/>
                </a:solidFill>
                <a:effectLst/>
                <a:latin typeface="+mn-lt"/>
                <a:ea typeface="+mn-ea"/>
                <a:cs typeface="+mn-cs"/>
              </a:rPr>
              <a:t>9</a:t>
            </a:r>
            <a:r>
              <a:rPr lang="en-KE" sz="1200" kern="1200">
                <a:solidFill>
                  <a:schemeClr val="tx1"/>
                </a:solidFill>
                <a:effectLst/>
                <a:latin typeface="+mn-lt"/>
                <a:ea typeface="+mn-ea"/>
                <a:cs typeface="+mn-cs"/>
              </a:rPr>
              <a:t> and </a:t>
            </a:r>
            <a:r>
              <a:rPr lang="en-US" sz="1200" kern="1200" dirty="0">
                <a:solidFill>
                  <a:schemeClr val="tx1"/>
                </a:solidFill>
                <a:effectLst/>
                <a:latin typeface="+mn-lt"/>
                <a:ea typeface="+mn-ea"/>
                <a:cs typeface="+mn-cs"/>
              </a:rPr>
              <a:t>40 </a:t>
            </a:r>
            <a:r>
              <a:rPr lang="en-KE" sz="1200" kern="1200">
                <a:solidFill>
                  <a:schemeClr val="tx1"/>
                </a:solidFill>
                <a:effectLst/>
                <a:latin typeface="+mn-lt"/>
                <a:ea typeface="+mn-ea"/>
                <a:cs typeface="+mn-cs"/>
              </a:rPr>
              <a:t>and explain the following key points to summarize the session:</a:t>
            </a:r>
          </a:p>
          <a:p>
            <a:pPr marL="171450" lvl="0" indent="-171450">
              <a:buFont typeface="Arial" panose="020B0604020202020204" pitchFamily="34" charset="0"/>
              <a:buChar char="•"/>
            </a:pPr>
            <a:r>
              <a:rPr lang="en-KE" sz="1200" kern="1200">
                <a:solidFill>
                  <a:schemeClr val="tx1"/>
                </a:solidFill>
                <a:effectLst/>
                <a:latin typeface="+mn-lt"/>
                <a:ea typeface="+mn-ea"/>
                <a:cs typeface="+mn-cs"/>
              </a:rPr>
              <a:t>Participation can be affected by many factors related to the individual, group and environment.</a:t>
            </a:r>
          </a:p>
          <a:p>
            <a:pPr marL="171450" lvl="0" indent="-171450">
              <a:buFont typeface="Arial" panose="020B0604020202020204" pitchFamily="34" charset="0"/>
              <a:buChar char="•"/>
            </a:pPr>
            <a:r>
              <a:rPr lang="en-KE" sz="1200" kern="1200">
                <a:solidFill>
                  <a:schemeClr val="tx1"/>
                </a:solidFill>
                <a:effectLst/>
                <a:latin typeface="+mn-lt"/>
                <a:ea typeface="+mn-ea"/>
                <a:cs typeface="+mn-cs"/>
              </a:rPr>
              <a:t>Participation levels need to be constantly monitored; a co-facilitator is helpful for this purpose.</a:t>
            </a:r>
          </a:p>
          <a:p>
            <a:pPr marL="171450" lvl="0" indent="-171450">
              <a:buFont typeface="Arial" panose="020B0604020202020204" pitchFamily="34" charset="0"/>
              <a:buChar char="•"/>
            </a:pPr>
            <a:r>
              <a:rPr lang="en-KE" sz="1200" kern="1200">
                <a:solidFill>
                  <a:schemeClr val="tx1"/>
                </a:solidFill>
                <a:effectLst/>
                <a:latin typeface="+mn-lt"/>
                <a:ea typeface="+mn-ea"/>
                <a:cs typeface="+mn-cs"/>
              </a:rPr>
              <a:t>Levels of participation vary by person. Some group members are active, talkative participants; others are more withdrawn, shy and passive.</a:t>
            </a:r>
          </a:p>
          <a:p>
            <a:pPr marL="171450" lvl="0" indent="-171450">
              <a:buFont typeface="Arial" panose="020B0604020202020204" pitchFamily="34" charset="0"/>
              <a:buChar char="•"/>
            </a:pPr>
            <a:r>
              <a:rPr lang="en-KE" sz="1200" kern="1200">
                <a:solidFill>
                  <a:schemeClr val="tx1"/>
                </a:solidFill>
                <a:effectLst/>
                <a:latin typeface="+mn-lt"/>
                <a:ea typeface="+mn-ea"/>
                <a:cs typeface="+mn-cs"/>
              </a:rPr>
              <a:t>Participation is about involvement, but people will be involved in different ways.</a:t>
            </a:r>
          </a:p>
          <a:p>
            <a:pPr marL="171450" lvl="0" indent="-171450">
              <a:buFont typeface="Arial" panose="020B0604020202020204" pitchFamily="34" charset="0"/>
              <a:buChar char="•"/>
            </a:pPr>
            <a:r>
              <a:rPr lang="en-KE" sz="1200" kern="1200">
                <a:solidFill>
                  <a:schemeClr val="tx1"/>
                </a:solidFill>
                <a:effectLst/>
                <a:latin typeface="+mn-lt"/>
                <a:ea typeface="+mn-ea"/>
                <a:cs typeface="+mn-cs"/>
              </a:rPr>
              <a:t>Using participatory techniques enhances participation; e.g., role-plays and other dramatic activities, games, sharing personal stories and other story-telling, discussion and reflection in pairs or small groups.</a:t>
            </a:r>
          </a:p>
        </p:txBody>
      </p:sp>
      <p:sp>
        <p:nvSpPr>
          <p:cNvPr id="4" name="Slide Number Placeholder 3"/>
          <p:cNvSpPr>
            <a:spLocks noGrp="1"/>
          </p:cNvSpPr>
          <p:nvPr>
            <p:ph type="sldNum" sz="quarter" idx="5"/>
          </p:nvPr>
        </p:nvSpPr>
        <p:spPr/>
        <p:txBody>
          <a:bodyPr/>
          <a:lstStyle/>
          <a:p>
            <a:fld id="{C1E67AF7-6CCD-4B2E-9CCD-3FFDB8B6620E}" type="slidenum">
              <a:rPr lang="nb-NO" smtClean="0"/>
              <a:t>39</a:t>
            </a:fld>
            <a:endParaRPr lang="nb-NO"/>
          </a:p>
        </p:txBody>
      </p:sp>
    </p:spTree>
    <p:extLst>
      <p:ext uri="{BB962C8B-B14F-4D97-AF65-F5344CB8AC3E}">
        <p14:creationId xmlns:p14="http://schemas.microsoft.com/office/powerpoint/2010/main" val="144770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40</a:t>
            </a:fld>
            <a:endParaRPr lang="nb-NO"/>
          </a:p>
        </p:txBody>
      </p:sp>
    </p:spTree>
    <p:extLst>
      <p:ext uri="{BB962C8B-B14F-4D97-AF65-F5344CB8AC3E}">
        <p14:creationId xmlns:p14="http://schemas.microsoft.com/office/powerpoint/2010/main" val="150302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t>
            </a:r>
            <a:r>
              <a:rPr lang="en-GB" sz="1200" b="1" i="0" u="none" strike="noStrike" kern="1200" dirty="0">
                <a:solidFill>
                  <a:schemeClr val="tx1"/>
                </a:solidFill>
                <a:effectLst/>
                <a:latin typeface="+mn-lt"/>
                <a:ea typeface="+mn-ea"/>
                <a:cs typeface="+mn-cs"/>
              </a:rPr>
              <a:t>Do no harm</a:t>
            </a:r>
            <a:r>
              <a:rPr lang="en-GB" sz="1200" b="0" i="0" u="none" strike="noStrike" kern="1200" dirty="0">
                <a:solidFill>
                  <a:schemeClr val="tx1"/>
                </a:solidFill>
                <a:effectLst/>
                <a:latin typeface="+mn-lt"/>
                <a:ea typeface="+mn-ea"/>
                <a:cs typeface="+mn-cs"/>
              </a:rPr>
              <a:t>" is to avoid exposing people to additional risks through our action. "</a:t>
            </a:r>
            <a:r>
              <a:rPr lang="en-GB" sz="1200" b="1" i="0" u="none" strike="noStrike" kern="1200" dirty="0">
                <a:solidFill>
                  <a:schemeClr val="tx1"/>
                </a:solidFill>
                <a:effectLst/>
                <a:latin typeface="+mn-lt"/>
                <a:ea typeface="+mn-ea"/>
                <a:cs typeface="+mn-cs"/>
              </a:rPr>
              <a:t>Do no harm</a:t>
            </a:r>
            <a:r>
              <a:rPr lang="en-GB" sz="1200" b="0" i="0" u="none" strike="noStrike" kern="1200" dirty="0">
                <a:solidFill>
                  <a:schemeClr val="tx1"/>
                </a:solidFill>
                <a:effectLst/>
                <a:latin typeface="+mn-lt"/>
                <a:ea typeface="+mn-ea"/>
                <a:cs typeface="+mn-cs"/>
              </a:rPr>
              <a:t>" means taking a step back from an intervention to look at the broader context and mitigate potential negative effects on the social fabric, the economy and the environment.</a:t>
            </a:r>
          </a:p>
          <a:p>
            <a:endParaRPr lang="en-KE"/>
          </a:p>
          <a:p>
            <a:r>
              <a:rPr lang="en-GB" sz="1200" b="1" kern="1200" dirty="0">
                <a:solidFill>
                  <a:schemeClr val="tx1"/>
                </a:solidFill>
                <a:effectLst/>
                <a:latin typeface="+mn-lt"/>
                <a:ea typeface="+mn-ea"/>
                <a:cs typeface="+mn-cs"/>
              </a:rPr>
              <a:t>As practitioners, we need to recognise the potential negative effects of interventions </a:t>
            </a:r>
            <a:r>
              <a:rPr lang="en-GB" sz="1200" kern="1200" dirty="0">
                <a:solidFill>
                  <a:schemeClr val="tx1"/>
                </a:solidFill>
                <a:effectLst/>
                <a:latin typeface="+mn-lt"/>
                <a:ea typeface="+mn-ea"/>
                <a:cs typeface="+mn-cs"/>
              </a:rPr>
              <a:t>and the need to take these into consideration.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third point here explicitly states that </a:t>
            </a:r>
            <a:r>
              <a:rPr lang="en-GB" sz="1200" b="1" kern="1200" dirty="0">
                <a:solidFill>
                  <a:schemeClr val="tx1"/>
                </a:solidFill>
                <a:effectLst/>
                <a:latin typeface="+mn-lt"/>
                <a:ea typeface="+mn-ea"/>
                <a:cs typeface="+mn-cs"/>
              </a:rPr>
              <a:t>mitigation not only targets beneficiaries but also the wider environment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placing an emphasis on </a:t>
            </a:r>
            <a:r>
              <a:rPr lang="en-GB" sz="1200" b="1" kern="1200" dirty="0">
                <a:solidFill>
                  <a:schemeClr val="tx1"/>
                </a:solidFill>
                <a:effectLst/>
                <a:latin typeface="+mn-lt"/>
                <a:ea typeface="+mn-ea"/>
                <a:cs typeface="+mn-cs"/>
              </a:rPr>
              <a:t>taking a step back</a:t>
            </a:r>
            <a:r>
              <a:rPr lang="en-GB" sz="1200" kern="1200" dirty="0">
                <a:solidFill>
                  <a:schemeClr val="tx1"/>
                </a:solidFill>
                <a:effectLst/>
                <a:latin typeface="+mn-lt"/>
                <a:ea typeface="+mn-ea"/>
                <a:cs typeface="+mn-cs"/>
              </a:rPr>
              <a:t>, the DNH principle encourages actors to think before they act. The aim is to strengthen project design and management methodologies in a way that allows for a better understanding of the negative effects of future projects or programmes.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desire for </a:t>
            </a:r>
            <a:r>
              <a:rPr lang="en-GB" sz="1200" b="1" kern="1200" dirty="0">
                <a:solidFill>
                  <a:schemeClr val="tx1"/>
                </a:solidFill>
                <a:effectLst/>
                <a:latin typeface="+mn-lt"/>
                <a:ea typeface="+mn-ea"/>
                <a:cs typeface="+mn-cs"/>
              </a:rPr>
              <a:t>quality relationships with beneficiaries </a:t>
            </a:r>
            <a:r>
              <a:rPr lang="en-GB" sz="1200" kern="1200" dirty="0">
                <a:solidFill>
                  <a:schemeClr val="tx1"/>
                </a:solidFill>
                <a:effectLst/>
                <a:latin typeface="+mn-lt"/>
                <a:ea typeface="+mn-ea"/>
                <a:cs typeface="+mn-cs"/>
              </a:rPr>
              <a:t>is integral to the most common view of DNH.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benefits of more effectively taking DNH into consideration include:</a:t>
            </a:r>
          </a:p>
          <a:p>
            <a:r>
              <a:rPr lang="en-GB" sz="1200" kern="1200" dirty="0">
                <a:solidFill>
                  <a:schemeClr val="tx1"/>
                </a:solidFill>
                <a:effectLst/>
                <a:latin typeface="+mn-lt"/>
                <a:ea typeface="+mn-ea"/>
                <a:cs typeface="+mn-cs"/>
              </a:rPr>
              <a:t>improved accountability towards beneficiaries,</a:t>
            </a:r>
          </a:p>
          <a:p>
            <a:r>
              <a:rPr lang="en-GB" sz="1200" kern="1200" dirty="0">
                <a:solidFill>
                  <a:schemeClr val="tx1"/>
                </a:solidFill>
                <a:effectLst/>
                <a:latin typeface="+mn-lt"/>
                <a:ea typeface="+mn-ea"/>
                <a:cs typeface="+mn-cs"/>
              </a:rPr>
              <a:t>improved relations with beneficiaries, </a:t>
            </a:r>
          </a:p>
          <a:p>
            <a:r>
              <a:rPr lang="en-GB" sz="1200" kern="1200" dirty="0">
                <a:solidFill>
                  <a:schemeClr val="tx1"/>
                </a:solidFill>
                <a:effectLst/>
                <a:latin typeface="+mn-lt"/>
                <a:ea typeface="+mn-ea"/>
                <a:cs typeface="+mn-cs"/>
              </a:rPr>
              <a:t>understanding the contexts and community dynamics in which projects take place, and acceptance in an intervention area.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Organisations wishing to develop a definition of DNH should include the following four points: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recognition of the potential negative effects of interventions;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taking into consideration not only beneficiaries but also the wider environment;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 taking a step back from and even questioning interventions;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 the quality of relationships with beneficiaries. </a:t>
            </a:r>
            <a:r>
              <a:rPr lang="en-GB" sz="1200" b="1" kern="1200" dirty="0">
                <a:solidFill>
                  <a:schemeClr val="tx1"/>
                </a:solidFill>
                <a:effectLst/>
                <a:latin typeface="+mn-lt"/>
                <a:ea typeface="+mn-ea"/>
                <a:cs typeface="+mn-cs"/>
              </a:rPr>
              <a:t>Main point is that beneficiaries and their environment must be central to any definition of the DNH principle </a:t>
            </a:r>
            <a:endParaRPr lang="en-GB" dirty="0"/>
          </a:p>
          <a:p>
            <a:endParaRPr lang="en-GB" dirty="0"/>
          </a:p>
          <a:p>
            <a:endParaRPr lang="en-KE"/>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a:t>
            </a:fld>
            <a:endParaRPr lang="nb-NO"/>
          </a:p>
        </p:txBody>
      </p:sp>
    </p:spTree>
    <p:extLst>
      <p:ext uri="{BB962C8B-B14F-4D97-AF65-F5344CB8AC3E}">
        <p14:creationId xmlns:p14="http://schemas.microsoft.com/office/powerpoint/2010/main" val="1689523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Show </a:t>
            </a:r>
            <a:r>
              <a:rPr lang="en-GB" sz="1200" b="0" i="0" u="none" strike="noStrike" kern="1200" dirty="0">
                <a:solidFill>
                  <a:schemeClr val="tx1"/>
                </a:solidFill>
                <a:effectLst/>
                <a:latin typeface="+mn-lt"/>
                <a:ea typeface="+mn-ea"/>
                <a:cs typeface="+mn-cs"/>
              </a:rPr>
              <a:t>slide 41 and introduce the topic on communication skills.  </a:t>
            </a:r>
          </a:p>
          <a:p>
            <a:pPr rtl="0" fontAlgn="base"/>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participants to give examples of different ways people communicate with each other?  How do we exchange information? How do we exchange thoughts? How do we exchange feelings?  </a:t>
            </a:r>
          </a:p>
        </p:txBody>
      </p:sp>
      <p:sp>
        <p:nvSpPr>
          <p:cNvPr id="4" name="Slide Number Placeholder 3"/>
          <p:cNvSpPr>
            <a:spLocks noGrp="1"/>
          </p:cNvSpPr>
          <p:nvPr>
            <p:ph type="sldNum" sz="quarter" idx="5"/>
          </p:nvPr>
        </p:nvSpPr>
        <p:spPr/>
        <p:txBody>
          <a:bodyPr/>
          <a:lstStyle/>
          <a:p>
            <a:fld id="{C1E67AF7-6CCD-4B2E-9CCD-3FFDB8B6620E}" type="slidenum">
              <a:rPr lang="nb-NO" smtClean="0"/>
              <a:t>41</a:t>
            </a:fld>
            <a:endParaRPr lang="nb-NO"/>
          </a:p>
        </p:txBody>
      </p:sp>
    </p:spTree>
    <p:extLst>
      <p:ext uri="{BB962C8B-B14F-4D97-AF65-F5344CB8AC3E}">
        <p14:creationId xmlns:p14="http://schemas.microsoft.com/office/powerpoint/2010/main" val="4050616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Show </a:t>
            </a:r>
            <a:r>
              <a:rPr lang="en-GB" sz="1200" b="0" i="0" u="none" strike="noStrike" kern="1200" dirty="0">
                <a:solidFill>
                  <a:schemeClr val="tx1"/>
                </a:solidFill>
                <a:effectLst/>
                <a:latin typeface="+mn-lt"/>
                <a:ea typeface="+mn-ea"/>
                <a:cs typeface="+mn-cs"/>
              </a:rPr>
              <a:t>slide 42</a:t>
            </a:r>
            <a:r>
              <a:rPr lang="en-GB" sz="1200" b="1" i="0" u="none" strike="noStrike" kern="1200" dirty="0">
                <a:solidFill>
                  <a:schemeClr val="tx1"/>
                </a:solidFill>
                <a:effectLst/>
                <a:latin typeface="+mn-lt"/>
                <a:ea typeface="+mn-ea"/>
                <a:cs typeface="+mn-cs"/>
              </a:rPr>
              <a:t>. Explain</a:t>
            </a:r>
            <a:r>
              <a:rPr lang="en-GB" sz="1200" b="0" i="0" u="none" strike="noStrike" kern="1200" dirty="0">
                <a:solidFill>
                  <a:schemeClr val="tx1"/>
                </a:solidFill>
                <a:effectLst/>
                <a:latin typeface="+mn-lt"/>
                <a:ea typeface="+mn-ea"/>
                <a:cs typeface="+mn-cs"/>
              </a:rPr>
              <a:t> that when we communicate with another person, we are sending and receiving messages to and from each other. We send and receive four types of messages. Explain each, asking for and giving examples/ demonstrating each one: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voice messages: how we talk, the volume, tone and speed;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verbal messages: what we say;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body messages: the messages we send with our face and other parts of our body, sometimes called ‘body language’;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behaviour messages: what we do.</a:t>
            </a:r>
          </a:p>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42</a:t>
            </a:fld>
            <a:endParaRPr lang="nb-NO"/>
          </a:p>
        </p:txBody>
      </p:sp>
    </p:spTree>
    <p:extLst>
      <p:ext uri="{BB962C8B-B14F-4D97-AF65-F5344CB8AC3E}">
        <p14:creationId xmlns:p14="http://schemas.microsoft.com/office/powerpoint/2010/main" val="429675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43</a:t>
            </a:fld>
            <a:endParaRPr lang="nb-NO"/>
          </a:p>
        </p:txBody>
      </p:sp>
    </p:spTree>
    <p:extLst>
      <p:ext uri="{BB962C8B-B14F-4D97-AF65-F5344CB8AC3E}">
        <p14:creationId xmlns:p14="http://schemas.microsoft.com/office/powerpoint/2010/main" val="2979517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44</a:t>
            </a:fld>
            <a:endParaRPr lang="nb-NO"/>
          </a:p>
        </p:txBody>
      </p:sp>
    </p:spTree>
    <p:extLst>
      <p:ext uri="{BB962C8B-B14F-4D97-AF65-F5344CB8AC3E}">
        <p14:creationId xmlns:p14="http://schemas.microsoft.com/office/powerpoint/2010/main" val="2957716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45</a:t>
            </a:fld>
            <a:endParaRPr lang="nb-NO"/>
          </a:p>
        </p:txBody>
      </p:sp>
    </p:spTree>
    <p:extLst>
      <p:ext uri="{BB962C8B-B14F-4D97-AF65-F5344CB8AC3E}">
        <p14:creationId xmlns:p14="http://schemas.microsoft.com/office/powerpoint/2010/main" val="586382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38 and explain the participation checklist. </a:t>
            </a:r>
          </a:p>
        </p:txBody>
      </p:sp>
      <p:sp>
        <p:nvSpPr>
          <p:cNvPr id="4" name="Slide Number Placeholder 3"/>
          <p:cNvSpPr>
            <a:spLocks noGrp="1"/>
          </p:cNvSpPr>
          <p:nvPr>
            <p:ph type="sldNum" sz="quarter" idx="5"/>
          </p:nvPr>
        </p:nvSpPr>
        <p:spPr/>
        <p:txBody>
          <a:bodyPr/>
          <a:lstStyle/>
          <a:p>
            <a:fld id="{C1E67AF7-6CCD-4B2E-9CCD-3FFDB8B6620E}" type="slidenum">
              <a:rPr lang="nb-NO" smtClean="0"/>
              <a:t>46</a:t>
            </a:fld>
            <a:endParaRPr lang="nb-NO"/>
          </a:p>
        </p:txBody>
      </p:sp>
    </p:spTree>
    <p:extLst>
      <p:ext uri="{BB962C8B-B14F-4D97-AF65-F5344CB8AC3E}">
        <p14:creationId xmlns:p14="http://schemas.microsoft.com/office/powerpoint/2010/main" val="2211682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47</a:t>
            </a:fld>
            <a:endParaRPr lang="nb-NO"/>
          </a:p>
        </p:txBody>
      </p:sp>
    </p:spTree>
    <p:extLst>
      <p:ext uri="{BB962C8B-B14F-4D97-AF65-F5344CB8AC3E}">
        <p14:creationId xmlns:p14="http://schemas.microsoft.com/office/powerpoint/2010/main" val="1057985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48</a:t>
            </a:fld>
            <a:endParaRPr lang="nb-NO"/>
          </a:p>
        </p:txBody>
      </p:sp>
    </p:spTree>
    <p:extLst>
      <p:ext uri="{BB962C8B-B14F-4D97-AF65-F5344CB8AC3E}">
        <p14:creationId xmlns:p14="http://schemas.microsoft.com/office/powerpoint/2010/main" val="1825772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Tell</a:t>
            </a:r>
            <a:r>
              <a:rPr lang="en-GB" sz="1200" b="0" i="0" u="none" strike="noStrike" kern="1200" dirty="0">
                <a:solidFill>
                  <a:schemeClr val="tx1"/>
                </a:solidFill>
                <a:effectLst/>
                <a:latin typeface="+mn-lt"/>
                <a:ea typeface="+mn-ea"/>
                <a:cs typeface="+mn-cs"/>
              </a:rPr>
              <a:t> participants that asking questions is one of the most important skills for a facilitator and it’s essential to facilitate both the content and process.  </a:t>
            </a:r>
          </a:p>
          <a:p>
            <a:pPr rtl="0" fontAlgn="base"/>
            <a:r>
              <a:rPr lang="en-GB" sz="1200" b="1" i="0" u="none" strike="noStrike" kern="1200" dirty="0">
                <a:solidFill>
                  <a:schemeClr val="tx1"/>
                </a:solidFill>
                <a:effectLst/>
                <a:latin typeface="+mn-lt"/>
                <a:ea typeface="+mn-ea"/>
                <a:cs typeface="+mn-cs"/>
              </a:rPr>
              <a:t>Ask</a:t>
            </a:r>
            <a:r>
              <a:rPr lang="en-GB" sz="1200" b="0" i="0" u="none" strike="noStrike" kern="1200" dirty="0">
                <a:solidFill>
                  <a:schemeClr val="tx1"/>
                </a:solidFill>
                <a:effectLst/>
                <a:latin typeface="+mn-lt"/>
                <a:ea typeface="+mn-ea"/>
                <a:cs typeface="+mn-cs"/>
              </a:rPr>
              <a:t> participants what the difference is between open-ended and closed questions. </a:t>
            </a:r>
          </a:p>
          <a:p>
            <a:endParaRPr lang="en-KE"/>
          </a:p>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49</a:t>
            </a:fld>
            <a:endParaRPr lang="nb-NO"/>
          </a:p>
        </p:txBody>
      </p:sp>
    </p:spTree>
    <p:extLst>
      <p:ext uri="{BB962C8B-B14F-4D97-AF65-F5344CB8AC3E}">
        <p14:creationId xmlns:p14="http://schemas.microsoft.com/office/powerpoint/2010/main" val="3879750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Acknowledge</a:t>
            </a:r>
            <a:r>
              <a:rPr lang="en-GB" sz="1200" b="0" i="0" u="none" strike="noStrike" kern="1200" dirty="0">
                <a:solidFill>
                  <a:schemeClr val="tx1"/>
                </a:solidFill>
                <a:effectLst/>
                <a:latin typeface="+mn-lt"/>
                <a:ea typeface="+mn-ea"/>
                <a:cs typeface="+mn-cs"/>
              </a:rPr>
              <a:t> the correct answer if it is given or explain the difference yourself.  </a:t>
            </a:r>
          </a:p>
          <a:p>
            <a:pPr rtl="0" fontAlgn="base"/>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for examples of each type of question. Continue getting examples until it is clear participants understand the difference.  </a:t>
            </a:r>
          </a:p>
        </p:txBody>
      </p:sp>
      <p:sp>
        <p:nvSpPr>
          <p:cNvPr id="4" name="Slide Number Placeholder 3"/>
          <p:cNvSpPr>
            <a:spLocks noGrp="1"/>
          </p:cNvSpPr>
          <p:nvPr>
            <p:ph type="sldNum" sz="quarter" idx="5"/>
          </p:nvPr>
        </p:nvSpPr>
        <p:spPr/>
        <p:txBody>
          <a:bodyPr/>
          <a:lstStyle/>
          <a:p>
            <a:fld id="{C1E67AF7-6CCD-4B2E-9CCD-3FFDB8B6620E}" type="slidenum">
              <a:rPr lang="nb-NO" smtClean="0"/>
              <a:t>50</a:t>
            </a:fld>
            <a:endParaRPr lang="nb-NO"/>
          </a:p>
        </p:txBody>
      </p:sp>
    </p:spTree>
    <p:extLst>
      <p:ext uri="{BB962C8B-B14F-4D97-AF65-F5344CB8AC3E}">
        <p14:creationId xmlns:p14="http://schemas.microsoft.com/office/powerpoint/2010/main" val="13674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slide 6 and</a:t>
            </a:r>
            <a:r>
              <a:rPr lang="en-US" sz="1200" b="1" kern="1200" dirty="0">
                <a:solidFill>
                  <a:schemeClr val="tx1"/>
                </a:solidFill>
                <a:effectLst/>
                <a:latin typeface="+mn-lt"/>
                <a:ea typeface="+mn-ea"/>
                <a:cs typeface="+mn-cs"/>
              </a:rPr>
              <a:t> </a:t>
            </a:r>
            <a:r>
              <a:rPr lang="en-KE" sz="1200" b="1" kern="1200">
                <a:solidFill>
                  <a:schemeClr val="tx1"/>
                </a:solidFill>
                <a:effectLst/>
                <a:latin typeface="+mn-lt"/>
                <a:ea typeface="+mn-ea"/>
                <a:cs typeface="+mn-cs"/>
              </a:rPr>
              <a:t>Play </a:t>
            </a:r>
            <a:r>
              <a:rPr lang="en-KE" sz="1200" kern="1200">
                <a:solidFill>
                  <a:schemeClr val="tx1"/>
                </a:solidFill>
                <a:effectLst/>
                <a:latin typeface="+mn-lt"/>
                <a:ea typeface="+mn-ea"/>
                <a:cs typeface="+mn-cs"/>
              </a:rPr>
              <a:t>the YouTube video. After the short animated video, </a:t>
            </a:r>
            <a:r>
              <a:rPr lang="en-KE" sz="1200" b="1" kern="1200">
                <a:solidFill>
                  <a:schemeClr val="tx1"/>
                </a:solidFill>
                <a:effectLst/>
                <a:latin typeface="+mn-lt"/>
                <a:ea typeface="+mn-ea"/>
                <a:cs typeface="+mn-cs"/>
              </a:rPr>
              <a:t>explain </a:t>
            </a:r>
            <a:r>
              <a:rPr lang="en-KE" sz="1200" kern="1200">
                <a:solidFill>
                  <a:schemeClr val="tx1"/>
                </a:solidFill>
                <a:effectLst/>
                <a:latin typeface="+mn-lt"/>
                <a:ea typeface="+mn-ea"/>
                <a:cs typeface="+mn-cs"/>
              </a:rPr>
              <a:t>that effective gender-based violence and child protection programme requires an understanding of the risks in any context through:</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Ongoing, participatory risk analysis;</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Monitoring and reporting systems that address risk and vulnerabilities; and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Knowledge of the expected behaviours and social norms for children.</a:t>
            </a:r>
            <a:endParaRPr lang="en-KE" sz="1400" kern="1200">
              <a:solidFill>
                <a:schemeClr val="tx1"/>
              </a:solidFill>
              <a:effectLst/>
              <a:latin typeface="+mn-lt"/>
              <a:ea typeface="+mn-ea"/>
              <a:cs typeface="+mn-cs"/>
            </a:endParaRPr>
          </a:p>
          <a:p>
            <a:pPr lvl="0"/>
            <a:endParaRPr lang="en-KE" sz="1200" b="1" kern="1200">
              <a:solidFill>
                <a:schemeClr val="tx1"/>
              </a:solidFill>
              <a:effectLst/>
              <a:latin typeface="+mn-lt"/>
              <a:ea typeface="+mn-ea"/>
              <a:cs typeface="+mn-cs"/>
            </a:endParaRPr>
          </a:p>
          <a:p>
            <a:pPr lvl="0"/>
            <a:r>
              <a:rPr lang="en-KE" sz="1200" b="1" kern="1200">
                <a:solidFill>
                  <a:schemeClr val="tx1"/>
                </a:solidFill>
                <a:effectLst/>
                <a:latin typeface="+mn-lt"/>
                <a:ea typeface="+mn-ea"/>
                <a:cs typeface="+mn-cs"/>
              </a:rPr>
              <a:t>Say </a:t>
            </a:r>
            <a:r>
              <a:rPr lang="en-KE" sz="1200" kern="1200">
                <a:solidFill>
                  <a:schemeClr val="tx1"/>
                </a:solidFill>
                <a:effectLst/>
                <a:latin typeface="+mn-lt"/>
                <a:ea typeface="+mn-ea"/>
                <a:cs typeface="+mn-cs"/>
              </a:rPr>
              <a:t>that in our work, it is important to consider the location, timing, transport and other arrangements to ensure accessibility and inclusivity to those who want to attend the programme.  Poor programme design and planning can lead to unintended and negative risks.  Assistance needs to be provided in an environment that does not further expose people to physical hazards, violence or abuse. As facilitators, it is important to:</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Understand and build on existing child protection and gender-based violence programmes and other related systems;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Guarantee confidentiality for and informed consent/assent of children for any sensitive issues;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Ensure compliance with data protection standards on collecting and sharing personal information about individual children; </a:t>
            </a:r>
            <a:endParaRPr lang="en-KE" sz="1400" kern="1200">
              <a:solidFill>
                <a:schemeClr val="tx1"/>
              </a:solidFill>
              <a:effectLst/>
              <a:latin typeface="+mn-lt"/>
              <a:ea typeface="+mn-ea"/>
              <a:cs typeface="+mn-cs"/>
            </a:endParaRPr>
          </a:p>
          <a:p>
            <a:pPr marL="171450" lvl="0" indent="-171450">
              <a:buFont typeface="Arial" panose="020B0604020202020204" pitchFamily="34" charset="0"/>
              <a:buChar char="•"/>
            </a:pPr>
            <a:r>
              <a:rPr lang="en-KE" sz="1200" kern="1200">
                <a:solidFill>
                  <a:schemeClr val="tx1"/>
                </a:solidFill>
                <a:effectLst/>
                <a:latin typeface="+mn-lt"/>
                <a:ea typeface="+mn-ea"/>
                <a:cs typeface="+mn-cs"/>
              </a:rPr>
              <a:t>Conduct systematic monitoring of the programme to ensure that children are not exposed to additional risks or harm. </a:t>
            </a:r>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a:t>
            </a:fld>
            <a:endParaRPr lang="nb-NO"/>
          </a:p>
        </p:txBody>
      </p:sp>
    </p:spTree>
    <p:extLst>
      <p:ext uri="{BB962C8B-B14F-4D97-AF65-F5344CB8AC3E}">
        <p14:creationId xmlns:p14="http://schemas.microsoft.com/office/powerpoint/2010/main" val="404262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51</a:t>
            </a:fld>
            <a:endParaRPr lang="nb-NO"/>
          </a:p>
        </p:txBody>
      </p:sp>
    </p:spTree>
    <p:extLst>
      <p:ext uri="{BB962C8B-B14F-4D97-AF65-F5344CB8AC3E}">
        <p14:creationId xmlns:p14="http://schemas.microsoft.com/office/powerpoint/2010/main" val="2781740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52</a:t>
            </a:fld>
            <a:endParaRPr lang="nb-NO"/>
          </a:p>
        </p:txBody>
      </p:sp>
    </p:spTree>
    <p:extLst>
      <p:ext uri="{BB962C8B-B14F-4D97-AF65-F5344CB8AC3E}">
        <p14:creationId xmlns:p14="http://schemas.microsoft.com/office/powerpoint/2010/main" val="259691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that activities must be conducted in a way to ensure that participants feel comfortable when participating. It is particularly important to consider gender when creating a safe space for program participants. </a:t>
            </a:r>
          </a:p>
        </p:txBody>
      </p:sp>
      <p:sp>
        <p:nvSpPr>
          <p:cNvPr id="4" name="Slide Number Placeholder 3"/>
          <p:cNvSpPr>
            <a:spLocks noGrp="1"/>
          </p:cNvSpPr>
          <p:nvPr>
            <p:ph type="sldNum" sz="quarter" idx="5"/>
          </p:nvPr>
        </p:nvSpPr>
        <p:spPr/>
        <p:txBody>
          <a:bodyPr/>
          <a:lstStyle/>
          <a:p>
            <a:fld id="{C1E67AF7-6CCD-4B2E-9CCD-3FFDB8B6620E}" type="slidenum">
              <a:rPr lang="nb-NO" smtClean="0"/>
              <a:t>53</a:t>
            </a:fld>
            <a:endParaRPr lang="nb-NO"/>
          </a:p>
        </p:txBody>
      </p:sp>
    </p:spTree>
    <p:extLst>
      <p:ext uri="{BB962C8B-B14F-4D97-AF65-F5344CB8AC3E}">
        <p14:creationId xmlns:p14="http://schemas.microsoft.com/office/powerpoint/2010/main" val="30139221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Show </a:t>
            </a:r>
            <a:r>
              <a:rPr lang="en-GB" sz="1200" b="0" i="0" u="none" strike="noStrike" kern="1200" dirty="0">
                <a:solidFill>
                  <a:schemeClr val="tx1"/>
                </a:solidFill>
                <a:effectLst/>
                <a:latin typeface="+mn-lt"/>
                <a:ea typeface="+mn-ea"/>
                <a:cs typeface="+mn-cs"/>
              </a:rPr>
              <a:t>slide 42.  </a:t>
            </a:r>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that special considerations should be taken to ensure that no additional harm is done to participants when participating in the program. As facilitators, it is important that to consider: The safe space checklist should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**read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Explain</a:t>
            </a:r>
            <a:r>
              <a:rPr lang="en-GB" sz="1200" b="0" i="0" u="none" strike="noStrike" kern="1200" dirty="0">
                <a:solidFill>
                  <a:schemeClr val="tx1"/>
                </a:solidFill>
                <a:effectLst/>
                <a:latin typeface="+mn-lt"/>
                <a:ea typeface="+mn-ea"/>
                <a:cs typeface="+mn-cs"/>
              </a:rPr>
              <a:t> that in addition for the physical safety considerations, it is important to provide a welcoming environment. </a:t>
            </a:r>
            <a:r>
              <a:rPr lang="en-GB" sz="1200" b="1" i="0" u="none" strike="noStrike" kern="1200" dirty="0">
                <a:solidFill>
                  <a:schemeClr val="tx1"/>
                </a:solidFill>
                <a:effectLst/>
                <a:latin typeface="+mn-lt"/>
                <a:ea typeface="+mn-ea"/>
                <a:cs typeface="+mn-cs"/>
              </a:rPr>
              <a:t>Tel</a:t>
            </a:r>
            <a:r>
              <a:rPr lang="en-GB" sz="1200" b="0" i="0" u="none" strike="noStrike" kern="1200" dirty="0">
                <a:solidFill>
                  <a:schemeClr val="tx1"/>
                </a:solidFill>
                <a:effectLst/>
                <a:latin typeface="+mn-lt"/>
                <a:ea typeface="+mn-ea"/>
                <a:cs typeface="+mn-cs"/>
              </a:rPr>
              <a:t>l participants that for participants to be able to share their beliefs and opinions, speak with honesty and openness and discuss sensitive issues, the discussions need to be treated as a container or safe space in which members can interact with trust and respect. They must be able to bring their ideas, concerns, and beliefs to the process so they can work together, in a peaceful manner, to transform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KE"/>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54</a:t>
            </a:fld>
            <a:endParaRPr lang="nb-NO"/>
          </a:p>
        </p:txBody>
      </p:sp>
    </p:spTree>
    <p:extLst>
      <p:ext uri="{BB962C8B-B14F-4D97-AF65-F5344CB8AC3E}">
        <p14:creationId xmlns:p14="http://schemas.microsoft.com/office/powerpoint/2010/main" val="2525250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55</a:t>
            </a:fld>
            <a:endParaRPr lang="nb-NO"/>
          </a:p>
        </p:txBody>
      </p:sp>
    </p:spTree>
    <p:extLst>
      <p:ext uri="{BB962C8B-B14F-4D97-AF65-F5344CB8AC3E}">
        <p14:creationId xmlns:p14="http://schemas.microsoft.com/office/powerpoint/2010/main" val="2465988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Facilitators have to help make the group a safe and respectful environment. </a:t>
            </a:r>
            <a:endParaRPr lang="en-KE" sz="2800"/>
          </a:p>
          <a:p>
            <a:pPr lvl="1"/>
            <a:r>
              <a:rPr lang="en-GB" dirty="0"/>
              <a:t>The training environment is a safe space where: </a:t>
            </a:r>
            <a:endParaRPr lang="en-KE" sz="2800"/>
          </a:p>
          <a:p>
            <a:pPr lvl="2"/>
            <a:r>
              <a:rPr lang="en-GB" dirty="0"/>
              <a:t>Group members have a chance to express their own ideas and feelings freely, and a variety of viewpoints are put forward and discussed; </a:t>
            </a:r>
            <a:endParaRPr lang="en-KE" sz="2800"/>
          </a:p>
          <a:p>
            <a:pPr lvl="2"/>
            <a:r>
              <a:rPr lang="en-GB" dirty="0"/>
              <a:t>Everyone listens respectfully and openly to others’ ideas and feelings; </a:t>
            </a:r>
            <a:endParaRPr lang="en-KE" sz="2800"/>
          </a:p>
          <a:p>
            <a:pPr lvl="2"/>
            <a:r>
              <a:rPr lang="en-GB" dirty="0"/>
              <a:t>Group members can safely reveal what they really think and feel; </a:t>
            </a:r>
            <a:endParaRPr lang="en-KE" sz="2800"/>
          </a:p>
          <a:p>
            <a:pPr lvl="2"/>
            <a:r>
              <a:rPr lang="en-GB" dirty="0"/>
              <a:t>No individual or group dominates; </a:t>
            </a:r>
            <a:endParaRPr lang="en-KE" sz="2800"/>
          </a:p>
          <a:p>
            <a:pPr lvl="2"/>
            <a:r>
              <a:rPr lang="en-GB" dirty="0"/>
              <a:t>Disagreements are based on ideas and opinions, not on personalities. </a:t>
            </a:r>
            <a:endParaRPr lang="en-KE" sz="2800"/>
          </a:p>
          <a:p>
            <a:pPr lvl="1"/>
            <a:r>
              <a:rPr lang="en-GB" dirty="0"/>
              <a:t>A group agreement establishes how the group’s communication will occur and how group members are expected to behave. </a:t>
            </a:r>
            <a:endParaRPr lang="en-KE" sz="2800"/>
          </a:p>
          <a:p>
            <a:pPr lvl="1"/>
            <a:r>
              <a:rPr lang="en-GB" dirty="0"/>
              <a:t>It helps to create a safe environment in which participants can communicate openly, without fear of being criticized by others. </a:t>
            </a:r>
            <a:endParaRPr lang="en-KE" sz="2800"/>
          </a:p>
          <a:p>
            <a:pPr lvl="1"/>
            <a:r>
              <a:rPr lang="en-GB" dirty="0"/>
              <a:t>Ground rules need to be developed and agreed on by all group members to be useful, especially if tension arises. </a:t>
            </a:r>
            <a:endParaRPr lang="en-KE" sz="2800"/>
          </a:p>
          <a:p>
            <a:endParaRPr lang="en-KE"/>
          </a:p>
        </p:txBody>
      </p:sp>
      <p:sp>
        <p:nvSpPr>
          <p:cNvPr id="4" name="Slide Number Placeholder 3"/>
          <p:cNvSpPr>
            <a:spLocks noGrp="1"/>
          </p:cNvSpPr>
          <p:nvPr>
            <p:ph type="sldNum" sz="quarter" idx="5"/>
          </p:nvPr>
        </p:nvSpPr>
        <p:spPr/>
        <p:txBody>
          <a:bodyPr/>
          <a:lstStyle/>
          <a:p>
            <a:fld id="{C1E67AF7-6CCD-4B2E-9CCD-3FFDB8B6620E}" type="slidenum">
              <a:rPr lang="nb-NO" smtClean="0"/>
              <a:t>56</a:t>
            </a:fld>
            <a:endParaRPr lang="nb-NO"/>
          </a:p>
        </p:txBody>
      </p:sp>
    </p:spTree>
    <p:extLst>
      <p:ext uri="{BB962C8B-B14F-4D97-AF65-F5344CB8AC3E}">
        <p14:creationId xmlns:p14="http://schemas.microsoft.com/office/powerpoint/2010/main" val="322498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57</a:t>
            </a:fld>
            <a:endParaRPr lang="nb-NO"/>
          </a:p>
        </p:txBody>
      </p:sp>
    </p:spTree>
    <p:extLst>
      <p:ext uri="{BB962C8B-B14F-4D97-AF65-F5344CB8AC3E}">
        <p14:creationId xmlns:p14="http://schemas.microsoft.com/office/powerpoint/2010/main" val="3700910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u="none" strike="noStrike" cap="none" dirty="0">
                <a:solidFill>
                  <a:srgbClr val="000000"/>
                </a:solidFill>
                <a:effectLst/>
                <a:latin typeface="Calibri" panose="020F0502020204030204" pitchFamily="34" charset="0"/>
                <a:ea typeface="Arial"/>
                <a:cs typeface="Calibri" panose="020F0502020204030204" pitchFamily="34" charset="0"/>
                <a:sym typeface="Arial"/>
              </a:rPr>
              <a:t>Divide the participants into four groups. Groups 1 &amp; 2 will analyse power relations between group facilitators and group members, while Groups 3 &amp; 4 will analyse power relationships among different group members. Give the groups flipchart paper so that they can summarize their presentation. Give the groups 15 minutes for discussion.</a:t>
            </a:r>
            <a:endParaRPr lang="en-US" sz="120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i="0" u="none" strike="noStrike" kern="1200" dirty="0">
                <a:solidFill>
                  <a:schemeClr val="tx1"/>
                </a:solidFill>
                <a:effectLst/>
                <a:latin typeface="+mn-lt"/>
                <a:ea typeface="+mn-ea"/>
                <a:cs typeface="+mn-cs"/>
              </a:rPr>
              <a:t>Ask</a:t>
            </a:r>
            <a:r>
              <a:rPr lang="en-GB" sz="1400" b="0" i="0" u="none" strike="noStrike" kern="1200" dirty="0">
                <a:solidFill>
                  <a:schemeClr val="tx1"/>
                </a:solidFill>
                <a:effectLst/>
                <a:latin typeface="+mn-lt"/>
                <a:ea typeface="+mn-ea"/>
                <a:cs typeface="+mn-cs"/>
              </a:rPr>
              <a:t> the pairs to sit together and discuss the following questions; </a:t>
            </a:r>
          </a:p>
          <a:p>
            <a:pPr rtl="0" fontAlgn="base"/>
            <a:endParaRPr lang="en-GB" sz="1400" b="0" i="0" u="none" strike="noStrike" kern="1200" dirty="0">
              <a:solidFill>
                <a:schemeClr val="tx1"/>
              </a:solidFill>
              <a:effectLst/>
              <a:latin typeface="+mn-lt"/>
              <a:ea typeface="+mn-ea"/>
              <a:cs typeface="+mn-cs"/>
            </a:endParaRPr>
          </a:p>
          <a:p>
            <a:pPr rtl="0" fontAlgn="base"/>
            <a:r>
              <a:rPr lang="en-GB" sz="1400" b="0" i="0" u="none" strike="noStrike" kern="1200" dirty="0">
                <a:solidFill>
                  <a:schemeClr val="tx1"/>
                </a:solidFill>
                <a:effectLst/>
                <a:latin typeface="+mn-lt"/>
                <a:ea typeface="+mn-ea"/>
                <a:cs typeface="+mn-cs"/>
              </a:rPr>
              <a:t>How did the exercise make you feel? </a:t>
            </a:r>
          </a:p>
          <a:p>
            <a:pPr rtl="0" fontAlgn="base"/>
            <a:r>
              <a:rPr lang="en-GB" sz="1400" b="0" i="0" u="none" strike="noStrike" kern="1200" dirty="0">
                <a:solidFill>
                  <a:schemeClr val="tx1"/>
                </a:solidFill>
                <a:effectLst/>
                <a:latin typeface="+mn-lt"/>
                <a:ea typeface="+mn-ea"/>
                <a:cs typeface="+mn-cs"/>
              </a:rPr>
              <a:t>How did you feel when you were leading? </a:t>
            </a:r>
          </a:p>
          <a:p>
            <a:pPr rtl="0" fontAlgn="base"/>
            <a:r>
              <a:rPr lang="en-GB" sz="1400" b="0" i="0" u="none" strike="noStrike" kern="1200" dirty="0">
                <a:solidFill>
                  <a:schemeClr val="tx1"/>
                </a:solidFill>
                <a:effectLst/>
                <a:latin typeface="+mn-lt"/>
                <a:ea typeface="+mn-ea"/>
                <a:cs typeface="+mn-cs"/>
              </a:rPr>
              <a:t>How did you feel when you were following?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58</a:t>
            </a:fld>
            <a:endParaRPr lang="nb-NO"/>
          </a:p>
        </p:txBody>
      </p:sp>
    </p:spTree>
    <p:extLst>
      <p:ext uri="{BB962C8B-B14F-4D97-AF65-F5344CB8AC3E}">
        <p14:creationId xmlns:p14="http://schemas.microsoft.com/office/powerpoint/2010/main" val="328901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59</a:t>
            </a:fld>
            <a:endParaRPr lang="nb-NO"/>
          </a:p>
        </p:txBody>
      </p:sp>
    </p:spTree>
    <p:extLst>
      <p:ext uri="{BB962C8B-B14F-4D97-AF65-F5344CB8AC3E}">
        <p14:creationId xmlns:p14="http://schemas.microsoft.com/office/powerpoint/2010/main" val="2995532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60</a:t>
            </a:fld>
            <a:endParaRPr lang="nb-NO"/>
          </a:p>
        </p:txBody>
      </p:sp>
    </p:spTree>
    <p:extLst>
      <p:ext uri="{BB962C8B-B14F-4D97-AF65-F5344CB8AC3E}">
        <p14:creationId xmlns:p14="http://schemas.microsoft.com/office/powerpoint/2010/main" val="316121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slide 7 and s</a:t>
            </a:r>
            <a:r>
              <a:rPr lang="en-KE" sz="1200" b="1" kern="1200">
                <a:solidFill>
                  <a:schemeClr val="tx1"/>
                </a:solidFill>
                <a:effectLst/>
                <a:latin typeface="+mn-lt"/>
                <a:ea typeface="+mn-ea"/>
                <a:cs typeface="+mn-cs"/>
              </a:rPr>
              <a:t>ay </a:t>
            </a:r>
            <a:r>
              <a:rPr lang="en-KE" sz="1200" kern="1200">
                <a:solidFill>
                  <a:schemeClr val="tx1"/>
                </a:solidFill>
                <a:effectLst/>
                <a:latin typeface="+mn-lt"/>
                <a:ea typeface="+mn-ea"/>
                <a:cs typeface="+mn-cs"/>
              </a:rPr>
              <a:t>that while it is important to consider the protection risks for all groups to minimize harm, it is especially important to consider the needs of adolescent girls. In humanitarian contexts, girls face the highest protection risks of sexual violence, early marriage and social and psychological problems. Persons working with adolescent girls must place the girls’ best interests, safety and wellbeing at the centre of all decisions about their safety and access to services.</a:t>
            </a:r>
          </a:p>
          <a:p>
            <a:pPr lvl="0"/>
            <a:endParaRPr lang="en-KE" sz="1200" kern="1200">
              <a:solidFill>
                <a:schemeClr val="tx1"/>
              </a:solidFill>
              <a:effectLst/>
              <a:latin typeface="+mn-lt"/>
              <a:ea typeface="+mn-ea"/>
              <a:cs typeface="+mn-cs"/>
            </a:endParaRPr>
          </a:p>
          <a:p>
            <a:pPr lvl="0"/>
            <a:r>
              <a:rPr lang="en-KE" sz="1200" b="1" kern="1200">
                <a:solidFill>
                  <a:schemeClr val="tx1"/>
                </a:solidFill>
                <a:effectLst/>
                <a:latin typeface="+mn-lt"/>
                <a:ea typeface="+mn-ea"/>
                <a:cs typeface="+mn-cs"/>
              </a:rPr>
              <a:t>Explain </a:t>
            </a:r>
            <a:r>
              <a:rPr lang="en-KE" sz="1200" kern="1200">
                <a:solidFill>
                  <a:schemeClr val="tx1"/>
                </a:solidFill>
                <a:effectLst/>
                <a:latin typeface="+mn-lt"/>
                <a:ea typeface="+mn-ea"/>
                <a:cs typeface="+mn-cs"/>
              </a:rPr>
              <a:t>that it is the responsibility of the implementing organisation to ensure that the experience of participants is free from any form of abuse or exploitation. This is outlined in the Child Safeguarding Policy.</a:t>
            </a:r>
          </a:p>
          <a:p>
            <a:r>
              <a:rPr lang="en-KE" sz="1200" kern="1200">
                <a:solidFill>
                  <a:schemeClr val="tx1"/>
                </a:solidFill>
                <a:effectLst/>
                <a:latin typeface="+mn-lt"/>
                <a:ea typeface="+mn-ea"/>
                <a:cs typeface="+mn-cs"/>
              </a:rPr>
              <a:t>GBV AoR (2019). The Interagency Minimum Standards for Gender-Based Violence in Emergencies Programming.</a:t>
            </a:r>
          </a:p>
          <a:p>
            <a:endParaRPr lang="en-KE"/>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a:t>
            </a:fld>
            <a:endParaRPr lang="nb-NO"/>
          </a:p>
        </p:txBody>
      </p:sp>
    </p:spTree>
    <p:extLst>
      <p:ext uri="{BB962C8B-B14F-4D97-AF65-F5344CB8AC3E}">
        <p14:creationId xmlns:p14="http://schemas.microsoft.com/office/powerpoint/2010/main" val="3807962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61</a:t>
            </a:fld>
            <a:endParaRPr lang="nb-NO"/>
          </a:p>
        </p:txBody>
      </p:sp>
    </p:spTree>
    <p:extLst>
      <p:ext uri="{BB962C8B-B14F-4D97-AF65-F5344CB8AC3E}">
        <p14:creationId xmlns:p14="http://schemas.microsoft.com/office/powerpoint/2010/main" val="615442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strike="noStrike" kern="1200" dirty="0">
                <a:solidFill>
                  <a:schemeClr val="tx1"/>
                </a:solidFill>
                <a:effectLst/>
                <a:latin typeface="+mn-lt"/>
                <a:ea typeface="+mn-ea"/>
                <a:cs typeface="+mn-cs"/>
              </a:rPr>
              <a:t>E</a:t>
            </a:r>
            <a:r>
              <a:rPr lang="en-GB" sz="1200" b="1" i="0" u="none" strike="noStrike" kern="1200" dirty="0">
                <a:solidFill>
                  <a:schemeClr val="tx1"/>
                </a:solidFill>
                <a:effectLst/>
                <a:latin typeface="+mn-lt"/>
                <a:ea typeface="+mn-ea"/>
                <a:cs typeface="+mn-cs"/>
              </a:rPr>
              <a:t>xplain </a:t>
            </a:r>
            <a:r>
              <a:rPr lang="en-GB" sz="1200" b="0" i="0" u="none" strike="noStrike" kern="1200" dirty="0">
                <a:solidFill>
                  <a:schemeClr val="tx1"/>
                </a:solidFill>
                <a:effectLst/>
                <a:latin typeface="+mn-lt"/>
                <a:ea typeface="+mn-ea"/>
                <a:cs typeface="+mn-cs"/>
              </a:rPr>
              <a:t>that it is important to make sure that as facilitators we do not ignore these challenging situations. As facilitators, we have to always be accountable and act as role models to speak up and use these moments as learning opportunities. If we let a group member get away with repeating a harmful belief, then they will not change their opinion. Remember, other people in the group may also hold a similar opinion but may not have spoken it aloud. Remember that changing someone’s opinion takes time and it may not happen in one session. It is better not to lecture participants about their views, but instead engage them in dialogue and reflection in a supportive safe environment.</a:t>
            </a:r>
            <a:endParaRPr lang="en-KE"/>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62</a:t>
            </a:fld>
            <a:endParaRPr lang="nb-NO"/>
          </a:p>
        </p:txBody>
      </p:sp>
    </p:spTree>
    <p:extLst>
      <p:ext uri="{BB962C8B-B14F-4D97-AF65-F5344CB8AC3E}">
        <p14:creationId xmlns:p14="http://schemas.microsoft.com/office/powerpoint/2010/main" val="35366936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63</a:t>
            </a:fld>
            <a:endParaRPr lang="nb-NO"/>
          </a:p>
        </p:txBody>
      </p:sp>
    </p:spTree>
    <p:extLst>
      <p:ext uri="{BB962C8B-B14F-4D97-AF65-F5344CB8AC3E}">
        <p14:creationId xmlns:p14="http://schemas.microsoft.com/office/powerpoint/2010/main" val="3051928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Explain </a:t>
            </a:r>
            <a:r>
              <a:rPr lang="en-GB" sz="1200" b="0" i="0" u="none" strike="noStrike" kern="1200" dirty="0">
                <a:solidFill>
                  <a:schemeClr val="tx1"/>
                </a:solidFill>
                <a:effectLst/>
                <a:latin typeface="+mn-lt"/>
                <a:ea typeface="+mn-ea"/>
                <a:cs typeface="+mn-cs"/>
              </a:rPr>
              <a:t>that confidentiality within the context of programme means that anything that is told within the training or between the facilitator and participants is confidential.  Confidentiality is not hiding information or keeping a secret for the sake of secrecy but recognizing that information that is shared belongs to the person sharing the information so we have no right to use it or share with other.  This includes information which is shared amongst participants. </a:t>
            </a:r>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that the information will not be shared without the permission of the participants. </a:t>
            </a:r>
          </a:p>
          <a:p>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There are a few situations where confidentiality might be breached and in these instances you must consult with your supervisor: </a:t>
            </a:r>
          </a:p>
          <a:p>
            <a:pPr rtl="0" fontAlgn="base"/>
            <a:r>
              <a:rPr lang="en-GB" sz="1200" b="0" i="0" u="none" strike="noStrike" kern="1200" dirty="0">
                <a:solidFill>
                  <a:schemeClr val="tx1"/>
                </a:solidFill>
                <a:effectLst/>
                <a:latin typeface="+mn-lt"/>
                <a:ea typeface="+mn-ea"/>
                <a:cs typeface="+mn-cs"/>
              </a:rPr>
              <a:t>This includes when a participant threatens to harm themselves or others; </a:t>
            </a:r>
          </a:p>
          <a:p>
            <a:pPr rtl="0" fontAlgn="base"/>
            <a:r>
              <a:rPr lang="en-GB" sz="1200" b="0" i="0" u="none" strike="noStrike" kern="1200" dirty="0">
                <a:solidFill>
                  <a:schemeClr val="tx1"/>
                </a:solidFill>
                <a:effectLst/>
                <a:latin typeface="+mn-lt"/>
                <a:ea typeface="+mn-ea"/>
                <a:cs typeface="+mn-cs"/>
              </a:rPr>
              <a:t>In cases involving minors, survivors with disabilities and a non-offending caregiver must be involved; </a:t>
            </a:r>
          </a:p>
          <a:p>
            <a:pPr rtl="0" fontAlgn="base"/>
            <a:r>
              <a:rPr lang="en-GB" sz="1200" b="0" i="0" u="none" strike="noStrike" kern="1200" dirty="0">
                <a:solidFill>
                  <a:schemeClr val="tx1"/>
                </a:solidFill>
                <a:effectLst/>
                <a:latin typeface="+mn-lt"/>
                <a:ea typeface="+mn-ea"/>
                <a:cs typeface="+mn-cs"/>
              </a:rPr>
              <a:t>Where mandatory reporting policies exist.   Emphasize that this doesn’t always mean that the authorities will be involved but a supervisor will be contacted. </a:t>
            </a:r>
          </a:p>
          <a:p>
            <a:pPr rtl="0" fontAlgn="base"/>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that it is important to consider the following questions when facilitating discussions. </a:t>
            </a:r>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each question below and brainstorm so potential responses and actions: </a:t>
            </a:r>
          </a:p>
          <a:p>
            <a:pPr rtl="0" fontAlgn="base"/>
            <a:r>
              <a:rPr lang="en-GB" sz="1200" b="0" i="0" u="none" strike="noStrike" kern="1200" dirty="0">
                <a:solidFill>
                  <a:schemeClr val="tx1"/>
                </a:solidFill>
                <a:effectLst/>
                <a:latin typeface="+mn-lt"/>
                <a:ea typeface="+mn-ea"/>
                <a:cs typeface="+mn-cs"/>
              </a:rPr>
              <a:t>How identifying information gathered during the programme will be used and protected. </a:t>
            </a:r>
          </a:p>
          <a:p>
            <a:pPr rtl="0" fontAlgn="base"/>
            <a:r>
              <a:rPr lang="en-GB" sz="1200" b="0" i="0" u="none" strike="noStrike" kern="1200" dirty="0">
                <a:solidFill>
                  <a:schemeClr val="tx1"/>
                </a:solidFill>
                <a:effectLst/>
                <a:latin typeface="+mn-lt"/>
                <a:ea typeface="+mn-ea"/>
                <a:cs typeface="+mn-cs"/>
              </a:rPr>
              <a:t>How information disclosed during the training, such as personal stories, examples, and general discussion among participants will be used, shared and protected.  </a:t>
            </a:r>
          </a:p>
          <a:p>
            <a:pPr rtl="0" fontAlgn="base"/>
            <a:r>
              <a:rPr lang="en-GB" sz="1200" b="0" i="0" u="none" strike="noStrike" kern="1200" dirty="0">
                <a:solidFill>
                  <a:schemeClr val="tx1"/>
                </a:solidFill>
                <a:effectLst/>
                <a:latin typeface="+mn-lt"/>
                <a:ea typeface="+mn-ea"/>
                <a:cs typeface="+mn-cs"/>
              </a:rPr>
              <a:t>On what grounds confidentiality may be breached (e.g. in the case on mandatory reporting when working with children and families/caregivers). </a:t>
            </a:r>
          </a:p>
          <a:p>
            <a:pPr rtl="0" fontAlgn="base"/>
            <a:r>
              <a:rPr lang="en-GB" sz="1200" b="0" i="0" u="none" strike="noStrike" kern="1200" dirty="0">
                <a:solidFill>
                  <a:schemeClr val="tx1"/>
                </a:solidFill>
                <a:effectLst/>
                <a:latin typeface="+mn-lt"/>
                <a:ea typeface="+mn-ea"/>
                <a:cs typeface="+mn-cs"/>
              </a:rPr>
              <a:t>Can items be left in the space when the programme is not in session?  Can facilitators keep supplies in a safe location if this is not an option? </a:t>
            </a:r>
          </a:p>
          <a:p>
            <a:pPr rtl="0" fontAlgn="base"/>
            <a:r>
              <a:rPr lang="en-GB" sz="1200" b="0" i="0" u="none" strike="noStrike" kern="1200" dirty="0">
                <a:solidFill>
                  <a:schemeClr val="tx1"/>
                </a:solidFill>
                <a:effectLst/>
                <a:latin typeface="+mn-lt"/>
                <a:ea typeface="+mn-ea"/>
                <a:cs typeface="+mn-cs"/>
              </a:rPr>
              <a:t>Can the space be locked when not in use? </a:t>
            </a:r>
          </a:p>
          <a:p>
            <a:pPr rtl="0" fontAlgn="base"/>
            <a:r>
              <a:rPr lang="en-GB" sz="1200" b="0" i="0" u="none" strike="noStrike" kern="1200" dirty="0">
                <a:solidFill>
                  <a:schemeClr val="tx1"/>
                </a:solidFill>
                <a:effectLst/>
                <a:latin typeface="+mn-lt"/>
                <a:ea typeface="+mn-ea"/>
                <a:cs typeface="+mn-cs"/>
              </a:rPr>
              <a:t>What procedures need to be put in place to ensure that the space remains safe and confidentiality is ensured? </a:t>
            </a:r>
          </a:p>
          <a:p>
            <a:pPr rtl="0" fontAlgn="base"/>
            <a:r>
              <a:rPr lang="en-GB" sz="1200" b="0" i="0" u="none" strike="noStrike" kern="1200" dirty="0">
                <a:solidFill>
                  <a:schemeClr val="tx1"/>
                </a:solidFill>
                <a:effectLst/>
                <a:latin typeface="+mn-lt"/>
                <a:ea typeface="+mn-ea"/>
                <a:cs typeface="+mn-cs"/>
              </a:rPr>
              <a:t> </a:t>
            </a:r>
          </a:p>
          <a:p>
            <a:endParaRPr lang="en-KE"/>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64</a:t>
            </a:fld>
            <a:endParaRPr lang="nb-NO"/>
          </a:p>
        </p:txBody>
      </p:sp>
    </p:spTree>
    <p:extLst>
      <p:ext uri="{BB962C8B-B14F-4D97-AF65-F5344CB8AC3E}">
        <p14:creationId xmlns:p14="http://schemas.microsoft.com/office/powerpoint/2010/main" val="2683313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Show </a:t>
            </a:r>
            <a:r>
              <a:rPr lang="en-GB" sz="1200" kern="1200" dirty="0">
                <a:solidFill>
                  <a:schemeClr val="tx1"/>
                </a:solidFill>
                <a:effectLst/>
                <a:latin typeface="+mn-lt"/>
                <a:ea typeface="+mn-ea"/>
                <a:cs typeface="+mn-cs"/>
              </a:rPr>
              <a:t>slide 101 and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these are the 5 stories which are used for the story base discussion tool</a:t>
            </a:r>
            <a:r>
              <a:rPr lang="en-US" sz="1200" kern="1200" dirty="0">
                <a:solidFill>
                  <a:schemeClr val="tx1"/>
                </a:solidFill>
                <a:effectLst/>
                <a:latin typeface="+mn-lt"/>
                <a:ea typeface="+mn-ea"/>
                <a:cs typeface="+mn-cs"/>
              </a:rPr>
              <a:t>.</a:t>
            </a:r>
            <a:endParaRPr lang="en-KE" sz="1200" kern="1200">
              <a:solidFill>
                <a:schemeClr val="tx1"/>
              </a:solidFill>
              <a:effectLst/>
              <a:latin typeface="+mn-lt"/>
              <a:ea typeface="+mn-ea"/>
              <a:cs typeface="+mn-cs"/>
            </a:endParaRPr>
          </a:p>
          <a:p>
            <a:endParaRPr lang="en-KE" sz="1200" kern="120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Inform </a:t>
            </a:r>
            <a:r>
              <a:rPr lang="en-GB" sz="1200" kern="1200" dirty="0">
                <a:solidFill>
                  <a:schemeClr val="tx1"/>
                </a:solidFill>
                <a:effectLst/>
                <a:latin typeface="+mn-lt"/>
                <a:ea typeface="+mn-ea"/>
                <a:cs typeface="+mn-cs"/>
              </a:rPr>
              <a:t>the group of the following characteristics of an effective story/vignette for the purposes of measuring social norm change.</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Normative: </a:t>
            </a:r>
            <a:r>
              <a:rPr lang="en-GB" sz="1200" kern="1200" dirty="0">
                <a:solidFill>
                  <a:schemeClr val="tx1"/>
                </a:solidFill>
                <a:effectLst/>
                <a:latin typeface="+mn-lt"/>
                <a:ea typeface="+mn-ea"/>
                <a:cs typeface="+mn-cs"/>
              </a:rPr>
              <a:t>The discussion questions should be structured in a way that explores social norms, not moral beliefs and attitudes. </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Specific:</a:t>
            </a:r>
            <a:r>
              <a:rPr lang="en-GB" sz="1200" kern="1200" dirty="0">
                <a:solidFill>
                  <a:schemeClr val="tx1"/>
                </a:solidFill>
                <a:effectLst/>
                <a:latin typeface="+mn-lt"/>
                <a:ea typeface="+mn-ea"/>
                <a:cs typeface="+mn-cs"/>
              </a:rPr>
              <a:t> Each story must be designed to explore </a:t>
            </a:r>
            <a:r>
              <a:rPr lang="en-GB" sz="1200" b="1" kern="1200" dirty="0">
                <a:solidFill>
                  <a:schemeClr val="tx1"/>
                </a:solidFill>
                <a:effectLst/>
                <a:latin typeface="+mn-lt"/>
                <a:ea typeface="+mn-ea"/>
                <a:cs typeface="+mn-cs"/>
              </a:rPr>
              <a:t>one</a:t>
            </a:r>
            <a:r>
              <a:rPr lang="en-GB" sz="1200" kern="1200" dirty="0">
                <a:solidFill>
                  <a:schemeClr val="tx1"/>
                </a:solidFill>
                <a:effectLst/>
                <a:latin typeface="+mn-lt"/>
                <a:ea typeface="+mn-ea"/>
                <a:cs typeface="+mn-cs"/>
              </a:rPr>
              <a:t> specific social norm relating to CEFM in the context you are working it (stories should not attempt to measure multiple social norms or changes in CEFM in general). The tools presented here are designed to test common social norms that drive CEFM across contexts, however further formative research may be required to determine the extent to which they are relevant to your context.</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Realistic: </a:t>
            </a:r>
            <a:r>
              <a:rPr lang="en-GB" sz="1200" kern="1200" dirty="0">
                <a:solidFill>
                  <a:schemeClr val="tx1"/>
                </a:solidFill>
                <a:effectLst/>
                <a:latin typeface="+mn-lt"/>
                <a:ea typeface="+mn-ea"/>
                <a:cs typeface="+mn-cs"/>
              </a:rPr>
              <a:t>The situation presented in the story must be relevant and recognisable in the context that you are working in, for example, the characters should be similar to people in programme communities so participants can relate to them. </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Fictional:</a:t>
            </a:r>
            <a:r>
              <a:rPr lang="en-GB" sz="1200" kern="1200" dirty="0">
                <a:solidFill>
                  <a:schemeClr val="tx1"/>
                </a:solidFill>
                <a:effectLst/>
                <a:latin typeface="+mn-lt"/>
                <a:ea typeface="+mn-ea"/>
                <a:cs typeface="+mn-cs"/>
              </a:rPr>
              <a:t> The story and characters should never be real or be able to be mistaken for real people in the community you are working in. The facilitator should inform participants at the beginning of the story that the characters are not real people.</a:t>
            </a:r>
            <a:endParaRPr lang="en-KE" sz="1400" kern="120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Visual:</a:t>
            </a:r>
            <a:r>
              <a:rPr lang="en-GB" sz="1200" kern="1200" dirty="0">
                <a:solidFill>
                  <a:schemeClr val="tx1"/>
                </a:solidFill>
                <a:effectLst/>
                <a:latin typeface="+mn-lt"/>
                <a:ea typeface="+mn-ea"/>
                <a:cs typeface="+mn-cs"/>
              </a:rPr>
              <a:t> If possible, stories should be accompanied by pictures to help the audience use their imagination. You may consider engaging a local artist to produce some pictures to accompany the stories in this toolkit.</a:t>
            </a:r>
            <a:endParaRPr lang="en-KE" sz="1400" kern="1200">
              <a:solidFill>
                <a:schemeClr val="tx1"/>
              </a:solidFill>
              <a:effectLst/>
              <a:latin typeface="+mn-lt"/>
              <a:ea typeface="+mn-ea"/>
              <a:cs typeface="+mn-cs"/>
            </a:endParaRPr>
          </a:p>
          <a:p>
            <a:endParaRPr lang="en-KE"/>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65</a:t>
            </a:fld>
            <a:endParaRPr lang="nb-NO"/>
          </a:p>
        </p:txBody>
      </p:sp>
    </p:spTree>
    <p:extLst>
      <p:ext uri="{BB962C8B-B14F-4D97-AF65-F5344CB8AC3E}">
        <p14:creationId xmlns:p14="http://schemas.microsoft.com/office/powerpoint/2010/main" val="2144827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66</a:t>
            </a:fld>
            <a:endParaRPr lang="nb-NO"/>
          </a:p>
        </p:txBody>
      </p:sp>
    </p:spTree>
    <p:extLst>
      <p:ext uri="{BB962C8B-B14F-4D97-AF65-F5344CB8AC3E}">
        <p14:creationId xmlns:p14="http://schemas.microsoft.com/office/powerpoint/2010/main" val="33686849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67</a:t>
            </a:fld>
            <a:endParaRPr lang="nb-NO"/>
          </a:p>
        </p:txBody>
      </p:sp>
    </p:spTree>
    <p:extLst>
      <p:ext uri="{BB962C8B-B14F-4D97-AF65-F5344CB8AC3E}">
        <p14:creationId xmlns:p14="http://schemas.microsoft.com/office/powerpoint/2010/main" val="30746716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68</a:t>
            </a:fld>
            <a:endParaRPr lang="nb-NO"/>
          </a:p>
        </p:txBody>
      </p:sp>
    </p:spTree>
    <p:extLst>
      <p:ext uri="{BB962C8B-B14F-4D97-AF65-F5344CB8AC3E}">
        <p14:creationId xmlns:p14="http://schemas.microsoft.com/office/powerpoint/2010/main" val="9530967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69</a:t>
            </a:fld>
            <a:endParaRPr lang="nb-NO"/>
          </a:p>
        </p:txBody>
      </p:sp>
    </p:spTree>
    <p:extLst>
      <p:ext uri="{BB962C8B-B14F-4D97-AF65-F5344CB8AC3E}">
        <p14:creationId xmlns:p14="http://schemas.microsoft.com/office/powerpoint/2010/main" val="3929292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70</a:t>
            </a:fld>
            <a:endParaRPr lang="nb-NO"/>
          </a:p>
        </p:txBody>
      </p:sp>
    </p:spTree>
    <p:extLst>
      <p:ext uri="{BB962C8B-B14F-4D97-AF65-F5344CB8AC3E}">
        <p14:creationId xmlns:p14="http://schemas.microsoft.com/office/powerpoint/2010/main" val="373042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KE" sz="1200" b="1" kern="1200">
                <a:solidFill>
                  <a:schemeClr val="tx1"/>
                </a:solidFill>
                <a:effectLst/>
                <a:latin typeface="+mn-lt"/>
                <a:ea typeface="+mn-ea"/>
                <a:cs typeface="+mn-cs"/>
              </a:rPr>
              <a:t>Show </a:t>
            </a:r>
            <a:r>
              <a:rPr lang="en-KE" sz="1200" kern="1200">
                <a:solidFill>
                  <a:schemeClr val="tx1"/>
                </a:solidFill>
                <a:effectLst/>
                <a:latin typeface="+mn-lt"/>
                <a:ea typeface="+mn-ea"/>
                <a:cs typeface="+mn-cs"/>
              </a:rPr>
              <a:t>slide </a:t>
            </a:r>
            <a:r>
              <a:rPr lang="en-US" sz="1200" kern="1200" dirty="0">
                <a:solidFill>
                  <a:schemeClr val="tx1"/>
                </a:solidFill>
                <a:effectLst/>
                <a:latin typeface="+mn-lt"/>
                <a:ea typeface="+mn-ea"/>
                <a:cs typeface="+mn-cs"/>
              </a:rPr>
              <a:t>8</a:t>
            </a:r>
            <a:r>
              <a:rPr lang="en-KE" sz="1200" kern="1200">
                <a:solidFill>
                  <a:schemeClr val="tx1"/>
                </a:solidFill>
                <a:effectLst/>
                <a:latin typeface="+mn-lt"/>
                <a:ea typeface="+mn-ea"/>
                <a:cs typeface="+mn-cs"/>
              </a:rPr>
              <a:t> and tell</a:t>
            </a:r>
            <a:r>
              <a:rPr lang="en-KE" sz="1200" b="1" kern="1200">
                <a:solidFill>
                  <a:schemeClr val="tx1"/>
                </a:solidFill>
                <a:effectLst/>
                <a:latin typeface="+mn-lt"/>
                <a:ea typeface="+mn-ea"/>
                <a:cs typeface="+mn-cs"/>
              </a:rPr>
              <a:t> </a:t>
            </a:r>
            <a:r>
              <a:rPr lang="en-KE" sz="1200" kern="1200">
                <a:solidFill>
                  <a:schemeClr val="tx1"/>
                </a:solidFill>
                <a:effectLst/>
                <a:latin typeface="+mn-lt"/>
                <a:ea typeface="+mn-ea"/>
                <a:cs typeface="+mn-cs"/>
              </a:rPr>
              <a:t>participants that we will now play a game related to the Code of Conduct (CoC)  </a:t>
            </a:r>
            <a:r>
              <a:rPr lang="en-KE" sz="1200" b="1" kern="1200">
                <a:solidFill>
                  <a:schemeClr val="tx1"/>
                </a:solidFill>
                <a:effectLst/>
                <a:latin typeface="+mn-lt"/>
                <a:ea typeface="+mn-ea"/>
                <a:cs typeface="+mn-cs"/>
              </a:rPr>
              <a:t>Remind </a:t>
            </a:r>
            <a:r>
              <a:rPr lang="en-KE" sz="1200" kern="1200">
                <a:solidFill>
                  <a:schemeClr val="tx1"/>
                </a:solidFill>
                <a:effectLst/>
                <a:latin typeface="+mn-lt"/>
                <a:ea typeface="+mn-ea"/>
                <a:cs typeface="+mn-cs"/>
              </a:rPr>
              <a:t>participants that the CoC is important to reduce the risk of harm and ensure all staff keep program participants safe. Break participants into small groups and handout</a:t>
            </a:r>
            <a:r>
              <a:rPr lang="en-US" sz="1200" kern="1200" dirty="0">
                <a:solidFill>
                  <a:schemeClr val="tx1"/>
                </a:solidFill>
                <a:effectLst/>
                <a:latin typeface="+mn-lt"/>
                <a:ea typeface="+mn-ea"/>
                <a:cs typeface="+mn-cs"/>
              </a:rPr>
              <a:t> the </a:t>
            </a:r>
            <a:r>
              <a:rPr lang="en-KE" sz="1200" kern="1200">
                <a:solidFill>
                  <a:schemeClr val="tx1"/>
                </a:solidFill>
                <a:effectLst/>
                <a:latin typeface="+mn-lt"/>
                <a:ea typeface="+mn-ea"/>
                <a:cs typeface="+mn-cs"/>
              </a:rPr>
              <a:t>cut out key definitions (Annex 1). Give participants 10 minutes to race to match all key words with their definitions. Make sure you have a copy of the Act Alliance Code of Conduct accessible to cross check the answers https://actalliance.org/wp-content/uploads/2019/08/ACT-Code-of-Conduct-Policy-2016-E.doc.pdf </a:t>
            </a:r>
          </a:p>
          <a:p>
            <a:r>
              <a:rPr lang="en-KE" sz="1200" kern="1200">
                <a:solidFill>
                  <a:schemeClr val="tx1"/>
                </a:solidFill>
                <a:effectLst/>
                <a:latin typeface="+mn-lt"/>
                <a:ea typeface="+mn-ea"/>
                <a:cs typeface="+mn-cs"/>
              </a:rPr>
              <a:t>Do you think that is ok? I dont want to add another 2 pages of Annex  </a:t>
            </a:r>
          </a:p>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a:t>
            </a:fld>
            <a:endParaRPr lang="nb-NO"/>
          </a:p>
        </p:txBody>
      </p:sp>
    </p:spTree>
    <p:extLst>
      <p:ext uri="{BB962C8B-B14F-4D97-AF65-F5344CB8AC3E}">
        <p14:creationId xmlns:p14="http://schemas.microsoft.com/office/powerpoint/2010/main" val="2456356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K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71</a:t>
            </a:fld>
            <a:endParaRPr lang="nb-NO"/>
          </a:p>
        </p:txBody>
      </p:sp>
    </p:spTree>
    <p:extLst>
      <p:ext uri="{BB962C8B-B14F-4D97-AF65-F5344CB8AC3E}">
        <p14:creationId xmlns:p14="http://schemas.microsoft.com/office/powerpoint/2010/main" val="357949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slide 9</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introduce the session</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1E67AF7-6CCD-4B2E-9CCD-3FFDB8B6620E}" type="slidenum">
              <a:rPr lang="nb-NO" smtClean="0"/>
              <a:t>9</a:t>
            </a:fld>
            <a:endParaRPr lang="nb-NO"/>
          </a:p>
        </p:txBody>
      </p:sp>
    </p:spTree>
    <p:extLst>
      <p:ext uri="{BB962C8B-B14F-4D97-AF65-F5344CB8AC3E}">
        <p14:creationId xmlns:p14="http://schemas.microsoft.com/office/powerpoint/2010/main" val="291642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KE" sz="1200" b="1" kern="1200">
                <a:solidFill>
                  <a:schemeClr val="tx1"/>
                </a:solidFill>
                <a:effectLst/>
                <a:latin typeface="+mn-lt"/>
                <a:ea typeface="+mn-ea"/>
                <a:cs typeface="+mn-cs"/>
              </a:rPr>
              <a:t>Read </a:t>
            </a:r>
            <a:r>
              <a:rPr lang="en-KE" sz="1200" kern="1200">
                <a:solidFill>
                  <a:schemeClr val="tx1"/>
                </a:solidFill>
                <a:effectLst/>
                <a:latin typeface="+mn-lt"/>
                <a:ea typeface="+mn-ea"/>
                <a:cs typeface="+mn-cs"/>
              </a:rPr>
              <a:t>slide </a:t>
            </a:r>
            <a:r>
              <a:rPr lang="en-US" sz="1200" kern="1200" dirty="0">
                <a:solidFill>
                  <a:schemeClr val="tx1"/>
                </a:solidFill>
                <a:effectLst/>
                <a:latin typeface="+mn-lt"/>
                <a:ea typeface="+mn-ea"/>
                <a:cs typeface="+mn-cs"/>
              </a:rPr>
              <a:t>10</a:t>
            </a:r>
            <a:r>
              <a:rPr lang="en-KE" sz="1200" kern="1200">
                <a:solidFill>
                  <a:schemeClr val="tx1"/>
                </a:solidFill>
                <a:effectLst/>
                <a:latin typeface="+mn-lt"/>
                <a:ea typeface="+mn-ea"/>
                <a:cs typeface="+mn-cs"/>
              </a:rPr>
              <a:t> to go over the session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participants why we are talking about stress? </a:t>
            </a:r>
            <a:r>
              <a:rPr lang="en-GB" sz="1200" b="1" kern="1200" dirty="0">
                <a:solidFill>
                  <a:schemeClr val="tx1"/>
                </a:solidFill>
                <a:effectLst/>
                <a:latin typeface="+mn-lt"/>
                <a:ea typeface="+mn-ea"/>
                <a:cs typeface="+mn-cs"/>
              </a:rPr>
              <a:t>Say </a:t>
            </a:r>
            <a:r>
              <a:rPr lang="en-GB" sz="1200" kern="1200" dirty="0">
                <a:solidFill>
                  <a:schemeClr val="tx1"/>
                </a:solidFill>
                <a:effectLst/>
                <a:latin typeface="+mn-lt"/>
                <a:ea typeface="+mn-ea"/>
                <a:cs typeface="+mn-cs"/>
              </a:rPr>
              <a:t>that as facilitators you can be faced with high pressure and high stress situations. In order to deliver good sessions, it is good to take care of our own well-being. This requires awareness of the stressors in our daily lives, how they affect us and how we can cope to mitigate the stress.</a:t>
            </a:r>
            <a:endParaRPr lang="en-KE" sz="1200" kern="1200">
              <a:solidFill>
                <a:schemeClr val="tx1"/>
              </a:solidFill>
              <a:effectLst/>
              <a:latin typeface="+mn-lt"/>
              <a:ea typeface="+mn-ea"/>
              <a:cs typeface="+mn-cs"/>
            </a:endParaRPr>
          </a:p>
          <a:p>
            <a:pPr rtl="0" fontAlgn="base"/>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10</a:t>
            </a:fld>
            <a:endParaRPr lang="nb-NO"/>
          </a:p>
        </p:txBody>
      </p:sp>
    </p:spTree>
    <p:extLst>
      <p:ext uri="{BB962C8B-B14F-4D97-AF65-F5344CB8AC3E}">
        <p14:creationId xmlns:p14="http://schemas.microsoft.com/office/powerpoint/2010/main" val="1395238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16.03.2023</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2DC912F4-DAB5-4214-AD2E-CD683869FB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2304" y="4689140"/>
            <a:ext cx="2664296" cy="1020128"/>
          </a:xfrm>
          <a:prstGeom prst="rect">
            <a:avLst/>
          </a:prstGeom>
        </p:spPr>
      </p:pic>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sp>
        <p:nvSpPr>
          <p:cNvPr id="2" name="Title 1">
            <a:extLst>
              <a:ext uri="{FF2B5EF4-FFF2-40B4-BE49-F238E27FC236}">
                <a16:creationId xmlns:a16="http://schemas.microsoft.com/office/drawing/2014/main" id="{C388069B-45FC-8C46-8462-80123CC854C2}"/>
              </a:ext>
            </a:extLst>
          </p:cNvPr>
          <p:cNvSpPr>
            <a:spLocks noGrp="1"/>
          </p:cNvSpPr>
          <p:nvPr>
            <p:ph type="title" hasCustomPrompt="1"/>
          </p:nvPr>
        </p:nvSpPr>
        <p:spPr>
          <a:xfrm>
            <a:off x="4419600" y="1727200"/>
            <a:ext cx="7564120" cy="1564081"/>
          </a:xfrm>
        </p:spPr>
        <p:txBody>
          <a:bodyPr anchor="b"/>
          <a:lstStyle>
            <a:lvl1pPr>
              <a:defRPr lang="nb-NO" b="1" i="0" dirty="0">
                <a:latin typeface="Calibri" panose="020F0502020204030204" pitchFamily="34" charset="0"/>
                <a:ea typeface="Verdana" panose="020B0604030504040204" pitchFamily="34" charset="0"/>
                <a:cs typeface="+mn-cs"/>
              </a:defRPr>
            </a:lvl1pPr>
          </a:lstStyle>
          <a:p>
            <a:pPr marL="0" lvl="0" indent="0">
              <a:spcBef>
                <a:spcPts val="1000"/>
              </a:spcBef>
              <a:buFont typeface="Arial" panose="020B0604020202020204" pitchFamily="34" charset="0"/>
            </a:pPr>
            <a:r>
              <a:rPr lang="en-GB" dirty="0"/>
              <a:t>TITLE</a:t>
            </a:r>
            <a:endParaRPr lang="nb-NO" dirty="0"/>
          </a:p>
        </p:txBody>
      </p:sp>
    </p:spTree>
    <p:extLst>
      <p:ext uri="{BB962C8B-B14F-4D97-AF65-F5344CB8AC3E}">
        <p14:creationId xmlns:p14="http://schemas.microsoft.com/office/powerpoint/2010/main" val="173049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9"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183148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12601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b="0" i="0">
                <a:latin typeface="Calibri" panose="020F0502020204030204" pitchFamily="34" charset="0"/>
              </a:defRPr>
            </a:lvl1pPr>
          </a:lstStyle>
          <a:p>
            <a:r>
              <a:rPr lang="nb-NO" dirty="0" err="1"/>
              <a:t>Click</a:t>
            </a:r>
            <a:r>
              <a:rPr lang="nb-NO" dirty="0"/>
              <a:t> to </a:t>
            </a:r>
            <a:r>
              <a:rPr lang="nb-NO" dirty="0" err="1"/>
              <a:t>add</a:t>
            </a:r>
            <a:r>
              <a:rPr lang="nb-NO" dirty="0"/>
              <a:t> </a:t>
            </a:r>
            <a:r>
              <a:rPr lang="nb-NO" dirty="0" err="1"/>
              <a:t>icon</a:t>
            </a:r>
            <a:endParaRPr lang="nb-NO" dirty="0"/>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0" i="0" baseline="0">
                <a:latin typeface="Calibri Light" panose="020F0302020204030204" pitchFamily="34" charset="0"/>
              </a:defRPr>
            </a:lvl1pPr>
          </a:lstStyle>
          <a:p>
            <a:pPr lvl="0"/>
            <a:r>
              <a:rPr lang="en-US" dirty="0"/>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95806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endParaRPr lang="nb-NO" dirty="0"/>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b="1" i="0">
                <a:latin typeface="Calibri" panose="020F0502020204030204" pitchFamily="34" charset="0"/>
              </a:defRPr>
            </a:lvl1pPr>
            <a:lvl3pPr marL="1257300" indent="-342900">
              <a:buFont typeface="Arial" panose="020B0604020202020204" pitchFamily="34" charset="0"/>
              <a:buChar char="•"/>
              <a:defRPr/>
            </a:lvl3pPr>
          </a:lstStyle>
          <a:p>
            <a:pPr lvl="0"/>
            <a:r>
              <a:rPr lang="en-US" dirty="0"/>
              <a:t>Short and to the point </a:t>
            </a:r>
            <a:br>
              <a:rPr lang="en-US" dirty="0"/>
            </a:br>
            <a:r>
              <a:rPr lang="en-US" dirty="0"/>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b="0" i="0">
                <a:latin typeface="Calibri" panose="020F0502020204030204" pitchFamily="34" charset="0"/>
              </a:defRPr>
            </a:lvl1pPr>
          </a:lstStyle>
          <a:p>
            <a:r>
              <a:rPr lang="en-US" dirty="0"/>
              <a:t>Click icon to add chart</a:t>
            </a:r>
            <a:endParaRPr lang="nb-NO" dirty="0"/>
          </a:p>
        </p:txBody>
      </p:sp>
    </p:spTree>
    <p:extLst>
      <p:ext uri="{BB962C8B-B14F-4D97-AF65-F5344CB8AC3E}">
        <p14:creationId xmlns:p14="http://schemas.microsoft.com/office/powerpoint/2010/main" val="2645712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397785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b="1" i="0">
                <a:latin typeface="Calibri" panose="020F0502020204030204"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0"/>
            <a:r>
              <a:rPr lang="en-US" dirty="0"/>
              <a:t>EDIT MASTER TEXT STYLES</a:t>
            </a:r>
          </a:p>
          <a:p>
            <a:pPr lvl="1"/>
            <a:r>
              <a:rPr lang="en-US" dirty="0"/>
              <a:t>Second level </a:t>
            </a:r>
          </a:p>
          <a:p>
            <a:pPr lvl="2"/>
            <a:r>
              <a:rPr lang="en-US" dirty="0"/>
              <a:t>Third level</a:t>
            </a:r>
          </a:p>
          <a:p>
            <a:pPr lvl="3"/>
            <a:r>
              <a:rPr lang="en-US" dirty="0"/>
              <a:t>Fourth level</a:t>
            </a:r>
          </a:p>
        </p:txBody>
      </p:sp>
    </p:spTree>
    <p:extLst>
      <p:ext uri="{BB962C8B-B14F-4D97-AF65-F5344CB8AC3E}">
        <p14:creationId xmlns:p14="http://schemas.microsoft.com/office/powerpoint/2010/main" val="4162241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89652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1"/>
            <a:r>
              <a:rPr lang="en-US" dirty="0"/>
              <a:t>Second level </a:t>
            </a:r>
          </a:p>
          <a:p>
            <a:pPr lvl="2"/>
            <a:r>
              <a:rPr lang="en-US" dirty="0"/>
              <a:t>Third level</a:t>
            </a:r>
          </a:p>
          <a:p>
            <a:pPr lvl="3"/>
            <a:r>
              <a:rPr lang="en-US" dirty="0"/>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0" i="0" baseline="0">
                <a:latin typeface="Calibri Light" panose="020F0302020204030204" pitchFamily="34" charset="0"/>
              </a:defRPr>
            </a:lvl2pPr>
            <a:lvl3pPr>
              <a:defRPr sz="1800" b="1" i="0">
                <a:latin typeface="Calibri" panose="020F0502020204030204" pitchFamily="34" charset="0"/>
              </a:defRPr>
            </a:lvl3pPr>
            <a:lvl4pPr>
              <a:defRPr sz="1600" b="0" i="0">
                <a:latin typeface="Calibri Light" panose="020F0302020204030204" pitchFamily="34" charset="0"/>
              </a:defRPr>
            </a:lvl4pPr>
          </a:lstStyle>
          <a:p>
            <a:pPr lvl="1"/>
            <a:r>
              <a:rPr lang="en-US" dirty="0"/>
              <a:t>Second level </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8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Tree>
    <p:extLst>
      <p:ext uri="{BB962C8B-B14F-4D97-AF65-F5344CB8AC3E}">
        <p14:creationId xmlns:p14="http://schemas.microsoft.com/office/powerpoint/2010/main" val="3555265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b="0" i="0">
                <a:latin typeface="Calibri" panose="020F0502020204030204" pitchFamily="34" charset="0"/>
              </a:defRPr>
            </a:lvl1pPr>
          </a:lstStyle>
          <a:p>
            <a:r>
              <a:rPr lang="en-US" dirty="0"/>
              <a:t>Click icon to add media</a:t>
            </a:r>
            <a:endParaRPr lang="nb-NO" dirty="0"/>
          </a:p>
        </p:txBody>
      </p:sp>
    </p:spTree>
    <p:extLst>
      <p:ext uri="{BB962C8B-B14F-4D97-AF65-F5344CB8AC3E}">
        <p14:creationId xmlns:p14="http://schemas.microsoft.com/office/powerpoint/2010/main" val="14294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a:defRPr b="0" i="0">
                <a:latin typeface="Calibri" panose="020F0502020204030204" pitchFamily="34" charset="0"/>
              </a:defRPr>
            </a:lvl1pPr>
          </a:lstStyle>
          <a:p>
            <a:r>
              <a:rPr lang="en-US" dirty="0"/>
              <a:t>Click icon to add picture</a:t>
            </a:r>
            <a:endParaRPr lang="nb-NO" dirty="0"/>
          </a:p>
        </p:txBody>
      </p:sp>
    </p:spTree>
    <p:extLst>
      <p:ext uri="{BB962C8B-B14F-4D97-AF65-F5344CB8AC3E}">
        <p14:creationId xmlns:p14="http://schemas.microsoft.com/office/powerpoint/2010/main" val="92585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3665318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2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a:defRPr b="0" i="0">
                <a:latin typeface="Calibri" panose="020F0502020204030204" pitchFamily="34" charset="0"/>
              </a:defRPr>
            </a:lvl1pPr>
          </a:lstStyle>
          <a:p>
            <a:r>
              <a:rPr lang="en-US" dirty="0"/>
              <a:t>Click icon to add SmartArt graphic</a:t>
            </a:r>
            <a:endParaRPr lang="nb-NO" dirty="0"/>
          </a:p>
        </p:txBody>
      </p:sp>
    </p:spTree>
    <p:extLst>
      <p:ext uri="{BB962C8B-B14F-4D97-AF65-F5344CB8AC3E}">
        <p14:creationId xmlns:p14="http://schemas.microsoft.com/office/powerpoint/2010/main" val="3501003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itle 1">
            <a:extLst>
              <a:ext uri="{FF2B5EF4-FFF2-40B4-BE49-F238E27FC236}">
                <a16:creationId xmlns:a16="http://schemas.microsoft.com/office/drawing/2014/main" id="{92345BDC-D483-4A4A-9054-A6DC30E26559}"/>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256173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7BECDA8B-A13B-6140-BFCF-AE39E8A9249B}"/>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1065994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E592C718-7060-F042-91A0-2BE18F39D1A8}"/>
              </a:ext>
            </a:extLst>
          </p:cNvPr>
          <p:cNvSpPr>
            <a:spLocks noGrp="1"/>
          </p:cNvSpPr>
          <p:nvPr>
            <p:ph type="title"/>
          </p:nvPr>
        </p:nvSpPr>
        <p:spPr>
          <a:xfrm>
            <a:off x="838200" y="2761646"/>
            <a:ext cx="10515600" cy="1325563"/>
          </a:xfrm>
        </p:spPr>
        <p:txBody>
          <a:bodyPr/>
          <a:lstStyle>
            <a:lvl1pPr algn="ctr">
              <a:defRPr>
                <a:solidFill>
                  <a:schemeClr val="bg1"/>
                </a:solidFill>
              </a:defRPr>
            </a:lvl1pPr>
          </a:lstStyle>
          <a:p>
            <a:r>
              <a:rPr lang="en-US"/>
              <a:t>Click to edit Master title style</a:t>
            </a:r>
            <a:endParaRPr lang="nb-NO" dirty="0"/>
          </a:p>
        </p:txBody>
      </p:sp>
    </p:spTree>
    <p:extLst>
      <p:ext uri="{BB962C8B-B14F-4D97-AF65-F5344CB8AC3E}">
        <p14:creationId xmlns:p14="http://schemas.microsoft.com/office/powerpoint/2010/main" val="3598548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8EF45FEB-D250-4DE1-BE51-B1D10D2E9B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7822" y="5349875"/>
            <a:ext cx="2416356" cy="925195"/>
          </a:xfrm>
          <a:prstGeom prst="rect">
            <a:avLst/>
          </a:prstGeom>
        </p:spPr>
      </p:pic>
      <p:sp>
        <p:nvSpPr>
          <p:cNvPr id="6" name="Title 1">
            <a:extLst>
              <a:ext uri="{FF2B5EF4-FFF2-40B4-BE49-F238E27FC236}">
                <a16:creationId xmlns:a16="http://schemas.microsoft.com/office/drawing/2014/main" id="{EBA8494F-3F33-B34F-8D42-EF13893A1B9F}"/>
              </a:ext>
            </a:extLst>
          </p:cNvPr>
          <p:cNvSpPr>
            <a:spLocks noGrp="1"/>
          </p:cNvSpPr>
          <p:nvPr>
            <p:ph type="title" hasCustomPrompt="1"/>
          </p:nvPr>
        </p:nvSpPr>
        <p:spPr>
          <a:xfrm>
            <a:off x="838200" y="2761646"/>
            <a:ext cx="10515600" cy="1325563"/>
          </a:xfrm>
        </p:spPr>
        <p:txBody>
          <a:bodyPr/>
          <a:lstStyle>
            <a:lvl1pPr algn="ctr">
              <a:defRPr>
                <a:solidFill>
                  <a:schemeClr val="bg1"/>
                </a:solidFill>
              </a:defRPr>
            </a:lvl1pPr>
          </a:lstStyle>
          <a:p>
            <a:r>
              <a:rPr lang="en-GB" dirty="0"/>
              <a:t>TOGETHER FOR A JUST WORLD</a:t>
            </a:r>
            <a:endParaRPr lang="nb-NO" dirty="0"/>
          </a:p>
        </p:txBody>
      </p:sp>
    </p:spTree>
    <p:extLst>
      <p:ext uri="{BB962C8B-B14F-4D97-AF65-F5344CB8AC3E}">
        <p14:creationId xmlns:p14="http://schemas.microsoft.com/office/powerpoint/2010/main" val="1261655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FA05588A-FD09-5246-BB15-49EDDADA6D0F}"/>
              </a:ext>
            </a:extLst>
          </p:cNvPr>
          <p:cNvSpPr>
            <a:spLocks noGrp="1"/>
          </p:cNvSpPr>
          <p:nvPr>
            <p:ph type="title" hasCustomPrompt="1"/>
          </p:nvPr>
        </p:nvSpPr>
        <p:spPr>
          <a:xfrm>
            <a:off x="838200" y="2761646"/>
            <a:ext cx="10515600" cy="1325563"/>
          </a:xfrm>
        </p:spPr>
        <p:txBody>
          <a:bodyPr/>
          <a:lstStyle>
            <a:lvl1pPr algn="ctr">
              <a:defRPr>
                <a:solidFill>
                  <a:schemeClr val="bg1"/>
                </a:solidFill>
              </a:defRPr>
            </a:lvl1pPr>
          </a:lstStyle>
          <a:p>
            <a:r>
              <a:rPr lang="en-GB" dirty="0"/>
              <a:t>SAMMEN FOR EN RETTFERDIG VERDEN</a:t>
            </a:r>
            <a:endParaRPr lang="nb-NO" dirty="0"/>
          </a:p>
        </p:txBody>
      </p:sp>
    </p:spTree>
    <p:extLst>
      <p:ext uri="{BB962C8B-B14F-4D97-AF65-F5344CB8AC3E}">
        <p14:creationId xmlns:p14="http://schemas.microsoft.com/office/powerpoint/2010/main" val="89401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107671" y="848423"/>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59295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66478" y="179515"/>
            <a:ext cx="6731903" cy="1758537"/>
          </a:xfrm>
          <a:prstGeom prst="rect">
            <a:avLst/>
          </a:prstGeom>
        </p:spPr>
        <p:txBody>
          <a:bodyPr anchor="b"/>
          <a:lstStyle>
            <a:lvl1pPr>
              <a:defRPr lang="nb-NO" sz="40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TITLE</a:t>
            </a:r>
            <a:endParaRPr lang="nb-NO" dirty="0"/>
          </a:p>
        </p:txBody>
      </p:sp>
    </p:spTree>
    <p:extLst>
      <p:ext uri="{BB962C8B-B14F-4D97-AF65-F5344CB8AC3E}">
        <p14:creationId xmlns:p14="http://schemas.microsoft.com/office/powerpoint/2010/main" val="11048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10"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76868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95062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b="1" i="0">
                <a:solidFill>
                  <a:schemeClr val="bg1"/>
                </a:solidFill>
                <a:latin typeface="Calibri" panose="020F0502020204030204" pitchFamily="34" charset="0"/>
              </a:defRPr>
            </a:lvl1pPr>
            <a:lvl3pPr marL="914400" indent="0">
              <a:buNone/>
              <a:defRPr sz="1400">
                <a:solidFill>
                  <a:schemeClr val="bg1"/>
                </a:solidFill>
                <a:latin typeface="Verdana Pro" panose="020B0604030504040204" pitchFamily="34" charset="0"/>
              </a:defRPr>
            </a:lvl3pPr>
          </a:lstStyle>
          <a:p>
            <a:pPr lvl="0"/>
            <a:r>
              <a:rPr lang="en-US" dirty="0"/>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dirty="0"/>
          </a:p>
        </p:txBody>
      </p:sp>
    </p:spTree>
    <p:extLst>
      <p:ext uri="{BB962C8B-B14F-4D97-AF65-F5344CB8AC3E}">
        <p14:creationId xmlns:p14="http://schemas.microsoft.com/office/powerpoint/2010/main" val="345748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5" name="Title 1">
            <a:extLst>
              <a:ext uri="{FF2B5EF4-FFF2-40B4-BE49-F238E27FC236}">
                <a16:creationId xmlns:a16="http://schemas.microsoft.com/office/drawing/2014/main" id="{A0D31DBB-D31B-0548-9564-A6CCF2311145}"/>
              </a:ext>
            </a:extLst>
          </p:cNvPr>
          <p:cNvSpPr>
            <a:spLocks noGrp="1"/>
          </p:cNvSpPr>
          <p:nvPr>
            <p:ph type="title" hasCustomPrompt="1"/>
          </p:nvPr>
        </p:nvSpPr>
        <p:spPr>
          <a:xfrm>
            <a:off x="254737" y="589280"/>
            <a:ext cx="3445393" cy="752405"/>
          </a:xfrm>
        </p:spPr>
        <p:txBody>
          <a:bodyPr/>
          <a:lstStyle>
            <a:lvl1pPr algn="l">
              <a:defRPr sz="2800">
                <a:solidFill>
                  <a:schemeClr val="tx1"/>
                </a:solidFill>
              </a:defRPr>
            </a:lvl1pPr>
          </a:lstStyle>
          <a:p>
            <a:r>
              <a:rPr lang="en-GB" dirty="0"/>
              <a:t>TITLE</a:t>
            </a:r>
            <a:endParaRPr lang="nb-NO" dirty="0"/>
          </a:p>
        </p:txBody>
      </p:sp>
    </p:spTree>
    <p:extLst>
      <p:ext uri="{BB962C8B-B14F-4D97-AF65-F5344CB8AC3E}">
        <p14:creationId xmlns:p14="http://schemas.microsoft.com/office/powerpoint/2010/main" val="293319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b="0" i="0">
                <a:latin typeface="Calibri Light" panose="020F0302020204030204" pitchFamily="34" charset="0"/>
              </a:defRPr>
            </a:lvl1pPr>
            <a:lvl3pPr marL="1257300" indent="-342900">
              <a:buFont typeface="Arial" panose="020B0604020202020204" pitchFamily="34" charset="0"/>
              <a:buChar char="•"/>
              <a:defRPr/>
            </a:lvl3pPr>
          </a:lstStyle>
          <a:p>
            <a:pPr lvl="0"/>
            <a:r>
              <a:rPr lang="en-US" dirty="0" err="1"/>
              <a:t>Bulletpoints</a:t>
            </a:r>
            <a:r>
              <a:rPr lang="en-US" dirty="0"/>
              <a:t> here</a:t>
            </a:r>
          </a:p>
        </p:txBody>
      </p:sp>
      <p:sp>
        <p:nvSpPr>
          <p:cNvPr id="8" name="Title 1"/>
          <p:cNvSpPr>
            <a:spLocks noGrp="1"/>
          </p:cNvSpPr>
          <p:nvPr>
            <p:ph type="title" hasCustomPrompt="1"/>
          </p:nvPr>
        </p:nvSpPr>
        <p:spPr>
          <a:xfrm>
            <a:off x="5107671" y="848423"/>
            <a:ext cx="6731903" cy="1758537"/>
          </a:xfrm>
          <a:prstGeom prst="rect">
            <a:avLst/>
          </a:prstGeom>
        </p:spPr>
        <p:txBody>
          <a:bodyPr anchor="b"/>
          <a:lstStyle>
            <a:lvl1pPr>
              <a:defRPr lang="nb-NO" sz="2800" b="1" i="0" dirty="0">
                <a:latin typeface="Calibri" panose="020F0502020204030204" pitchFamily="34" charset="0"/>
                <a:ea typeface="+mn-ea"/>
                <a:cs typeface="+mn-cs"/>
              </a:defRPr>
            </a:lvl1pPr>
          </a:lstStyle>
          <a:p>
            <a:pPr marL="0" lvl="0" indent="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276980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21853-E7B6-4EF1-88E6-1533B3B857E1}"/>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35693" y="6344293"/>
            <a:ext cx="1970532" cy="292440"/>
          </a:xfrm>
          <a:prstGeom prst="rect">
            <a:avLst/>
          </a:prstGeom>
        </p:spPr>
      </p:pic>
      <p:sp>
        <p:nvSpPr>
          <p:cNvPr id="2" name="Title Placeholder 1">
            <a:extLst>
              <a:ext uri="{FF2B5EF4-FFF2-40B4-BE49-F238E27FC236}">
                <a16:creationId xmlns:a16="http://schemas.microsoft.com/office/drawing/2014/main" id="{B2BE21BA-4670-5544-8CB7-7707EDF30016}"/>
              </a:ext>
            </a:extLst>
          </p:cNvPr>
          <p:cNvSpPr>
            <a:spLocks noGrp="1"/>
          </p:cNvSpPr>
          <p:nvPr>
            <p:ph type="title"/>
          </p:nvPr>
        </p:nvSpPr>
        <p:spPr>
          <a:xfrm>
            <a:off x="838200" y="365125"/>
            <a:ext cx="10515600" cy="1325563"/>
          </a:xfrm>
          <a:prstGeom prst="rect">
            <a:avLst/>
          </a:prstGeom>
        </p:spPr>
        <p:txBody>
          <a:bodyPr anchor="ctr"/>
          <a:lstStyle/>
          <a:p>
            <a:pPr marL="0" lvl="0">
              <a:spcBef>
                <a:spcPts val="1000"/>
              </a:spcBef>
              <a:buFont typeface="Arial" panose="020B0604020202020204" pitchFamily="34" charset="0"/>
            </a:pPr>
            <a:r>
              <a:rPr lang="en-US" dirty="0"/>
              <a:t>Click to edit Master title style</a:t>
            </a:r>
            <a:endParaRPr lang="nb-NO" dirty="0"/>
          </a:p>
        </p:txBody>
      </p:sp>
    </p:spTree>
    <p:extLst>
      <p:ext uri="{BB962C8B-B14F-4D97-AF65-F5344CB8AC3E}">
        <p14:creationId xmlns:p14="http://schemas.microsoft.com/office/powerpoint/2010/main" val="97714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79" r:id="rId4"/>
    <p:sldLayoutId id="2147483673" r:id="rId5"/>
    <p:sldLayoutId id="2147483667" r:id="rId6"/>
    <p:sldLayoutId id="2147483678" r:id="rId7"/>
    <p:sldLayoutId id="2147483677" r:id="rId8"/>
    <p:sldLayoutId id="2147483662" r:id="rId9"/>
    <p:sldLayoutId id="2147483672" r:id="rId10"/>
    <p:sldLayoutId id="2147483663" r:id="rId11"/>
    <p:sldLayoutId id="2147483664" r:id="rId12"/>
    <p:sldLayoutId id="2147483669" r:id="rId13"/>
    <p:sldLayoutId id="2147483665" r:id="rId14"/>
    <p:sldLayoutId id="2147483668" r:id="rId15"/>
    <p:sldLayoutId id="2147483674" r:id="rId16"/>
    <p:sldLayoutId id="2147483683" r:id="rId17"/>
    <p:sldLayoutId id="2147483651" r:id="rId18"/>
    <p:sldLayoutId id="2147483684" r:id="rId19"/>
    <p:sldLayoutId id="2147483652" r:id="rId20"/>
    <p:sldLayoutId id="2147483682" r:id="rId21"/>
    <p:sldLayoutId id="2147483681" r:id="rId22"/>
    <p:sldLayoutId id="2147483671" r:id="rId23"/>
    <p:sldLayoutId id="2147483680" r:id="rId24"/>
    <p:sldLayoutId id="2147483660" r:id="rId25"/>
    <p:sldLayoutId id="2147483661" r:id="rId26"/>
  </p:sldLayoutIdLst>
  <p:txStyles>
    <p:titleStyle>
      <a:lvl1pPr algn="l" defTabSz="914400" rtl="0" eaLnBrk="1" latinLnBrk="0" hangingPunct="1">
        <a:lnSpc>
          <a:spcPct val="90000"/>
        </a:lnSpc>
        <a:spcBef>
          <a:spcPct val="0"/>
        </a:spcBef>
        <a:buNone/>
        <a:defRPr lang="nb-NO" sz="4000" b="1" i="0" kern="1200" dirty="0" smtClean="0">
          <a:solidFill>
            <a:schemeClr val="tx1"/>
          </a:solidFill>
          <a:latin typeface="Calibri" panose="020F0502020204030204" pitchFamily="34" charset="0"/>
          <a:ea typeface="Verdana" panose="020B0604030504040204" pitchFamily="34" charset="0"/>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7.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3.pn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0.png"/><Relationship Id="rId7"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emf"/><Relationship Id="rId4" Type="http://schemas.openxmlformats.org/officeDocument/2006/relationships/image" Target="../media/image61.png"/><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38.png"/><Relationship Id="rId5" Type="http://schemas.openxmlformats.org/officeDocument/2006/relationships/image" Target="../media/image68.png"/><Relationship Id="rId10" Type="http://schemas.openxmlformats.org/officeDocument/2006/relationships/image" Target="../media/image12.png"/><Relationship Id="rId4" Type="http://schemas.openxmlformats.org/officeDocument/2006/relationships/image" Target="../media/image67.png"/><Relationship Id="rId9" Type="http://schemas.openxmlformats.org/officeDocument/2006/relationships/image" Target="../media/image65.emf"/></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710BEB-F4A8-0449-B2C0-2F9061B20521}"/>
              </a:ext>
            </a:extLst>
          </p:cNvPr>
          <p:cNvSpPr/>
          <p:nvPr/>
        </p:nvSpPr>
        <p:spPr>
          <a:xfrm>
            <a:off x="0" y="1184201"/>
            <a:ext cx="12192000" cy="57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050B246-51C0-4C49-895F-C516D2DF95E2}"/>
              </a:ext>
            </a:extLst>
          </p:cNvPr>
          <p:cNvPicPr>
            <a:picLocks noChangeAspect="1"/>
          </p:cNvPicPr>
          <p:nvPr/>
        </p:nvPicPr>
        <p:blipFill>
          <a:blip r:embed="rId2"/>
          <a:stretch>
            <a:fillRect/>
          </a:stretch>
        </p:blipFill>
        <p:spPr>
          <a:xfrm>
            <a:off x="-1" y="4308765"/>
            <a:ext cx="4142509" cy="2627464"/>
          </a:xfrm>
          <a:prstGeom prst="rect">
            <a:avLst/>
          </a:prstGeom>
        </p:spPr>
      </p:pic>
      <p:pic>
        <p:nvPicPr>
          <p:cNvPr id="6" name="Picture 5">
            <a:extLst>
              <a:ext uri="{FF2B5EF4-FFF2-40B4-BE49-F238E27FC236}">
                <a16:creationId xmlns:a16="http://schemas.microsoft.com/office/drawing/2014/main" id="{0AA7B7BB-56A4-E54C-A235-50A94E75D864}"/>
              </a:ext>
            </a:extLst>
          </p:cNvPr>
          <p:cNvPicPr>
            <a:picLocks noChangeAspect="1"/>
          </p:cNvPicPr>
          <p:nvPr/>
        </p:nvPicPr>
        <p:blipFill>
          <a:blip r:embed="rId3"/>
          <a:stretch>
            <a:fillRect/>
          </a:stretch>
        </p:blipFill>
        <p:spPr>
          <a:xfrm>
            <a:off x="3770745" y="1281184"/>
            <a:ext cx="8628043" cy="5752028"/>
          </a:xfrm>
          <a:prstGeom prst="rect">
            <a:avLst/>
          </a:prstGeom>
        </p:spPr>
      </p:pic>
      <p:sp>
        <p:nvSpPr>
          <p:cNvPr id="17" name="Rectangle 16">
            <a:extLst>
              <a:ext uri="{FF2B5EF4-FFF2-40B4-BE49-F238E27FC236}">
                <a16:creationId xmlns:a16="http://schemas.microsoft.com/office/drawing/2014/main" id="{002440CC-B6DE-9141-A77D-E43C70DF6BDF}"/>
              </a:ext>
            </a:extLst>
          </p:cNvPr>
          <p:cNvSpPr/>
          <p:nvPr/>
        </p:nvSpPr>
        <p:spPr>
          <a:xfrm>
            <a:off x="-180109" y="-138546"/>
            <a:ext cx="12469091" cy="19293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064184-B6A3-2F4E-6AA2-A1EBDC629308}"/>
              </a:ext>
            </a:extLst>
          </p:cNvPr>
          <p:cNvPicPr>
            <a:picLocks noChangeAspect="1"/>
          </p:cNvPicPr>
          <p:nvPr/>
        </p:nvPicPr>
        <p:blipFill>
          <a:blip r:embed="rId4"/>
          <a:stretch>
            <a:fillRect/>
          </a:stretch>
        </p:blipFill>
        <p:spPr>
          <a:xfrm>
            <a:off x="-464234" y="-138547"/>
            <a:ext cx="13068886" cy="2026367"/>
          </a:xfrm>
          <a:prstGeom prst="rect">
            <a:avLst/>
          </a:prstGeom>
        </p:spPr>
      </p:pic>
      <p:sp>
        <p:nvSpPr>
          <p:cNvPr id="5" name="Tittel 2">
            <a:extLst>
              <a:ext uri="{FF2B5EF4-FFF2-40B4-BE49-F238E27FC236}">
                <a16:creationId xmlns:a16="http://schemas.microsoft.com/office/drawing/2014/main" id="{86269207-672E-D445-A9F0-268502FB4EED}"/>
              </a:ext>
            </a:extLst>
          </p:cNvPr>
          <p:cNvSpPr txBox="1">
            <a:spLocks/>
          </p:cNvSpPr>
          <p:nvPr/>
        </p:nvSpPr>
        <p:spPr>
          <a:xfrm>
            <a:off x="702802" y="249872"/>
            <a:ext cx="11695986" cy="1054857"/>
          </a:xfrm>
          <a:prstGeom prst="rect">
            <a:avLst/>
          </a:prstGeom>
        </p:spPr>
        <p:txBody>
          <a:bodyPr anchor="b"/>
          <a:lstStyle>
            <a:lvl1pPr algn="l" defTabSz="914400" rtl="0" eaLnBrk="1" latinLnBrk="0" hangingPunct="1">
              <a:lnSpc>
                <a:spcPct val="90000"/>
              </a:lnSpc>
              <a:spcBef>
                <a:spcPct val="0"/>
              </a:spcBef>
              <a:buNone/>
              <a:defRPr lang="nb-NO" sz="4000" b="1" kern="1200" dirty="0">
                <a:solidFill>
                  <a:schemeClr val="tx1"/>
                </a:solidFill>
                <a:latin typeface="DIN Next LT Pro Bold" panose="020B0803020203050203" pitchFamily="34" charset="0"/>
                <a:ea typeface="Verdana" panose="020B0604030504040204" pitchFamily="34" charset="0"/>
                <a:cs typeface="+mn-cs"/>
              </a:defRPr>
            </a:lvl1pPr>
          </a:lstStyle>
          <a:p>
            <a:r>
              <a:rPr lang="en-AU" sz="3600" dirty="0">
                <a:solidFill>
                  <a:srgbClr val="5A0058"/>
                </a:solidFill>
                <a:latin typeface="Calibri" panose="020F0502020204030204" pitchFamily="34" charset="0"/>
                <a:cs typeface="Calibri" panose="020F0502020204030204" pitchFamily="34" charset="0"/>
              </a:rPr>
              <a:t>ENGAGE</a:t>
            </a:r>
          </a:p>
          <a:p>
            <a:r>
              <a:rPr lang="en-AU" sz="3200" dirty="0">
                <a:solidFill>
                  <a:srgbClr val="5A0058"/>
                </a:solidFill>
                <a:latin typeface="Calibri" panose="020F0502020204030204" pitchFamily="34" charset="0"/>
                <a:cs typeface="Calibri" panose="020F0502020204030204" pitchFamily="34" charset="0"/>
              </a:rPr>
              <a:t>MODULE 2: </a:t>
            </a:r>
            <a:r>
              <a:rPr lang="en-AU" sz="3200" b="0" dirty="0">
                <a:solidFill>
                  <a:srgbClr val="5A0058"/>
                </a:solidFill>
                <a:latin typeface="+mj-lt"/>
              </a:rPr>
              <a:t>FACILITATION SKILLS AND CONSIDERATIONS</a:t>
            </a:r>
            <a:endParaRPr lang="en-KE" sz="3200" b="0">
              <a:solidFill>
                <a:srgbClr val="5A0058"/>
              </a:solidFill>
              <a:latin typeface="+mj-lt"/>
            </a:endParaRPr>
          </a:p>
        </p:txBody>
      </p:sp>
      <p:pic>
        <p:nvPicPr>
          <p:cNvPr id="15" name="Picture 14">
            <a:extLst>
              <a:ext uri="{FF2B5EF4-FFF2-40B4-BE49-F238E27FC236}">
                <a16:creationId xmlns:a16="http://schemas.microsoft.com/office/drawing/2014/main" id="{DB1E6D7E-1818-2141-8EEE-A042D8195C57}"/>
              </a:ext>
            </a:extLst>
          </p:cNvPr>
          <p:cNvPicPr>
            <a:picLocks noChangeAspect="1"/>
          </p:cNvPicPr>
          <p:nvPr/>
        </p:nvPicPr>
        <p:blipFill>
          <a:blip r:embed="rId5"/>
          <a:stretch>
            <a:fillRect/>
          </a:stretch>
        </p:blipFill>
        <p:spPr>
          <a:xfrm>
            <a:off x="680603" y="4979531"/>
            <a:ext cx="2781300" cy="1384300"/>
          </a:xfrm>
          <a:prstGeom prst="rect">
            <a:avLst/>
          </a:prstGeom>
        </p:spPr>
      </p:pic>
      <p:pic>
        <p:nvPicPr>
          <p:cNvPr id="16" name="Picture 15">
            <a:extLst>
              <a:ext uri="{FF2B5EF4-FFF2-40B4-BE49-F238E27FC236}">
                <a16:creationId xmlns:a16="http://schemas.microsoft.com/office/drawing/2014/main" id="{0F452DF5-8030-9A41-8D14-E6FD4ACEF29F}"/>
              </a:ext>
            </a:extLst>
          </p:cNvPr>
          <p:cNvPicPr>
            <a:picLocks noChangeAspect="1"/>
          </p:cNvPicPr>
          <p:nvPr/>
        </p:nvPicPr>
        <p:blipFill>
          <a:blip r:embed="rId6"/>
          <a:stretch>
            <a:fillRect/>
          </a:stretch>
        </p:blipFill>
        <p:spPr>
          <a:xfrm>
            <a:off x="1461653" y="2437023"/>
            <a:ext cx="1219200" cy="1003300"/>
          </a:xfrm>
          <a:prstGeom prst="rect">
            <a:avLst/>
          </a:prstGeom>
        </p:spPr>
      </p:pic>
    </p:spTree>
    <p:extLst>
      <p:ext uri="{BB962C8B-B14F-4D97-AF65-F5344CB8AC3E}">
        <p14:creationId xmlns:p14="http://schemas.microsoft.com/office/powerpoint/2010/main" val="344945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Calibri Light" panose="020F0302020204030204" pitchFamily="34" charset="0"/>
                <a:cs typeface="Calibri Light" panose="020F0302020204030204" pitchFamily="34" charset="0"/>
              </a:rPr>
              <a:t>Understand the types of traumatic stress and their impact</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Gain awareness of the signs of burnout and vicarious trauma</a:t>
            </a:r>
          </a:p>
          <a:p>
            <a:endParaRPr lang="en-GB" dirty="0">
              <a:latin typeface="Calibri Light" panose="020F0302020204030204" pitchFamily="34" charset="0"/>
              <a:cs typeface="Calibri Light" panose="020F0302020204030204" pitchFamily="34" charset="0"/>
            </a:endParaRPr>
          </a:p>
          <a:p>
            <a:pPr marL="0" indent="0">
              <a:buNone/>
            </a:pPr>
            <a:endParaRPr lang="en-GB" dirty="0"/>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LEARNING OBJECTIVES FOR SESSION 2 </a:t>
            </a:r>
            <a:br>
              <a:rPr lang="en-US" sz="2800" kern="0" dirty="0">
                <a:solidFill>
                  <a:schemeClr val="tx2"/>
                </a:solidFill>
              </a:rPr>
            </a:br>
            <a:r>
              <a:rPr lang="en-US" sz="2800" kern="0" dirty="0">
                <a:solidFill>
                  <a:schemeClr val="tx2"/>
                </a:solidFill>
                <a:latin typeface="Calibri" panose="020F0502020204030204" pitchFamily="34" charset="0"/>
                <a:cs typeface="Calibri" panose="020F0502020204030204" pitchFamily="34" charset="0"/>
              </a:rPr>
              <a:t>Staff and Self-care</a:t>
            </a:r>
            <a:endParaRPr lang="en-US" sz="2800" dirty="0">
              <a:solidFill>
                <a:schemeClr val="tx2"/>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88B85666-BDBD-5948-A85F-D637A7427833}"/>
              </a:ext>
            </a:extLst>
          </p:cNvPr>
          <p:cNvGrpSpPr/>
          <p:nvPr/>
        </p:nvGrpSpPr>
        <p:grpSpPr>
          <a:xfrm>
            <a:off x="-414033" y="-239637"/>
            <a:ext cx="7222802" cy="1083729"/>
            <a:chOff x="-301299" y="-252163"/>
            <a:chExt cx="7222802" cy="1083729"/>
          </a:xfrm>
        </p:grpSpPr>
        <p:pic>
          <p:nvPicPr>
            <p:cNvPr id="11" name="Picture 10">
              <a:extLst>
                <a:ext uri="{FF2B5EF4-FFF2-40B4-BE49-F238E27FC236}">
                  <a16:creationId xmlns:a16="http://schemas.microsoft.com/office/drawing/2014/main" id="{BB8BABC7-6A86-B246-B34E-99EA090415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907814" y="-2461276"/>
              <a:ext cx="1083728" cy="5501953"/>
            </a:xfrm>
            <a:prstGeom prst="rect">
              <a:avLst/>
            </a:prstGeom>
          </p:spPr>
        </p:pic>
        <p:pic>
          <p:nvPicPr>
            <p:cNvPr id="12" name="Picture 11">
              <a:extLst>
                <a:ext uri="{FF2B5EF4-FFF2-40B4-BE49-F238E27FC236}">
                  <a16:creationId xmlns:a16="http://schemas.microsoft.com/office/drawing/2014/main" id="{03D00436-B129-A94F-A959-81FF4E64F7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
            <a:stretch/>
          </p:blipFill>
          <p:spPr>
            <a:xfrm rot="5400000">
              <a:off x="5538567" y="-551370"/>
              <a:ext cx="1083728" cy="1682144"/>
            </a:xfrm>
            <a:prstGeom prst="rect">
              <a:avLst/>
            </a:prstGeom>
          </p:spPr>
        </p:pic>
      </p:grpSp>
    </p:spTree>
    <p:extLst>
      <p:ext uri="{BB962C8B-B14F-4D97-AF65-F5344CB8AC3E}">
        <p14:creationId xmlns:p14="http://schemas.microsoft.com/office/powerpoint/2010/main" val="155117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4" name="Picture 3">
            <a:extLst>
              <a:ext uri="{FF2B5EF4-FFF2-40B4-BE49-F238E27FC236}">
                <a16:creationId xmlns:a16="http://schemas.microsoft.com/office/drawing/2014/main" id="{42AC0FF7-C4AE-CE4C-B855-E6910F46FDD0}"/>
              </a:ext>
            </a:extLst>
          </p:cNvPr>
          <p:cNvPicPr>
            <a:picLocks noChangeAspect="1"/>
          </p:cNvPicPr>
          <p:nvPr/>
        </p:nvPicPr>
        <p:blipFill rotWithShape="1">
          <a:blip r:embed="rId4"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6" y="1790691"/>
            <a:ext cx="5490614"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2.1</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OUR OWN PHYSICAL AND PSYCHOSOCIAL WELLBEING</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90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390947"/>
            <a:ext cx="271354" cy="271354"/>
          </a:xfrm>
          <a:prstGeom prst="rect">
            <a:avLst/>
          </a:prstGeom>
        </p:spPr>
      </p:pic>
      <p:pic>
        <p:nvPicPr>
          <p:cNvPr id="2" name="Picture 1">
            <a:extLst>
              <a:ext uri="{FF2B5EF4-FFF2-40B4-BE49-F238E27FC236}">
                <a16:creationId xmlns:a16="http://schemas.microsoft.com/office/drawing/2014/main" id="{2015CF4B-BBC0-C247-A0AA-A21DAF27C6AC}"/>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38706" y="-442859"/>
            <a:ext cx="4427825" cy="7387357"/>
          </a:xfrm>
          <a:prstGeom prst="rect">
            <a:avLst/>
          </a:prstGeom>
        </p:spPr>
      </p:pic>
    </p:spTree>
    <p:extLst>
      <p:ext uri="{BB962C8B-B14F-4D97-AF65-F5344CB8AC3E}">
        <p14:creationId xmlns:p14="http://schemas.microsoft.com/office/powerpoint/2010/main" val="1007867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1962FC4-16EA-AA4A-AC2A-B0A2FF6DA8D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509688" y="3661441"/>
            <a:ext cx="3547961" cy="2465040"/>
          </a:xfrm>
          <a:prstGeom prst="rect">
            <a:avLst/>
          </a:prstGeom>
        </p:spPr>
      </p:pic>
      <p:pic>
        <p:nvPicPr>
          <p:cNvPr id="30" name="Picture 29">
            <a:extLst>
              <a:ext uri="{FF2B5EF4-FFF2-40B4-BE49-F238E27FC236}">
                <a16:creationId xmlns:a16="http://schemas.microsoft.com/office/drawing/2014/main" id="{0103751D-CDB3-9442-9CAC-D151F2F519EB}"/>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224438" y="3661441"/>
            <a:ext cx="3547961" cy="2465040"/>
          </a:xfrm>
          <a:prstGeom prst="rect">
            <a:avLst/>
          </a:prstGeom>
        </p:spPr>
      </p:pic>
      <p:pic>
        <p:nvPicPr>
          <p:cNvPr id="31" name="Picture 30">
            <a:extLst>
              <a:ext uri="{FF2B5EF4-FFF2-40B4-BE49-F238E27FC236}">
                <a16:creationId xmlns:a16="http://schemas.microsoft.com/office/drawing/2014/main" id="{7973D0DD-1B31-B042-8C13-3272009D828F}"/>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7962048" y="3661441"/>
            <a:ext cx="3547961" cy="2465040"/>
          </a:xfrm>
          <a:prstGeom prst="rect">
            <a:avLst/>
          </a:prstGeom>
        </p:spPr>
      </p:pic>
      <p:pic>
        <p:nvPicPr>
          <p:cNvPr id="26" name="Picture 25">
            <a:extLst>
              <a:ext uri="{FF2B5EF4-FFF2-40B4-BE49-F238E27FC236}">
                <a16:creationId xmlns:a16="http://schemas.microsoft.com/office/drawing/2014/main" id="{08021061-0775-2D4B-931F-285B2435D921}"/>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275749" y="2290017"/>
            <a:ext cx="2696422" cy="796083"/>
          </a:xfrm>
          <a:prstGeom prst="rect">
            <a:avLst/>
          </a:prstGeom>
        </p:spPr>
      </p:pic>
      <p:pic>
        <p:nvPicPr>
          <p:cNvPr id="27" name="Picture 26">
            <a:extLst>
              <a:ext uri="{FF2B5EF4-FFF2-40B4-BE49-F238E27FC236}">
                <a16:creationId xmlns:a16="http://schemas.microsoft.com/office/drawing/2014/main" id="{592F5F46-45D1-7444-89CE-872C24D5C4F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041809" y="2290017"/>
            <a:ext cx="2696422" cy="796083"/>
          </a:xfrm>
          <a:prstGeom prst="rect">
            <a:avLst/>
          </a:prstGeom>
        </p:spPr>
      </p:pic>
      <p:pic>
        <p:nvPicPr>
          <p:cNvPr id="28" name="Picture 27">
            <a:extLst>
              <a:ext uri="{FF2B5EF4-FFF2-40B4-BE49-F238E27FC236}">
                <a16:creationId xmlns:a16="http://schemas.microsoft.com/office/drawing/2014/main" id="{1223215F-8903-9A43-A433-C6864B6CF49A}"/>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807869" y="2290017"/>
            <a:ext cx="2696422" cy="796083"/>
          </a:xfrm>
          <a:prstGeom prst="rect">
            <a:avLst/>
          </a:prstGeom>
        </p:spPr>
      </p:pic>
      <p:pic>
        <p:nvPicPr>
          <p:cNvPr id="19" name="Picture 18">
            <a:extLst>
              <a:ext uri="{FF2B5EF4-FFF2-40B4-BE49-F238E27FC236}">
                <a16:creationId xmlns:a16="http://schemas.microsoft.com/office/drawing/2014/main" id="{3BF72FD3-91EE-404A-BCE1-2FA3A8F0FAE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509689" y="2290017"/>
            <a:ext cx="2696422" cy="796083"/>
          </a:xfrm>
          <a:prstGeom prst="rect">
            <a:avLst/>
          </a:prstGeom>
        </p:spPr>
      </p:pic>
      <p:pic>
        <p:nvPicPr>
          <p:cNvPr id="18" name="Picture 17">
            <a:extLst>
              <a:ext uri="{FF2B5EF4-FFF2-40B4-BE49-F238E27FC236}">
                <a16:creationId xmlns:a16="http://schemas.microsoft.com/office/drawing/2014/main" id="{321CBE03-9813-2444-8649-47CA70E51B7D}"/>
              </a:ext>
            </a:extLst>
          </p:cNvPr>
          <p:cNvPicPr>
            <a:picLocks noChangeAspect="1"/>
          </p:cNvPicPr>
          <p:nvPr/>
        </p:nvPicPr>
        <p:blipFill>
          <a:blip r:embed="rId5"/>
          <a:stretch>
            <a:fillRect/>
          </a:stretch>
        </p:blipFill>
        <p:spPr>
          <a:xfrm>
            <a:off x="452562" y="3151719"/>
            <a:ext cx="11068878" cy="444102"/>
          </a:xfrm>
          <a:prstGeom prst="rect">
            <a:avLst/>
          </a:prstGeom>
        </p:spPr>
      </p:pic>
      <p:pic>
        <p:nvPicPr>
          <p:cNvPr id="17" name="Picture 16">
            <a:extLst>
              <a:ext uri="{FF2B5EF4-FFF2-40B4-BE49-F238E27FC236}">
                <a16:creationId xmlns:a16="http://schemas.microsoft.com/office/drawing/2014/main" id="{B9A902FA-EB31-6249-8DA2-F62969B23E05}"/>
              </a:ext>
            </a:extLst>
          </p:cNvPr>
          <p:cNvPicPr>
            <a:picLocks noChangeAspect="1"/>
          </p:cNvPicPr>
          <p:nvPr/>
        </p:nvPicPr>
        <p:blipFill>
          <a:blip r:embed="rId5"/>
          <a:stretch>
            <a:fillRect/>
          </a:stretch>
        </p:blipFill>
        <p:spPr>
          <a:xfrm>
            <a:off x="452562" y="1802979"/>
            <a:ext cx="11068878" cy="444102"/>
          </a:xfrm>
          <a:prstGeom prst="rect">
            <a:avLst/>
          </a:prstGeom>
        </p:spPr>
      </p:pic>
      <p:sp>
        <p:nvSpPr>
          <p:cNvPr id="3" name="Title 4">
            <a:extLst>
              <a:ext uri="{FF2B5EF4-FFF2-40B4-BE49-F238E27FC236}">
                <a16:creationId xmlns:a16="http://schemas.microsoft.com/office/drawing/2014/main" id="{F51C912D-A1D7-B044-8FEF-50874B93EFE4}"/>
              </a:ext>
            </a:extLst>
          </p:cNvPr>
          <p:cNvSpPr txBox="1">
            <a:spLocks/>
          </p:cNvSpPr>
          <p:nvPr/>
        </p:nvSpPr>
        <p:spPr>
          <a:xfrm>
            <a:off x="532572" y="344950"/>
            <a:ext cx="11068878" cy="147732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WHAT IS STRESS?</a:t>
            </a:r>
            <a:br>
              <a:rPr lang="en-US" sz="2800" b="0" kern="0" dirty="0">
                <a:solidFill>
                  <a:srgbClr val="5A0058"/>
                </a:solidFill>
                <a:latin typeface="Calibri Light" panose="020F0302020204030204" pitchFamily="34" charset="0"/>
              </a:rPr>
            </a:br>
            <a:endParaRPr lang="en-US" sz="2800" b="0" kern="0" dirty="0">
              <a:solidFill>
                <a:srgbClr val="5A0058"/>
              </a:solidFill>
              <a:latin typeface="Calibri Light" panose="020F0302020204030204" pitchFamily="34" charset="0"/>
            </a:endParaRPr>
          </a:p>
          <a:p>
            <a:r>
              <a:rPr lang="en-US" sz="1800" b="0" kern="0" dirty="0">
                <a:latin typeface="Calibri Light" panose="020F0302020204030204" pitchFamily="34" charset="0"/>
                <a:cs typeface="Calibri Light" panose="020F0302020204030204" pitchFamily="34" charset="0"/>
              </a:rPr>
              <a:t>Stress is a state of psychological and physical arousal that comes about as a result of a threat, challenge, or change in one’s environment (Mitchell and Bray, 1990). </a:t>
            </a:r>
          </a:p>
        </p:txBody>
      </p:sp>
      <p:sp>
        <p:nvSpPr>
          <p:cNvPr id="6" name="Text Placeholder 2">
            <a:extLst>
              <a:ext uri="{FF2B5EF4-FFF2-40B4-BE49-F238E27FC236}">
                <a16:creationId xmlns:a16="http://schemas.microsoft.com/office/drawing/2014/main" id="{CF5C824A-5BCB-4545-A154-714C1ED44B08}"/>
              </a:ext>
            </a:extLst>
          </p:cNvPr>
          <p:cNvSpPr txBox="1">
            <a:spLocks/>
          </p:cNvSpPr>
          <p:nvPr/>
        </p:nvSpPr>
        <p:spPr>
          <a:xfrm>
            <a:off x="1218373" y="3819063"/>
            <a:ext cx="2622107" cy="1107267"/>
          </a:xfrm>
          <a:prstGeom prst="rect">
            <a:avLst/>
          </a:prstGeom>
        </p:spPr>
        <p:txBody>
          <a:bodyPr numCol="4"/>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latin typeface="Calibri Light" panose="020F0302020204030204" pitchFamily="34" charset="0"/>
            </a:endParaRPr>
          </a:p>
        </p:txBody>
      </p:sp>
      <p:sp>
        <p:nvSpPr>
          <p:cNvPr id="2" name="TextBox 1">
            <a:extLst>
              <a:ext uri="{FF2B5EF4-FFF2-40B4-BE49-F238E27FC236}">
                <a16:creationId xmlns:a16="http://schemas.microsoft.com/office/drawing/2014/main" id="{408D1680-206D-004D-9EE5-A43C94F14D7C}"/>
              </a:ext>
            </a:extLst>
          </p:cNvPr>
          <p:cNvSpPr txBox="1"/>
          <p:nvPr/>
        </p:nvSpPr>
        <p:spPr>
          <a:xfrm>
            <a:off x="788670" y="2372811"/>
            <a:ext cx="223456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Common to all people</a:t>
            </a:r>
          </a:p>
        </p:txBody>
      </p:sp>
      <p:sp>
        <p:nvSpPr>
          <p:cNvPr id="9" name="TextBox 8">
            <a:extLst>
              <a:ext uri="{FF2B5EF4-FFF2-40B4-BE49-F238E27FC236}">
                <a16:creationId xmlns:a16="http://schemas.microsoft.com/office/drawing/2014/main" id="{472C8A43-1628-0849-948A-A4C235CB4553}"/>
              </a:ext>
            </a:extLst>
          </p:cNvPr>
          <p:cNvSpPr txBox="1"/>
          <p:nvPr/>
        </p:nvSpPr>
        <p:spPr>
          <a:xfrm>
            <a:off x="3371799" y="2372811"/>
            <a:ext cx="2622107"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Part of every day decision making and problem solving</a:t>
            </a:r>
          </a:p>
        </p:txBody>
      </p:sp>
      <p:sp>
        <p:nvSpPr>
          <p:cNvPr id="10" name="TextBox 9">
            <a:extLst>
              <a:ext uri="{FF2B5EF4-FFF2-40B4-BE49-F238E27FC236}">
                <a16:creationId xmlns:a16="http://schemas.microsoft.com/office/drawing/2014/main" id="{B937FF64-2026-6A41-914A-106AB976C571}"/>
              </a:ext>
            </a:extLst>
          </p:cNvPr>
          <p:cNvSpPr txBox="1"/>
          <p:nvPr/>
        </p:nvSpPr>
        <p:spPr>
          <a:xfrm>
            <a:off x="6319615" y="2372811"/>
            <a:ext cx="2140267"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Motivates people to be more productive</a:t>
            </a:r>
          </a:p>
        </p:txBody>
      </p:sp>
      <p:sp>
        <p:nvSpPr>
          <p:cNvPr id="11" name="TextBox 10">
            <a:extLst>
              <a:ext uri="{FF2B5EF4-FFF2-40B4-BE49-F238E27FC236}">
                <a16:creationId xmlns:a16="http://schemas.microsoft.com/office/drawing/2014/main" id="{04EE67B1-4E50-1C4A-8AAE-ADB0DA702DE6}"/>
              </a:ext>
            </a:extLst>
          </p:cNvPr>
          <p:cNvSpPr txBox="1"/>
          <p:nvPr/>
        </p:nvSpPr>
        <p:spPr>
          <a:xfrm>
            <a:off x="9139972" y="2372811"/>
            <a:ext cx="2107148"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Managed routinely </a:t>
            </a:r>
          </a:p>
        </p:txBody>
      </p:sp>
      <p:sp>
        <p:nvSpPr>
          <p:cNvPr id="12" name="TextBox 11">
            <a:extLst>
              <a:ext uri="{FF2B5EF4-FFF2-40B4-BE49-F238E27FC236}">
                <a16:creationId xmlns:a16="http://schemas.microsoft.com/office/drawing/2014/main" id="{1D8F6DE3-0C60-D54D-848A-63224BCADBB5}"/>
              </a:ext>
            </a:extLst>
          </p:cNvPr>
          <p:cNvSpPr txBox="1"/>
          <p:nvPr/>
        </p:nvSpPr>
        <p:spPr>
          <a:xfrm>
            <a:off x="4900613" y="1815149"/>
            <a:ext cx="2140267" cy="402546"/>
          </a:xfrm>
          <a:prstGeom prst="rect">
            <a:avLst/>
          </a:prstGeom>
          <a:noFill/>
        </p:spPr>
        <p:txBody>
          <a:bodyPr wrap="square">
            <a:spAutoFit/>
          </a:bodyPr>
          <a:lstStyle/>
          <a:p>
            <a:pPr marL="0" indent="0" algn="ctr">
              <a:lnSpc>
                <a:spcPct val="120000"/>
              </a:lnSpc>
              <a:buNone/>
            </a:pPr>
            <a:r>
              <a:rPr lang="en-US" sz="1800" b="1" dirty="0">
                <a:latin typeface="Calibri" panose="020F0502020204030204" pitchFamily="34" charset="0"/>
                <a:cs typeface="Calibri" panose="020F0502020204030204" pitchFamily="34" charset="0"/>
              </a:rPr>
              <a:t>DAY-TO-DAY STRESS</a:t>
            </a:r>
          </a:p>
        </p:txBody>
      </p:sp>
      <p:sp>
        <p:nvSpPr>
          <p:cNvPr id="13" name="TextBox 12">
            <a:extLst>
              <a:ext uri="{FF2B5EF4-FFF2-40B4-BE49-F238E27FC236}">
                <a16:creationId xmlns:a16="http://schemas.microsoft.com/office/drawing/2014/main" id="{77C24A77-826D-F541-B29A-321AB9240933}"/>
              </a:ext>
            </a:extLst>
          </p:cNvPr>
          <p:cNvSpPr txBox="1"/>
          <p:nvPr/>
        </p:nvSpPr>
        <p:spPr>
          <a:xfrm>
            <a:off x="5032057" y="3169686"/>
            <a:ext cx="187737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NEGATIVE STRESS</a:t>
            </a:r>
          </a:p>
        </p:txBody>
      </p:sp>
      <p:sp>
        <p:nvSpPr>
          <p:cNvPr id="14" name="TextBox 13">
            <a:extLst>
              <a:ext uri="{FF2B5EF4-FFF2-40B4-BE49-F238E27FC236}">
                <a16:creationId xmlns:a16="http://schemas.microsoft.com/office/drawing/2014/main" id="{29C85160-800C-9844-B1B2-4B42A85BE08C}"/>
              </a:ext>
            </a:extLst>
          </p:cNvPr>
          <p:cNvSpPr txBox="1"/>
          <p:nvPr/>
        </p:nvSpPr>
        <p:spPr>
          <a:xfrm>
            <a:off x="640079" y="3781212"/>
            <a:ext cx="3219451" cy="2140907"/>
          </a:xfrm>
          <a:prstGeom prst="rect">
            <a:avLst/>
          </a:prstGeom>
          <a:noFill/>
        </p:spPr>
        <p:txBody>
          <a:bodyPr wrap="square" rtlCol="0">
            <a:spAutoFit/>
          </a:bodyPr>
          <a:lstStyle/>
          <a:p>
            <a:pPr lvl="0" algn="ctr">
              <a:lnSpc>
                <a:spcPct val="120000"/>
              </a:lnSpc>
            </a:pPr>
            <a:r>
              <a:rPr lang="en-US" sz="1600" b="1" dirty="0">
                <a:latin typeface="Calibri" panose="020F0502020204030204" pitchFamily="34" charset="0"/>
                <a:cs typeface="Calibri" panose="020F0502020204030204" pitchFamily="34" charset="0"/>
              </a:rPr>
              <a:t>CUMULATIVE STRESS</a:t>
            </a: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r>
              <a:rPr lang="en-US" sz="1600" dirty="0">
                <a:latin typeface="Calibri Light" panose="020F0302020204030204" pitchFamily="34" charset="0"/>
                <a:cs typeface="Calibri Light" panose="020F0302020204030204" pitchFamily="34" charset="0"/>
              </a:rPr>
              <a:t>• Result of prolonged, accumulated, unrelieved exposure to stressors</a:t>
            </a:r>
          </a:p>
          <a:p>
            <a:pPr lvl="0" algn="ctr">
              <a:lnSpc>
                <a:spcPct val="120000"/>
              </a:lnSpc>
            </a:pPr>
            <a:r>
              <a:rPr lang="en-US" sz="1600" dirty="0">
                <a:latin typeface="Calibri Light" panose="020F0302020204030204" pitchFamily="34" charset="0"/>
                <a:cs typeface="Calibri Light" panose="020F0302020204030204" pitchFamily="34" charset="0"/>
              </a:rPr>
              <a:t>• This is very common amongst people working in emergencies, can lead to burnout</a:t>
            </a:r>
            <a:endParaRPr lang="en-US"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40A6A788-9696-9F45-952D-633F11357EED}"/>
              </a:ext>
            </a:extLst>
          </p:cNvPr>
          <p:cNvSpPr txBox="1"/>
          <p:nvPr/>
        </p:nvSpPr>
        <p:spPr>
          <a:xfrm>
            <a:off x="4400550" y="3781212"/>
            <a:ext cx="3017520" cy="1845377"/>
          </a:xfrm>
          <a:prstGeom prst="rect">
            <a:avLst/>
          </a:prstGeom>
          <a:noFill/>
        </p:spPr>
        <p:txBody>
          <a:bodyPr wrap="square" rtlCol="0">
            <a:spAutoFit/>
          </a:bodyPr>
          <a:lstStyle/>
          <a:p>
            <a:pPr lvl="0" algn="ctr">
              <a:lnSpc>
                <a:spcPct val="120000"/>
              </a:lnSpc>
            </a:pPr>
            <a:r>
              <a:rPr lang="en-US" sz="1600" b="1" dirty="0">
                <a:latin typeface="Calibri" panose="020F0502020204030204" pitchFamily="34" charset="0"/>
                <a:cs typeface="Calibri" panose="020F0502020204030204" pitchFamily="34" charset="0"/>
              </a:rPr>
              <a:t>CRITICAL INCIDENT STRESS</a:t>
            </a: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r>
              <a:rPr lang="en-US" sz="1600" dirty="0">
                <a:latin typeface="Calibri Light" panose="020F0302020204030204" pitchFamily="34" charset="0"/>
                <a:cs typeface="Calibri Light" panose="020F0302020204030204" pitchFamily="34" charset="0"/>
              </a:rPr>
              <a:t>Caused by extraordinary events which provoke high level of stress in almost everyone involved</a:t>
            </a:r>
          </a:p>
          <a:p>
            <a:pPr lvl="0" algn="ctr">
              <a:lnSpc>
                <a:spcPct val="120000"/>
              </a:lnSpc>
            </a:pPr>
            <a:endParaRPr lang="en-US" sz="1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244C494-8EAE-0643-A97F-F31833BE3109}"/>
              </a:ext>
            </a:extLst>
          </p:cNvPr>
          <p:cNvSpPr txBox="1"/>
          <p:nvPr/>
        </p:nvSpPr>
        <p:spPr>
          <a:xfrm>
            <a:off x="8351304" y="3781212"/>
            <a:ext cx="3017520" cy="3027239"/>
          </a:xfrm>
          <a:prstGeom prst="rect">
            <a:avLst/>
          </a:prstGeom>
          <a:noFill/>
        </p:spPr>
        <p:txBody>
          <a:bodyPr wrap="square" rtlCol="0">
            <a:spAutoFit/>
          </a:bodyPr>
          <a:lstStyle/>
          <a:p>
            <a:pPr lvl="0" algn="ctr">
              <a:lnSpc>
                <a:spcPct val="120000"/>
              </a:lnSpc>
            </a:pPr>
            <a:r>
              <a:rPr lang="en-US" sz="1600" b="1" dirty="0">
                <a:latin typeface="Calibri" panose="020F0502020204030204" pitchFamily="34" charset="0"/>
                <a:cs typeface="Calibri" panose="020F0502020204030204" pitchFamily="34" charset="0"/>
              </a:rPr>
              <a:t>VICARIOUS TRAUMA</a:t>
            </a: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r>
              <a:rPr lang="en-US" sz="1600" dirty="0">
                <a:latin typeface="Calibri Light" panose="020F0302020204030204" pitchFamily="34" charset="0"/>
                <a:cs typeface="Calibri Light" panose="020F0302020204030204" pitchFamily="34" charset="0"/>
              </a:rPr>
              <a:t>Result of witnessing or learning about others’ traumatic experiences that causes a reaction that mirrors that of the survivor</a:t>
            </a: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endParaRPr lang="en-US" sz="1600" b="1" dirty="0">
              <a:latin typeface="Calibri" panose="020F0502020204030204" pitchFamily="34" charset="0"/>
              <a:cs typeface="Calibri" panose="020F0502020204030204" pitchFamily="34" charset="0"/>
            </a:endParaRPr>
          </a:p>
          <a:p>
            <a:pPr lvl="0" algn="ctr">
              <a:lnSpc>
                <a:spcPct val="120000"/>
              </a:lnSpc>
            </a:pP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111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C0D42-88E7-1C49-8479-33ABBD872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5904" y="3597403"/>
            <a:ext cx="1671827" cy="1671827"/>
          </a:xfrm>
          <a:prstGeom prst="rect">
            <a:avLst/>
          </a:prstGeom>
        </p:spPr>
      </p:pic>
      <p:sp>
        <p:nvSpPr>
          <p:cNvPr id="3" name="Title 4">
            <a:extLst>
              <a:ext uri="{FF2B5EF4-FFF2-40B4-BE49-F238E27FC236}">
                <a16:creationId xmlns:a16="http://schemas.microsoft.com/office/drawing/2014/main" id="{4EBF940F-9FBE-7448-8D04-6909D21AC114}"/>
              </a:ext>
            </a:extLst>
          </p:cNvPr>
          <p:cNvSpPr txBox="1">
            <a:spLocks/>
          </p:cNvSpPr>
          <p:nvPr/>
        </p:nvSpPr>
        <p:spPr>
          <a:xfrm>
            <a:off x="532572" y="344950"/>
            <a:ext cx="11068878" cy="147732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Signs of Stress &amp; Trauma</a:t>
            </a:r>
            <a:br>
              <a:rPr lang="en-US" sz="2800" b="0" kern="0" dirty="0">
                <a:solidFill>
                  <a:srgbClr val="5A0058"/>
                </a:solidFill>
                <a:latin typeface="Calibri Light" panose="020F0302020204030204" pitchFamily="34" charset="0"/>
              </a:rPr>
            </a:br>
            <a:endParaRPr lang="en-US" sz="2800" b="0" kern="0" dirty="0">
              <a:solidFill>
                <a:srgbClr val="5A0058"/>
              </a:solidFill>
              <a:latin typeface="Calibri Light" panose="020F0302020204030204" pitchFamily="34" charset="0"/>
            </a:endParaRPr>
          </a:p>
          <a:p>
            <a:r>
              <a:rPr lang="en-US" sz="1800" b="0" kern="0" dirty="0">
                <a:latin typeface="Calibri Light" panose="020F0302020204030204" pitchFamily="34" charset="0"/>
                <a:cs typeface="Calibri Light" panose="020F0302020204030204" pitchFamily="34" charset="0"/>
              </a:rPr>
              <a:t>• There are many different signs of stress, and they manifest in many different ways depending on the characteristic of the person and the stressor</a:t>
            </a:r>
          </a:p>
          <a:p>
            <a:endParaRPr lang="en-US" sz="1800" b="0" kern="0" dirty="0">
              <a:latin typeface="Calibri Light" panose="020F0302020204030204" pitchFamily="34" charset="0"/>
              <a:cs typeface="Calibri Light" panose="020F0302020204030204" pitchFamily="34" charset="0"/>
            </a:endParaRPr>
          </a:p>
          <a:p>
            <a:r>
              <a:rPr lang="en-US" sz="1800" b="0" kern="0" dirty="0">
                <a:latin typeface="Calibri Light" panose="020F0302020204030204" pitchFamily="34" charset="0"/>
                <a:cs typeface="Calibri Light" panose="020F0302020204030204" pitchFamily="34" charset="0"/>
              </a:rPr>
              <a:t>• May be physical, cognitive, emotional, behavioral, or spiritual/philosophical</a:t>
            </a:r>
          </a:p>
          <a:p>
            <a:endParaRPr lang="en-US" sz="1800" b="0" kern="0" dirty="0">
              <a:latin typeface="Calibri Light" panose="020F0302020204030204" pitchFamily="34" charset="0"/>
              <a:cs typeface="Calibri Light" panose="020F0302020204030204" pitchFamily="34" charset="0"/>
            </a:endParaRPr>
          </a:p>
          <a:p>
            <a:r>
              <a:rPr lang="en-US" sz="1800" b="0" kern="0" dirty="0">
                <a:latin typeface="Calibri Light" panose="020F0302020204030204" pitchFamily="34" charset="0"/>
                <a:cs typeface="Calibri Light" panose="020F0302020204030204" pitchFamily="34" charset="0"/>
              </a:rPr>
              <a:t>• May be immediate or may be delayed</a:t>
            </a:r>
          </a:p>
          <a:p>
            <a:endParaRPr lang="en-US" sz="1800" b="0" kern="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392EA2D0-596B-F546-9282-EDF87A6865D4}"/>
              </a:ext>
            </a:extLst>
          </p:cNvPr>
          <p:cNvSpPr txBox="1"/>
          <p:nvPr/>
        </p:nvSpPr>
        <p:spPr>
          <a:xfrm>
            <a:off x="5337965" y="4209183"/>
            <a:ext cx="1167703" cy="402546"/>
          </a:xfrm>
          <a:prstGeom prst="rect">
            <a:avLst/>
          </a:prstGeom>
          <a:noFill/>
        </p:spPr>
        <p:txBody>
          <a:bodyPr wrap="square">
            <a:spAutoFit/>
          </a:bodyPr>
          <a:lstStyle/>
          <a:p>
            <a:pPr marL="0" indent="0" algn="ctr">
              <a:lnSpc>
                <a:spcPct val="120000"/>
              </a:lnSpc>
              <a:buNone/>
            </a:pPr>
            <a:r>
              <a:rPr lang="en-US" sz="1800" b="1" dirty="0">
                <a:latin typeface="Calibri" panose="020F0502020204030204" pitchFamily="34" charset="0"/>
                <a:cs typeface="Calibri" panose="020F0502020204030204" pitchFamily="34" charset="0"/>
              </a:rPr>
              <a:t>STRESS</a:t>
            </a:r>
          </a:p>
        </p:txBody>
      </p:sp>
      <p:sp>
        <p:nvSpPr>
          <p:cNvPr id="7" name="TextBox 6">
            <a:extLst>
              <a:ext uri="{FF2B5EF4-FFF2-40B4-BE49-F238E27FC236}">
                <a16:creationId xmlns:a16="http://schemas.microsoft.com/office/drawing/2014/main" id="{33ADB927-BDF0-3647-A3C7-6474865E4279}"/>
              </a:ext>
            </a:extLst>
          </p:cNvPr>
          <p:cNvSpPr txBox="1"/>
          <p:nvPr/>
        </p:nvSpPr>
        <p:spPr>
          <a:xfrm>
            <a:off x="5337965" y="2951883"/>
            <a:ext cx="1302865"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Behavioral</a:t>
            </a:r>
          </a:p>
        </p:txBody>
      </p:sp>
      <p:sp>
        <p:nvSpPr>
          <p:cNvPr id="9" name="TextBox 8">
            <a:extLst>
              <a:ext uri="{FF2B5EF4-FFF2-40B4-BE49-F238E27FC236}">
                <a16:creationId xmlns:a16="http://schemas.microsoft.com/office/drawing/2014/main" id="{6B32671D-B2C8-7145-B8FC-F0BB66AB06A7}"/>
              </a:ext>
            </a:extLst>
          </p:cNvPr>
          <p:cNvSpPr txBox="1"/>
          <p:nvPr/>
        </p:nvSpPr>
        <p:spPr>
          <a:xfrm>
            <a:off x="6949595" y="3489093"/>
            <a:ext cx="2594455"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Spiritual/philosophical</a:t>
            </a:r>
          </a:p>
        </p:txBody>
      </p:sp>
      <p:sp>
        <p:nvSpPr>
          <p:cNvPr id="10" name="TextBox 9">
            <a:extLst>
              <a:ext uri="{FF2B5EF4-FFF2-40B4-BE49-F238E27FC236}">
                <a16:creationId xmlns:a16="http://schemas.microsoft.com/office/drawing/2014/main" id="{C8DFAAEC-0756-3445-9866-B87C616BEEC6}"/>
              </a:ext>
            </a:extLst>
          </p:cNvPr>
          <p:cNvSpPr txBox="1"/>
          <p:nvPr/>
        </p:nvSpPr>
        <p:spPr>
          <a:xfrm>
            <a:off x="6505668" y="5133028"/>
            <a:ext cx="167182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Emotional</a:t>
            </a:r>
          </a:p>
        </p:txBody>
      </p:sp>
      <p:sp>
        <p:nvSpPr>
          <p:cNvPr id="11" name="TextBox 10">
            <a:extLst>
              <a:ext uri="{FF2B5EF4-FFF2-40B4-BE49-F238E27FC236}">
                <a16:creationId xmlns:a16="http://schemas.microsoft.com/office/drawing/2014/main" id="{0877D722-F8BD-2F42-940D-8623B47729C6}"/>
              </a:ext>
            </a:extLst>
          </p:cNvPr>
          <p:cNvSpPr txBox="1"/>
          <p:nvPr/>
        </p:nvSpPr>
        <p:spPr>
          <a:xfrm>
            <a:off x="3693888" y="5133028"/>
            <a:ext cx="167182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Physical</a:t>
            </a:r>
          </a:p>
        </p:txBody>
      </p:sp>
      <p:sp>
        <p:nvSpPr>
          <p:cNvPr id="14" name="TextBox 13">
            <a:extLst>
              <a:ext uri="{FF2B5EF4-FFF2-40B4-BE49-F238E27FC236}">
                <a16:creationId xmlns:a16="http://schemas.microsoft.com/office/drawing/2014/main" id="{6D8CE6BC-184D-AE4F-BEF4-9D16973049A8}"/>
              </a:ext>
            </a:extLst>
          </p:cNvPr>
          <p:cNvSpPr txBox="1"/>
          <p:nvPr/>
        </p:nvSpPr>
        <p:spPr>
          <a:xfrm>
            <a:off x="3131975" y="3489093"/>
            <a:ext cx="167182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Cognitive</a:t>
            </a:r>
          </a:p>
        </p:txBody>
      </p:sp>
    </p:spTree>
    <p:extLst>
      <p:ext uri="{BB962C8B-B14F-4D97-AF65-F5344CB8AC3E}">
        <p14:creationId xmlns:p14="http://schemas.microsoft.com/office/powerpoint/2010/main" val="351656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22CE689-E6D7-ED42-A6D5-406480B41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8438" y="3328870"/>
            <a:ext cx="6618700" cy="700206"/>
          </a:xfrm>
          <a:prstGeom prst="rect">
            <a:avLst/>
          </a:prstGeom>
        </p:spPr>
      </p:pic>
      <p:pic>
        <p:nvPicPr>
          <p:cNvPr id="16" name="Picture 15">
            <a:extLst>
              <a:ext uri="{FF2B5EF4-FFF2-40B4-BE49-F238E27FC236}">
                <a16:creationId xmlns:a16="http://schemas.microsoft.com/office/drawing/2014/main" id="{4D9DCB45-D69A-AE49-B8C1-6C9F52883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0228" y="3157004"/>
            <a:ext cx="628233" cy="628233"/>
          </a:xfrm>
          <a:prstGeom prst="rect">
            <a:avLst/>
          </a:prstGeom>
        </p:spPr>
      </p:pic>
      <p:sp>
        <p:nvSpPr>
          <p:cNvPr id="17" name="TextBox 16">
            <a:extLst>
              <a:ext uri="{FF2B5EF4-FFF2-40B4-BE49-F238E27FC236}">
                <a16:creationId xmlns:a16="http://schemas.microsoft.com/office/drawing/2014/main" id="{A5D9D022-0AF9-4047-BF1D-8F304A9BC768}"/>
              </a:ext>
            </a:extLst>
          </p:cNvPr>
          <p:cNvSpPr txBox="1"/>
          <p:nvPr/>
        </p:nvSpPr>
        <p:spPr>
          <a:xfrm>
            <a:off x="4625827" y="3202303"/>
            <a:ext cx="294571"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3</a:t>
            </a:r>
          </a:p>
        </p:txBody>
      </p:sp>
      <p:pic>
        <p:nvPicPr>
          <p:cNvPr id="12" name="Picture 11">
            <a:extLst>
              <a:ext uri="{FF2B5EF4-FFF2-40B4-BE49-F238E27FC236}">
                <a16:creationId xmlns:a16="http://schemas.microsoft.com/office/drawing/2014/main" id="{F277EA32-5874-F742-A98E-A3D157284F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768438" y="2428757"/>
            <a:ext cx="6618700" cy="700206"/>
          </a:xfrm>
          <a:prstGeom prst="rect">
            <a:avLst/>
          </a:prstGeom>
        </p:spPr>
      </p:pic>
      <p:pic>
        <p:nvPicPr>
          <p:cNvPr id="7" name="Picture 6">
            <a:extLst>
              <a:ext uri="{FF2B5EF4-FFF2-40B4-BE49-F238E27FC236}">
                <a16:creationId xmlns:a16="http://schemas.microsoft.com/office/drawing/2014/main" id="{F7631C0B-BD49-134B-A34E-4DB4375D85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8439" y="1707239"/>
            <a:ext cx="4683306" cy="557273"/>
          </a:xfrm>
          <a:prstGeom prst="rect">
            <a:avLst/>
          </a:prstGeom>
        </p:spPr>
      </p:pic>
      <p:pic>
        <p:nvPicPr>
          <p:cNvPr id="9" name="Picture 8">
            <a:extLst>
              <a:ext uri="{FF2B5EF4-FFF2-40B4-BE49-F238E27FC236}">
                <a16:creationId xmlns:a16="http://schemas.microsoft.com/office/drawing/2014/main" id="{CA569DD2-6B4C-3440-8408-4CF9DAB837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0228" y="1535373"/>
            <a:ext cx="628233" cy="628233"/>
          </a:xfrm>
          <a:prstGeom prst="rect">
            <a:avLst/>
          </a:prstGeom>
        </p:spPr>
      </p:pic>
      <p:sp>
        <p:nvSpPr>
          <p:cNvPr id="2" name="Rectangle 1">
            <a:extLst>
              <a:ext uri="{FF2B5EF4-FFF2-40B4-BE49-F238E27FC236}">
                <a16:creationId xmlns:a16="http://schemas.microsoft.com/office/drawing/2014/main" id="{9B06B75C-7963-B341-AD59-141FF37C8DE4}"/>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C3A423-EE00-1A4E-B463-8A5EBACCE820}"/>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4" name="Title 4">
            <a:extLst>
              <a:ext uri="{FF2B5EF4-FFF2-40B4-BE49-F238E27FC236}">
                <a16:creationId xmlns:a16="http://schemas.microsoft.com/office/drawing/2014/main" id="{1575F782-6DEC-974C-A2F1-C8EF98ACB6DF}"/>
              </a:ext>
            </a:extLst>
          </p:cNvPr>
          <p:cNvSpPr txBox="1">
            <a:spLocks/>
          </p:cNvSpPr>
          <p:nvPr/>
        </p:nvSpPr>
        <p:spPr>
          <a:xfrm>
            <a:off x="295506" y="1790691"/>
            <a:ext cx="3763537" cy="2390902"/>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dirty="0">
                <a:solidFill>
                  <a:schemeClr val="tx2"/>
                </a:solidFill>
                <a:latin typeface="Calibri Light" panose="020F0302020204030204" pitchFamily="34" charset="0"/>
                <a:cs typeface="Calibri Light" panose="020F0302020204030204" pitchFamily="34" charset="0"/>
              </a:rPr>
              <a:t>GROUP DISCUSSION</a:t>
            </a:r>
          </a:p>
          <a:p>
            <a:endParaRPr lang="en-US" sz="2800" dirty="0">
              <a:solidFill>
                <a:schemeClr val="tx2"/>
              </a:solidFill>
              <a:latin typeface="Calibri" panose="020F0502020204030204" pitchFamily="34" charset="0"/>
            </a:endParaRPr>
          </a:p>
          <a:p>
            <a:endParaRPr lang="en-US" sz="2800" dirty="0">
              <a:solidFill>
                <a:schemeClr val="tx2"/>
              </a:solidFill>
              <a:latin typeface="Calibri" panose="020F0502020204030204" pitchFamily="34" charset="0"/>
            </a:endParaRPr>
          </a:p>
        </p:txBody>
      </p:sp>
      <p:sp>
        <p:nvSpPr>
          <p:cNvPr id="5" name="Rectangle 4">
            <a:extLst>
              <a:ext uri="{FF2B5EF4-FFF2-40B4-BE49-F238E27FC236}">
                <a16:creationId xmlns:a16="http://schemas.microsoft.com/office/drawing/2014/main" id="{F9CB4391-A0E9-7D4F-80F3-E8AF24A7E898}"/>
              </a:ext>
            </a:extLst>
          </p:cNvPr>
          <p:cNvSpPr/>
          <p:nvPr/>
        </p:nvSpPr>
        <p:spPr>
          <a:xfrm>
            <a:off x="5124448" y="1790691"/>
            <a:ext cx="6098480" cy="2246769"/>
          </a:xfrm>
          <a:prstGeom prst="rect">
            <a:avLst/>
          </a:prstGeom>
        </p:spPr>
        <p:txBody>
          <a:bodyPr wrap="square">
            <a:spAutoFit/>
          </a:bodyPr>
          <a:lstStyle/>
          <a:p>
            <a:r>
              <a:rPr lang="en-GB" sz="2000" dirty="0">
                <a:solidFill>
                  <a:srgbClr val="000000"/>
                </a:solidFill>
                <a:latin typeface="Calibri Light" panose="020F0302020204030204" pitchFamily="34" charset="0"/>
                <a:cs typeface="Calibri Light" panose="020F0302020204030204" pitchFamily="34" charset="0"/>
              </a:rPr>
              <a:t>What you can do to care for yourself?</a:t>
            </a:r>
          </a:p>
          <a:p>
            <a:endParaRPr lang="en-GB" sz="2000" dirty="0">
              <a:solidFill>
                <a:srgbClr val="000000"/>
              </a:solidFill>
              <a:latin typeface="Calibri Light" panose="020F0302020204030204" pitchFamily="34" charset="0"/>
              <a:cs typeface="Calibri Light" panose="020F0302020204030204" pitchFamily="34" charset="0"/>
            </a:endParaRPr>
          </a:p>
          <a:p>
            <a:r>
              <a:rPr lang="en-GB" sz="2000" dirty="0">
                <a:solidFill>
                  <a:srgbClr val="000000"/>
                </a:solidFill>
                <a:latin typeface="Calibri Light" panose="020F0302020204030204" pitchFamily="34" charset="0"/>
                <a:cs typeface="Calibri Light" panose="020F0302020204030204" pitchFamily="34" charset="0"/>
              </a:rPr>
              <a:t>What your team can do together for mutual care and are and support?</a:t>
            </a:r>
          </a:p>
          <a:p>
            <a:endParaRPr lang="en-GB" sz="2000" dirty="0">
              <a:solidFill>
                <a:srgbClr val="000000"/>
              </a:solidFill>
              <a:latin typeface="Calibri Light" panose="020F0302020204030204" pitchFamily="34" charset="0"/>
              <a:cs typeface="Calibri Light" panose="020F0302020204030204" pitchFamily="34" charset="0"/>
            </a:endParaRPr>
          </a:p>
          <a:p>
            <a:r>
              <a:rPr lang="en-GB" sz="2000" dirty="0">
                <a:solidFill>
                  <a:srgbClr val="000000"/>
                </a:solidFill>
                <a:latin typeface="Calibri Light" panose="020F0302020204030204" pitchFamily="34" charset="0"/>
                <a:cs typeface="Calibri Light" panose="020F0302020204030204" pitchFamily="34" charset="0"/>
              </a:rPr>
              <a:t>What your organization/supervisor can do to support your well-being?</a:t>
            </a:r>
            <a:endParaRPr lang="en-KE" sz="2000"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1B2F4DBF-6CB7-E74B-92DD-10564992BA73}"/>
              </a:ext>
            </a:extLst>
          </p:cNvPr>
          <p:cNvSpPr txBox="1"/>
          <p:nvPr/>
        </p:nvSpPr>
        <p:spPr>
          <a:xfrm>
            <a:off x="4625827" y="1580672"/>
            <a:ext cx="294571"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1</a:t>
            </a:r>
          </a:p>
        </p:txBody>
      </p:sp>
      <p:pic>
        <p:nvPicPr>
          <p:cNvPr id="13" name="Picture 12">
            <a:extLst>
              <a:ext uri="{FF2B5EF4-FFF2-40B4-BE49-F238E27FC236}">
                <a16:creationId xmlns:a16="http://schemas.microsoft.com/office/drawing/2014/main" id="{31A6DAD1-E3CC-1B42-80AF-9985652EC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0228" y="2256891"/>
            <a:ext cx="628233" cy="628233"/>
          </a:xfrm>
          <a:prstGeom prst="rect">
            <a:avLst/>
          </a:prstGeom>
        </p:spPr>
      </p:pic>
      <p:sp>
        <p:nvSpPr>
          <p:cNvPr id="14" name="TextBox 13">
            <a:extLst>
              <a:ext uri="{FF2B5EF4-FFF2-40B4-BE49-F238E27FC236}">
                <a16:creationId xmlns:a16="http://schemas.microsoft.com/office/drawing/2014/main" id="{22FC68B8-C697-1047-BA9A-B3927C3CF50D}"/>
              </a:ext>
            </a:extLst>
          </p:cNvPr>
          <p:cNvSpPr txBox="1"/>
          <p:nvPr/>
        </p:nvSpPr>
        <p:spPr>
          <a:xfrm>
            <a:off x="4625827" y="2302190"/>
            <a:ext cx="294571"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97475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3C2C02F-4920-D446-802C-E38C54A96600}"/>
              </a:ext>
            </a:extLst>
          </p:cNvPr>
          <p:cNvSpPr txBox="1">
            <a:spLocks/>
          </p:cNvSpPr>
          <p:nvPr/>
        </p:nvSpPr>
        <p:spPr>
          <a:xfrm>
            <a:off x="532572" y="344950"/>
            <a:ext cx="11068878" cy="1477328"/>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KE" sz="2800" dirty="0">
                <a:solidFill>
                  <a:schemeClr val="tx2"/>
                </a:solidFill>
                <a:latin typeface="Calibri" panose="020F0502020204030204" pitchFamily="34" charset="0"/>
                <a:cs typeface="Calibri" panose="020F0502020204030204" pitchFamily="34" charset="0"/>
              </a:rPr>
              <a:t>ABC Framework </a:t>
            </a:r>
          </a:p>
          <a:p>
            <a:br>
              <a:rPr lang="en-US" sz="1800" b="0" kern="0" dirty="0">
                <a:solidFill>
                  <a:srgbClr val="5A0058"/>
                </a:solidFill>
                <a:latin typeface="Calibri Light" panose="020F0302020204030204" pitchFamily="34" charset="0"/>
                <a:cs typeface="Calibri Light" panose="020F0302020204030204" pitchFamily="34" charset="0"/>
              </a:rPr>
            </a:br>
            <a:endParaRPr lang="en-US" sz="2000" b="0" kern="0" dirty="0">
              <a:solidFill>
                <a:srgbClr val="5A0058"/>
              </a:solidFill>
              <a:latin typeface="Calibri Light" panose="020F0302020204030204" pitchFamily="34" charset="0"/>
              <a:cs typeface="Calibri Light" panose="020F0302020204030204" pitchFamily="34" charset="0"/>
            </a:endParaRPr>
          </a:p>
          <a:p>
            <a:endParaRPr lang="en-US" sz="1800" b="0" kern="0" dirty="0">
              <a:latin typeface="+mj-lt"/>
              <a:cs typeface="Calibri Light" panose="020F0302020204030204" pitchFamily="34" charset="0"/>
            </a:endParaRPr>
          </a:p>
          <a:p>
            <a:endParaRPr lang="en-US" sz="1800" b="0" kern="0"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BDA30E78-092A-214B-A196-82791E83F4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3220" y="3978679"/>
            <a:ext cx="1609992" cy="444102"/>
          </a:xfrm>
          <a:prstGeom prst="rect">
            <a:avLst/>
          </a:prstGeom>
        </p:spPr>
      </p:pic>
      <p:sp>
        <p:nvSpPr>
          <p:cNvPr id="4" name="TextBox 3">
            <a:extLst>
              <a:ext uri="{FF2B5EF4-FFF2-40B4-BE49-F238E27FC236}">
                <a16:creationId xmlns:a16="http://schemas.microsoft.com/office/drawing/2014/main" id="{B4CC652B-01D9-F842-AD95-7EF4769EC7E8}"/>
              </a:ext>
            </a:extLst>
          </p:cNvPr>
          <p:cNvSpPr txBox="1"/>
          <p:nvPr/>
        </p:nvSpPr>
        <p:spPr>
          <a:xfrm>
            <a:off x="2858978" y="3990849"/>
            <a:ext cx="150018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 AWARENESS</a:t>
            </a:r>
          </a:p>
        </p:txBody>
      </p:sp>
      <p:sp>
        <p:nvSpPr>
          <p:cNvPr id="5" name="Text Placeholder 2">
            <a:extLst>
              <a:ext uri="{FF2B5EF4-FFF2-40B4-BE49-F238E27FC236}">
                <a16:creationId xmlns:a16="http://schemas.microsoft.com/office/drawing/2014/main" id="{0FB86288-924A-A545-B641-EA015596B152}"/>
              </a:ext>
            </a:extLst>
          </p:cNvPr>
          <p:cNvSpPr txBox="1">
            <a:spLocks/>
          </p:cNvSpPr>
          <p:nvPr/>
        </p:nvSpPr>
        <p:spPr>
          <a:xfrm>
            <a:off x="532573" y="759855"/>
            <a:ext cx="11307002" cy="2421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kern="0" dirty="0">
                <a:latin typeface="Calibri Light" panose="020F0302020204030204" pitchFamily="34" charset="0"/>
                <a:cs typeface="Calibri Light" panose="020F0302020204030204" pitchFamily="34" charset="0"/>
              </a:rPr>
              <a:t>To help prevent and reduce the impact of stress, vicarious trauma, and burnout</a:t>
            </a:r>
          </a:p>
          <a:p>
            <a:endParaRPr lang="en-US" kern="0" dirty="0">
              <a:latin typeface="Calibri Light" panose="020F0302020204030204" pitchFamily="34" charset="0"/>
              <a:cs typeface="Calibri Light" panose="020F0302020204030204" pitchFamily="34" charset="0"/>
            </a:endParaRPr>
          </a:p>
          <a:p>
            <a:r>
              <a:rPr lang="en-US" kern="0" dirty="0">
                <a:latin typeface="Calibri Light" panose="020F0302020204030204" pitchFamily="34" charset="0"/>
                <a:cs typeface="Calibri Light" panose="020F0302020204030204" pitchFamily="34" charset="0"/>
              </a:rPr>
              <a:t>Be aware of our own needs, limits, emotions, and resources </a:t>
            </a:r>
          </a:p>
          <a:p>
            <a:r>
              <a:rPr lang="en-US" kern="0" dirty="0">
                <a:latin typeface="Calibri Light" panose="020F0302020204030204" pitchFamily="34" charset="0"/>
                <a:cs typeface="Calibri Light" panose="020F0302020204030204" pitchFamily="34" charset="0"/>
              </a:rPr>
              <a:t>Check in with ourselves; </a:t>
            </a:r>
          </a:p>
          <a:p>
            <a:r>
              <a:rPr lang="en-US" kern="0" dirty="0">
                <a:latin typeface="Calibri Light" panose="020F0302020204030204" pitchFamily="34" charset="0"/>
                <a:cs typeface="Calibri Light" panose="020F0302020204030204" pitchFamily="34" charset="0"/>
              </a:rPr>
              <a:t>Create balance in our lives between work and our personal lives;</a:t>
            </a:r>
          </a:p>
          <a:p>
            <a:r>
              <a:rPr lang="en-US" kern="0" dirty="0">
                <a:latin typeface="Calibri Light" panose="020F0302020204030204" pitchFamily="34" charset="0"/>
                <a:cs typeface="Calibri Light" panose="020F0302020204030204" pitchFamily="34" charset="0"/>
              </a:rPr>
              <a:t>Maintaining positive, supportive relationships with those around us.</a:t>
            </a:r>
          </a:p>
        </p:txBody>
      </p:sp>
      <p:pic>
        <p:nvPicPr>
          <p:cNvPr id="6" name="Picture 5">
            <a:extLst>
              <a:ext uri="{FF2B5EF4-FFF2-40B4-BE49-F238E27FC236}">
                <a16:creationId xmlns:a16="http://schemas.microsoft.com/office/drawing/2014/main" id="{4A6E6BFD-FE8C-B444-9132-0E5A954689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3353" y="5390277"/>
            <a:ext cx="1609992" cy="444102"/>
          </a:xfrm>
          <a:prstGeom prst="rect">
            <a:avLst/>
          </a:prstGeom>
        </p:spPr>
      </p:pic>
      <p:sp>
        <p:nvSpPr>
          <p:cNvPr id="7" name="TextBox 6">
            <a:extLst>
              <a:ext uri="{FF2B5EF4-FFF2-40B4-BE49-F238E27FC236}">
                <a16:creationId xmlns:a16="http://schemas.microsoft.com/office/drawing/2014/main" id="{52F8B17A-3467-2444-8F39-99904C4C3A08}"/>
              </a:ext>
            </a:extLst>
          </p:cNvPr>
          <p:cNvSpPr txBox="1"/>
          <p:nvPr/>
        </p:nvSpPr>
        <p:spPr>
          <a:xfrm>
            <a:off x="4949111" y="5402447"/>
            <a:ext cx="150018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 BALANCE</a:t>
            </a:r>
          </a:p>
        </p:txBody>
      </p:sp>
      <p:pic>
        <p:nvPicPr>
          <p:cNvPr id="8" name="Picture 7">
            <a:extLst>
              <a:ext uri="{FF2B5EF4-FFF2-40B4-BE49-F238E27FC236}">
                <a16:creationId xmlns:a16="http://schemas.microsoft.com/office/drawing/2014/main" id="{99428D7C-60D2-E240-A070-E559D29077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339" y="3978679"/>
            <a:ext cx="1609992" cy="444102"/>
          </a:xfrm>
          <a:prstGeom prst="rect">
            <a:avLst/>
          </a:prstGeom>
        </p:spPr>
      </p:pic>
      <p:sp>
        <p:nvSpPr>
          <p:cNvPr id="9" name="TextBox 8">
            <a:extLst>
              <a:ext uri="{FF2B5EF4-FFF2-40B4-BE49-F238E27FC236}">
                <a16:creationId xmlns:a16="http://schemas.microsoft.com/office/drawing/2014/main" id="{84A41A9A-27B6-8E40-ACA7-39FBD21A18FF}"/>
              </a:ext>
            </a:extLst>
          </p:cNvPr>
          <p:cNvSpPr txBox="1"/>
          <p:nvPr/>
        </p:nvSpPr>
        <p:spPr>
          <a:xfrm>
            <a:off x="6993097" y="3990849"/>
            <a:ext cx="1500187" cy="402546"/>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CONNECTION</a:t>
            </a:r>
          </a:p>
        </p:txBody>
      </p:sp>
      <p:pic>
        <p:nvPicPr>
          <p:cNvPr id="10" name="Picture 9">
            <a:extLst>
              <a:ext uri="{FF2B5EF4-FFF2-40B4-BE49-F238E27FC236}">
                <a16:creationId xmlns:a16="http://schemas.microsoft.com/office/drawing/2014/main" id="{C227E27B-D1A2-6041-A406-D7E6C3548D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4366" y="3552619"/>
            <a:ext cx="1341819" cy="1341819"/>
          </a:xfrm>
          <a:prstGeom prst="rect">
            <a:avLst/>
          </a:prstGeom>
        </p:spPr>
      </p:pic>
      <p:sp>
        <p:nvSpPr>
          <p:cNvPr id="11" name="TextBox 10">
            <a:extLst>
              <a:ext uri="{FF2B5EF4-FFF2-40B4-BE49-F238E27FC236}">
                <a16:creationId xmlns:a16="http://schemas.microsoft.com/office/drawing/2014/main" id="{047BA7A3-A8DB-BB4B-B87D-591117CC8EDE}"/>
              </a:ext>
            </a:extLst>
          </p:cNvPr>
          <p:cNvSpPr txBox="1"/>
          <p:nvPr/>
        </p:nvSpPr>
        <p:spPr>
          <a:xfrm>
            <a:off x="4965008" y="3803833"/>
            <a:ext cx="1500187" cy="781752"/>
          </a:xfrm>
          <a:prstGeom prst="rect">
            <a:avLst/>
          </a:prstGeom>
          <a:noFill/>
        </p:spPr>
        <p:txBody>
          <a:bodyPr wrap="square">
            <a:spAutoFit/>
          </a:bodyPr>
          <a:lstStyle/>
          <a:p>
            <a:pPr algn="ctr">
              <a:lnSpc>
                <a:spcPct val="120000"/>
              </a:lnSpc>
            </a:pPr>
            <a:r>
              <a:rPr lang="en-US" sz="4000" b="1" dirty="0">
                <a:latin typeface="Calibri" panose="020F0502020204030204" pitchFamily="34" charset="0"/>
                <a:cs typeface="Calibri" panose="020F0502020204030204" pitchFamily="34" charset="0"/>
              </a:rPr>
              <a:t>ABC</a:t>
            </a:r>
          </a:p>
        </p:txBody>
      </p:sp>
      <p:pic>
        <p:nvPicPr>
          <p:cNvPr id="13" name="Picture 12">
            <a:extLst>
              <a:ext uri="{FF2B5EF4-FFF2-40B4-BE49-F238E27FC236}">
                <a16:creationId xmlns:a16="http://schemas.microsoft.com/office/drawing/2014/main" id="{5199D30A-4EB5-E74C-BE7F-C4694AF7ED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4513390" y="4165726"/>
            <a:ext cx="431966" cy="70007"/>
          </a:xfrm>
          <a:prstGeom prst="rect">
            <a:avLst/>
          </a:prstGeom>
        </p:spPr>
      </p:pic>
      <p:pic>
        <p:nvPicPr>
          <p:cNvPr id="14" name="Picture 13">
            <a:extLst>
              <a:ext uri="{FF2B5EF4-FFF2-40B4-BE49-F238E27FC236}">
                <a16:creationId xmlns:a16="http://schemas.microsoft.com/office/drawing/2014/main" id="{3D67CD44-8994-3C49-8DBD-F3133AAFB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5499117" y="5100934"/>
            <a:ext cx="431966" cy="70007"/>
          </a:xfrm>
          <a:prstGeom prst="rect">
            <a:avLst/>
          </a:prstGeom>
        </p:spPr>
      </p:pic>
      <p:pic>
        <p:nvPicPr>
          <p:cNvPr id="15" name="Picture 14">
            <a:extLst>
              <a:ext uri="{FF2B5EF4-FFF2-40B4-BE49-F238E27FC236}">
                <a16:creationId xmlns:a16="http://schemas.microsoft.com/office/drawing/2014/main" id="{0D97D20B-EB99-0447-A474-CB70E52FFE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6437606" y="4165726"/>
            <a:ext cx="431966" cy="70007"/>
          </a:xfrm>
          <a:prstGeom prst="rect">
            <a:avLst/>
          </a:prstGeom>
        </p:spPr>
      </p:pic>
    </p:spTree>
    <p:extLst>
      <p:ext uri="{BB962C8B-B14F-4D97-AF65-F5344CB8AC3E}">
        <p14:creationId xmlns:p14="http://schemas.microsoft.com/office/powerpoint/2010/main" val="66598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itting&#10;&#10;Description automatically generated">
            <a:extLst>
              <a:ext uri="{FF2B5EF4-FFF2-40B4-BE49-F238E27FC236}">
                <a16:creationId xmlns:a16="http://schemas.microsoft.com/office/drawing/2014/main" id="{08544C63-9C68-574C-A87D-46AC5391EE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987" y="0"/>
            <a:ext cx="4184543"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1200329"/>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3: Facilitation Skills and Considerations</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a:xfrm>
            <a:off x="5124449" y="2672864"/>
            <a:ext cx="6715125" cy="3027402"/>
          </a:xfrm>
        </p:spPr>
        <p:txBody>
          <a:bodyPr/>
          <a:lstStyle/>
          <a:p>
            <a:pPr marL="0" indent="0">
              <a:buNone/>
            </a:pPr>
            <a:r>
              <a:rPr lang="en-US" sz="1800" kern="0" dirty="0">
                <a:latin typeface="+mj-lt"/>
                <a:ea typeface="Verdana" panose="020B0604030504040204" pitchFamily="34" charset="0"/>
                <a:cs typeface="Segoe UI Light" panose="020B0402040204020203" pitchFamily="34" charset="0"/>
              </a:rPr>
              <a:t>15 HOURS</a:t>
            </a:r>
            <a:endParaRPr lang="en-US" dirty="0">
              <a:latin typeface="+mj-lt"/>
              <a:cs typeface="Segoe UI Light" panose="020B0402040204020203" pitchFamily="34" charset="0"/>
            </a:endParaRPr>
          </a:p>
        </p:txBody>
      </p:sp>
      <p:pic>
        <p:nvPicPr>
          <p:cNvPr id="12" name="Picture 11">
            <a:extLst>
              <a:ext uri="{FF2B5EF4-FFF2-40B4-BE49-F238E27FC236}">
                <a16:creationId xmlns:a16="http://schemas.microsoft.com/office/drawing/2014/main" id="{14355470-2F8C-1D44-A182-4EE7B9CB65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41193" y="2843357"/>
            <a:ext cx="7434129" cy="1343308"/>
          </a:xfrm>
          <a:prstGeom prst="rect">
            <a:avLst/>
          </a:prstGeom>
        </p:spPr>
      </p:pic>
    </p:spTree>
    <p:extLst>
      <p:ext uri="{BB962C8B-B14F-4D97-AF65-F5344CB8AC3E}">
        <p14:creationId xmlns:p14="http://schemas.microsoft.com/office/powerpoint/2010/main" val="294171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155807" y="1795346"/>
            <a:ext cx="7002973" cy="4393014"/>
          </a:xfrm>
        </p:spPr>
        <p:txBody>
          <a:bodyPr/>
          <a:lstStyle/>
          <a:p>
            <a:pPr>
              <a:lnSpc>
                <a:spcPct val="100000"/>
              </a:lnSpc>
              <a:spcBef>
                <a:spcPts val="0"/>
              </a:spcBef>
            </a:pPr>
            <a:r>
              <a:rPr lang="en-GB" sz="1600" dirty="0">
                <a:latin typeface="Calibri Light" panose="020F0302020204030204" pitchFamily="34" charset="0"/>
                <a:cs typeface="Calibri Light" panose="020F0302020204030204" pitchFamily="34" charset="0"/>
              </a:rPr>
              <a:t>Discuss participatory processes and learn how to apply them when leading group discussions</a:t>
            </a:r>
          </a:p>
          <a:p>
            <a:pPr>
              <a:lnSpc>
                <a:spcPct val="100000"/>
              </a:lnSpc>
              <a:spcBef>
                <a:spcPts val="0"/>
              </a:spcBef>
            </a:pPr>
            <a:r>
              <a:rPr lang="en-GB" sz="1600" dirty="0">
                <a:latin typeface="Calibri Light" panose="020F0302020204030204" pitchFamily="34" charset="0"/>
                <a:cs typeface="Calibri Light" panose="020F0302020204030204" pitchFamily="34" charset="0"/>
              </a:rPr>
              <a:t>Learn the four stages in the adult learning cycle</a:t>
            </a:r>
          </a:p>
          <a:p>
            <a:pPr>
              <a:lnSpc>
                <a:spcPct val="100000"/>
              </a:lnSpc>
              <a:spcBef>
                <a:spcPts val="0"/>
              </a:spcBef>
            </a:pPr>
            <a:r>
              <a:rPr lang="en-GB" sz="1600" dirty="0">
                <a:latin typeface="Calibri Light" panose="020F0302020204030204" pitchFamily="34" charset="0"/>
                <a:cs typeface="Calibri Light" panose="020F0302020204030204" pitchFamily="34" charset="0"/>
              </a:rPr>
              <a:t>Learn the four stages of group development</a:t>
            </a:r>
          </a:p>
          <a:p>
            <a:pPr>
              <a:lnSpc>
                <a:spcPct val="100000"/>
              </a:lnSpc>
              <a:spcBef>
                <a:spcPts val="0"/>
              </a:spcBef>
            </a:pPr>
            <a:r>
              <a:rPr lang="en-GB" sz="1600" dirty="0">
                <a:latin typeface="Calibri Light" panose="020F0302020204030204" pitchFamily="34" charset="0"/>
                <a:cs typeface="Calibri Light" panose="020F0302020204030204" pitchFamily="34" charset="0"/>
              </a:rPr>
              <a:t>Consider how power relations can affect group participation and dynamics</a:t>
            </a:r>
          </a:p>
          <a:p>
            <a:pPr>
              <a:lnSpc>
                <a:spcPct val="100000"/>
              </a:lnSpc>
              <a:spcBef>
                <a:spcPts val="0"/>
              </a:spcBef>
            </a:pPr>
            <a:r>
              <a:rPr lang="en-GB" sz="1600" dirty="0">
                <a:latin typeface="Calibri Light" panose="020F0302020204030204" pitchFamily="34" charset="0"/>
                <a:cs typeface="Calibri Light" panose="020F0302020204030204" pitchFamily="34" charset="0"/>
              </a:rPr>
              <a:t>Identify possible barriers and solutions to participation in groups</a:t>
            </a:r>
          </a:p>
          <a:p>
            <a:pPr>
              <a:lnSpc>
                <a:spcPct val="100000"/>
              </a:lnSpc>
              <a:spcBef>
                <a:spcPts val="0"/>
              </a:spcBef>
            </a:pPr>
            <a:r>
              <a:rPr lang="en-GB" sz="1600" dirty="0">
                <a:latin typeface="Calibri Light" panose="020F0302020204030204" pitchFamily="34" charset="0"/>
                <a:cs typeface="Calibri Light" panose="020F0302020204030204" pitchFamily="34" charset="0"/>
              </a:rPr>
              <a:t>Understand different types of communication skills and how to effectively use them when facilitating</a:t>
            </a:r>
          </a:p>
          <a:p>
            <a:pPr>
              <a:lnSpc>
                <a:spcPct val="100000"/>
              </a:lnSpc>
              <a:spcBef>
                <a:spcPts val="0"/>
              </a:spcBef>
            </a:pPr>
            <a:r>
              <a:rPr lang="en-GB" sz="1600" dirty="0">
                <a:latin typeface="Calibri Light" panose="020F0302020204030204" pitchFamily="34" charset="0"/>
                <a:cs typeface="Calibri Light" panose="020F0302020204030204" pitchFamily="34" charset="0"/>
              </a:rPr>
              <a:t>Know the purpose of and process for establishing a group agreement</a:t>
            </a:r>
          </a:p>
          <a:p>
            <a:pPr>
              <a:lnSpc>
                <a:spcPct val="100000"/>
              </a:lnSpc>
              <a:spcBef>
                <a:spcPts val="0"/>
              </a:spcBef>
            </a:pPr>
            <a:r>
              <a:rPr lang="en-GB" sz="1600" dirty="0">
                <a:latin typeface="Calibri Light" panose="020F0302020204030204" pitchFamily="34" charset="0"/>
                <a:cs typeface="Calibri Light" panose="020F0302020204030204" pitchFamily="34" charset="0"/>
              </a:rPr>
              <a:t>Identify strategies for managing conflict in group discussions</a:t>
            </a:r>
          </a:p>
          <a:p>
            <a:pPr>
              <a:lnSpc>
                <a:spcPct val="100000"/>
              </a:lnSpc>
              <a:spcBef>
                <a:spcPts val="0"/>
              </a:spcBef>
            </a:pPr>
            <a:r>
              <a:rPr lang="en-GB" sz="1600" dirty="0">
                <a:latin typeface="Calibri Light" panose="020F0302020204030204" pitchFamily="34" charset="0"/>
                <a:cs typeface="Calibri Light" panose="020F0302020204030204" pitchFamily="34" charset="0"/>
              </a:rPr>
              <a:t>Learn to effectively apply confidentiality considerations when facilitating.</a:t>
            </a:r>
          </a:p>
          <a:p>
            <a:pPr>
              <a:lnSpc>
                <a:spcPct val="100000"/>
              </a:lnSpc>
              <a:spcBef>
                <a:spcPts val="0"/>
              </a:spcBef>
            </a:pPr>
            <a:r>
              <a:rPr lang="en-GB" sz="1600" dirty="0">
                <a:latin typeface="Calibri Light" panose="020F0302020204030204" pitchFamily="34" charset="0"/>
                <a:cs typeface="Calibri Light" panose="020F0302020204030204" pitchFamily="34" charset="0"/>
              </a:rPr>
              <a:t>Identify strategies and techniques to manage common group facilitation problems and challenges</a:t>
            </a:r>
          </a:p>
          <a:p>
            <a:pPr>
              <a:lnSpc>
                <a:spcPct val="100000"/>
              </a:lnSpc>
              <a:spcBef>
                <a:spcPts val="0"/>
              </a:spcBef>
            </a:pPr>
            <a:r>
              <a:rPr lang="en-GB" sz="1600" dirty="0">
                <a:latin typeface="Calibri Light" panose="020F0302020204030204" pitchFamily="34" charset="0"/>
                <a:cs typeface="Calibri Light" panose="020F0302020204030204" pitchFamily="34" charset="0"/>
              </a:rPr>
              <a:t>Understand how to identify potential safety and protection issues that might arise during or as a result of group discussions and be ready to respond to them</a:t>
            </a:r>
          </a:p>
          <a:p>
            <a:pPr>
              <a:lnSpc>
                <a:spcPct val="100000"/>
              </a:lnSpc>
              <a:spcBef>
                <a:spcPts val="0"/>
              </a:spcBef>
            </a:pPr>
            <a:r>
              <a:rPr lang="en-GB" sz="1600" dirty="0">
                <a:latin typeface="Calibri Light" panose="020F0302020204030204" pitchFamily="34" charset="0"/>
                <a:cs typeface="Calibri Light" panose="020F0302020204030204" pitchFamily="34" charset="0"/>
              </a:rPr>
              <a:t>Be able to refer participants appropriately</a:t>
            </a:r>
          </a:p>
          <a:p>
            <a:pPr>
              <a:lnSpc>
                <a:spcPct val="100000"/>
              </a:lnSpc>
              <a:spcBef>
                <a:spcPts val="0"/>
              </a:spcBef>
            </a:pPr>
            <a:r>
              <a:rPr lang="en-GB" sz="1600" dirty="0">
                <a:latin typeface="Calibri Light" panose="020F0302020204030204" pitchFamily="34" charset="0"/>
                <a:cs typeface="Calibri Light" panose="020F0302020204030204" pitchFamily="34" charset="0"/>
              </a:rPr>
              <a:t>Understand the roles and boundaries as a facilitator</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LEARNING OBJECTIVES FOR SESSION 3 </a:t>
            </a:r>
            <a:br>
              <a:rPr lang="en-US" sz="2800" kern="0" dirty="0">
                <a:solidFill>
                  <a:schemeClr val="tx2"/>
                </a:solidFill>
              </a:rPr>
            </a:br>
            <a:r>
              <a:rPr lang="en-US" sz="2800" kern="0" dirty="0">
                <a:solidFill>
                  <a:schemeClr val="tx2"/>
                </a:solidFill>
                <a:latin typeface="Calibri" panose="020F0502020204030204" pitchFamily="34" charset="0"/>
                <a:cs typeface="Calibri" panose="020F0502020204030204" pitchFamily="34" charset="0"/>
              </a:rPr>
              <a:t>Facilitation Skills</a:t>
            </a:r>
            <a:endParaRPr lang="en-US" sz="2800" dirty="0">
              <a:solidFill>
                <a:schemeClr val="tx2"/>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464C941-AB78-7B4E-B237-80C91A48F9D0}"/>
              </a:ext>
            </a:extLst>
          </p:cNvPr>
          <p:cNvGrpSpPr/>
          <p:nvPr/>
        </p:nvGrpSpPr>
        <p:grpSpPr>
          <a:xfrm rot="5400000">
            <a:off x="3488969" y="-3956381"/>
            <a:ext cx="896968" cy="8311324"/>
            <a:chOff x="3750629" y="1231759"/>
            <a:chExt cx="675897" cy="6262883"/>
          </a:xfrm>
        </p:grpSpPr>
        <p:pic>
          <p:nvPicPr>
            <p:cNvPr id="13" name="Picture 12">
              <a:extLst>
                <a:ext uri="{FF2B5EF4-FFF2-40B4-BE49-F238E27FC236}">
                  <a16:creationId xmlns:a16="http://schemas.microsoft.com/office/drawing/2014/main" id="{F95E3DB8-3C64-CB44-A7AF-650351F452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5" name="Picture 14">
              <a:extLst>
                <a:ext uri="{FF2B5EF4-FFF2-40B4-BE49-F238E27FC236}">
                  <a16:creationId xmlns:a16="http://schemas.microsoft.com/office/drawing/2014/main" id="{1A23AD00-D35C-8148-BFC4-739C964EDD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Tree>
    <p:extLst>
      <p:ext uri="{BB962C8B-B14F-4D97-AF65-F5344CB8AC3E}">
        <p14:creationId xmlns:p14="http://schemas.microsoft.com/office/powerpoint/2010/main" val="78725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6" y="1790691"/>
            <a:ext cx="5490614"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3.1</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WORKING WITH GROUPS OF ADULTS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30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15763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SIX PRINCIPLES OF ADULT LEARNING</a:t>
            </a:r>
            <a:br>
              <a:rPr lang="en-US" sz="2800" b="0" dirty="0">
                <a:solidFill>
                  <a:srgbClr val="5A0058"/>
                </a:solidFill>
                <a:latin typeface="+mj-lt"/>
              </a:rPr>
            </a:br>
            <a:br>
              <a:rPr lang="en-US" sz="2800" b="0" dirty="0">
                <a:solidFill>
                  <a:srgbClr val="5A0058"/>
                </a:solidFill>
                <a:latin typeface="+mj-lt"/>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715125"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Light" panose="020F0302020204030204" pitchFamily="34" charset="0"/>
                <a:cs typeface="Calibri Light" panose="020F0302020204030204" pitchFamily="34" charset="0"/>
              </a:rPr>
              <a:t>Adults are internally motivated and self-directed</a:t>
            </a:r>
          </a:p>
          <a:p>
            <a:r>
              <a:rPr lang="en-GB" dirty="0">
                <a:latin typeface="Calibri Light" panose="020F0302020204030204" pitchFamily="34" charset="0"/>
                <a:cs typeface="Calibri Light" panose="020F0302020204030204" pitchFamily="34" charset="0"/>
              </a:rPr>
              <a:t>Adults bring life experiences and knowledge to learning experiences</a:t>
            </a:r>
          </a:p>
          <a:p>
            <a:r>
              <a:rPr lang="en-GB" dirty="0">
                <a:latin typeface="Calibri Light" panose="020F0302020204030204" pitchFamily="34" charset="0"/>
                <a:cs typeface="Calibri Light" panose="020F0302020204030204" pitchFamily="34" charset="0"/>
              </a:rPr>
              <a:t>Adults are goal oriented</a:t>
            </a:r>
          </a:p>
          <a:p>
            <a:r>
              <a:rPr lang="en-GB" dirty="0">
                <a:latin typeface="Calibri Light" panose="020F0302020204030204" pitchFamily="34" charset="0"/>
                <a:cs typeface="Calibri Light" panose="020F0302020204030204" pitchFamily="34" charset="0"/>
              </a:rPr>
              <a:t>Adults are relevancy oriented</a:t>
            </a:r>
          </a:p>
          <a:p>
            <a:r>
              <a:rPr lang="en-GB" dirty="0">
                <a:latin typeface="Calibri Light" panose="020F0302020204030204" pitchFamily="34" charset="0"/>
                <a:cs typeface="Calibri Light" panose="020F0302020204030204" pitchFamily="34" charset="0"/>
              </a:rPr>
              <a:t>Adults are practical</a:t>
            </a:r>
          </a:p>
          <a:p>
            <a:r>
              <a:rPr lang="en-GB" dirty="0">
                <a:latin typeface="Calibri Light" panose="020F0302020204030204" pitchFamily="34" charset="0"/>
                <a:cs typeface="Calibri Light" panose="020F0302020204030204" pitchFamily="34" charset="0"/>
              </a:rPr>
              <a:t>Adult learners like to be respected</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grpSp>
        <p:nvGrpSpPr>
          <p:cNvPr id="11" name="Group 10">
            <a:extLst>
              <a:ext uri="{FF2B5EF4-FFF2-40B4-BE49-F238E27FC236}">
                <a16:creationId xmlns:a16="http://schemas.microsoft.com/office/drawing/2014/main" id="{67FFBCF5-79A3-1741-BAB3-A302C98D4589}"/>
              </a:ext>
            </a:extLst>
          </p:cNvPr>
          <p:cNvGrpSpPr/>
          <p:nvPr/>
        </p:nvGrpSpPr>
        <p:grpSpPr>
          <a:xfrm rot="5400000">
            <a:off x="3488969" y="-3956381"/>
            <a:ext cx="896968" cy="8311324"/>
            <a:chOff x="3750629" y="1231759"/>
            <a:chExt cx="675897" cy="6262883"/>
          </a:xfrm>
        </p:grpSpPr>
        <p:pic>
          <p:nvPicPr>
            <p:cNvPr id="12" name="Picture 11">
              <a:extLst>
                <a:ext uri="{FF2B5EF4-FFF2-40B4-BE49-F238E27FC236}">
                  <a16:creationId xmlns:a16="http://schemas.microsoft.com/office/drawing/2014/main" id="{C4989C87-A700-F042-8A72-795C225333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3" name="Picture 12">
              <a:extLst>
                <a:ext uri="{FF2B5EF4-FFF2-40B4-BE49-F238E27FC236}">
                  <a16:creationId xmlns:a16="http://schemas.microsoft.com/office/drawing/2014/main" id="{F0FF6511-45E0-EC4A-A4D2-65331B78B0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Tree>
    <p:extLst>
      <p:ext uri="{BB962C8B-B14F-4D97-AF65-F5344CB8AC3E}">
        <p14:creationId xmlns:p14="http://schemas.microsoft.com/office/powerpoint/2010/main" val="95472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3A364A46-12A4-9245-99AB-80A07EB8C3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 y="0"/>
            <a:ext cx="4145280" cy="6858000"/>
          </a:xfrm>
          <a:prstGeom prst="rect">
            <a:avLst/>
          </a:prstGeom>
        </p:spPr>
      </p:pic>
      <p:pic>
        <p:nvPicPr>
          <p:cNvPr id="8" name="Picture 7">
            <a:extLst>
              <a:ext uri="{FF2B5EF4-FFF2-40B4-BE49-F238E27FC236}">
                <a16:creationId xmlns:a16="http://schemas.microsoft.com/office/drawing/2014/main" id="{0B62E1B6-EB4F-1F44-B9B6-A96B92F04C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91345" y="2806994"/>
            <a:ext cx="9091680" cy="1244009"/>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646331"/>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1: Do No Harm</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a:xfrm>
            <a:off x="5124449" y="2118866"/>
            <a:ext cx="6715125" cy="3581400"/>
          </a:xfrm>
        </p:spPr>
        <p:txBody>
          <a:bodyPr/>
          <a:lstStyle/>
          <a:p>
            <a:pPr marL="0" indent="0">
              <a:buNone/>
            </a:pPr>
            <a:r>
              <a:rPr lang="en-US" sz="1800" kern="0" dirty="0">
                <a:latin typeface="+mj-lt"/>
                <a:ea typeface="Verdana" panose="020B0604030504040204" pitchFamily="34" charset="0"/>
                <a:cs typeface="Segoe UI Light" panose="020B0402040204020203" pitchFamily="34" charset="0"/>
              </a:rPr>
              <a:t>2 HOURS </a:t>
            </a:r>
            <a:endParaRPr lang="en-US" dirty="0">
              <a:latin typeface="+mj-lt"/>
              <a:cs typeface="Segoe UI Light" panose="020B0402040204020203" pitchFamily="34" charset="0"/>
            </a:endParaRPr>
          </a:p>
        </p:txBody>
      </p:sp>
    </p:spTree>
    <p:extLst>
      <p:ext uri="{BB962C8B-B14F-4D97-AF65-F5344CB8AC3E}">
        <p14:creationId xmlns:p14="http://schemas.microsoft.com/office/powerpoint/2010/main" val="319089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715125"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5A0058"/>
                </a:solidFill>
                <a:latin typeface="Calibri" panose="020F0502020204030204" pitchFamily="34" charset="0"/>
                <a:cs typeface="Calibri" panose="020F0502020204030204" pitchFamily="34" charset="0"/>
              </a:rPr>
              <a:t>TELL ME, AND I WILL FORGET. </a:t>
            </a:r>
          </a:p>
          <a:p>
            <a:pPr marL="0" indent="0">
              <a:buNone/>
            </a:pPr>
            <a:r>
              <a:rPr lang="en-GB" sz="2400" b="1" dirty="0">
                <a:solidFill>
                  <a:srgbClr val="5A0058"/>
                </a:solidFill>
                <a:latin typeface="Calibri" panose="020F0502020204030204" pitchFamily="34" charset="0"/>
                <a:cs typeface="Calibri" panose="020F0502020204030204" pitchFamily="34" charset="0"/>
              </a:rPr>
              <a:t>SHOW ME, AND I MAY REMEMBER. </a:t>
            </a:r>
          </a:p>
          <a:p>
            <a:pPr marL="0" indent="0">
              <a:buNone/>
            </a:pPr>
            <a:r>
              <a:rPr lang="en-GB" sz="2400" b="1" dirty="0">
                <a:solidFill>
                  <a:srgbClr val="5A0058"/>
                </a:solidFill>
                <a:latin typeface="Calibri" panose="020F0502020204030204" pitchFamily="34" charset="0"/>
                <a:cs typeface="Calibri" panose="020F0502020204030204" pitchFamily="34" charset="0"/>
              </a:rPr>
              <a:t>INVOLVE ME, AND I WILL UNDERSTAND. </a:t>
            </a:r>
          </a:p>
          <a:p>
            <a:endParaRPr lang="en-GB" dirty="0">
              <a:latin typeface="Calibri Light" panose="020F0302020204030204" pitchFamily="34" charset="0"/>
              <a:cs typeface="Calibri Light" panose="020F03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grpSp>
        <p:nvGrpSpPr>
          <p:cNvPr id="11" name="Group 10">
            <a:extLst>
              <a:ext uri="{FF2B5EF4-FFF2-40B4-BE49-F238E27FC236}">
                <a16:creationId xmlns:a16="http://schemas.microsoft.com/office/drawing/2014/main" id="{67FFBCF5-79A3-1741-BAB3-A302C98D4589}"/>
              </a:ext>
            </a:extLst>
          </p:cNvPr>
          <p:cNvGrpSpPr/>
          <p:nvPr/>
        </p:nvGrpSpPr>
        <p:grpSpPr>
          <a:xfrm rot="5400000">
            <a:off x="3488969" y="-3956381"/>
            <a:ext cx="896968" cy="8311324"/>
            <a:chOff x="3750629" y="1231759"/>
            <a:chExt cx="675897" cy="6262883"/>
          </a:xfrm>
        </p:grpSpPr>
        <p:pic>
          <p:nvPicPr>
            <p:cNvPr id="12" name="Picture 11">
              <a:extLst>
                <a:ext uri="{FF2B5EF4-FFF2-40B4-BE49-F238E27FC236}">
                  <a16:creationId xmlns:a16="http://schemas.microsoft.com/office/drawing/2014/main" id="{C4989C87-A700-F042-8A72-795C225333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3" name="Picture 12">
              <a:extLst>
                <a:ext uri="{FF2B5EF4-FFF2-40B4-BE49-F238E27FC236}">
                  <a16:creationId xmlns:a16="http://schemas.microsoft.com/office/drawing/2014/main" id="{F0FF6511-45E0-EC4A-A4D2-65331B78B0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Tree>
    <p:extLst>
      <p:ext uri="{BB962C8B-B14F-4D97-AF65-F5344CB8AC3E}">
        <p14:creationId xmlns:p14="http://schemas.microsoft.com/office/powerpoint/2010/main" val="193802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1FA5E3-218A-FA45-B553-8AE328835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363" y="1784460"/>
            <a:ext cx="3484756" cy="3484756"/>
          </a:xfrm>
          <a:prstGeom prst="rect">
            <a:avLst/>
          </a:prstGeom>
        </p:spPr>
      </p:pic>
      <p:pic>
        <p:nvPicPr>
          <p:cNvPr id="20" name="Picture 19">
            <a:extLst>
              <a:ext uri="{FF2B5EF4-FFF2-40B4-BE49-F238E27FC236}">
                <a16:creationId xmlns:a16="http://schemas.microsoft.com/office/drawing/2014/main" id="{01F6847C-0CA2-2A44-8323-C3E330522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1599" y="2662521"/>
            <a:ext cx="1578430" cy="1578430"/>
          </a:xfrm>
          <a:prstGeom prst="rect">
            <a:avLst/>
          </a:prstGeom>
        </p:spPr>
      </p:pic>
      <p:pic>
        <p:nvPicPr>
          <p:cNvPr id="19" name="Picture 18">
            <a:extLst>
              <a:ext uri="{FF2B5EF4-FFF2-40B4-BE49-F238E27FC236}">
                <a16:creationId xmlns:a16="http://schemas.microsoft.com/office/drawing/2014/main" id="{260B2968-F806-054F-AAD6-1A92D9719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515" y="2662521"/>
            <a:ext cx="1578430" cy="1578430"/>
          </a:xfrm>
          <a:prstGeom prst="rect">
            <a:avLst/>
          </a:prstGeom>
        </p:spPr>
      </p:pic>
      <p:pic>
        <p:nvPicPr>
          <p:cNvPr id="18" name="Picture 17">
            <a:extLst>
              <a:ext uri="{FF2B5EF4-FFF2-40B4-BE49-F238E27FC236}">
                <a16:creationId xmlns:a16="http://schemas.microsoft.com/office/drawing/2014/main" id="{4C15F915-B6FB-0C42-BD4A-9F2B65ECFC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942" y="4295908"/>
            <a:ext cx="1578430" cy="1578430"/>
          </a:xfrm>
          <a:prstGeom prst="rect">
            <a:avLst/>
          </a:prstGeom>
        </p:spPr>
      </p:pic>
      <p:pic>
        <p:nvPicPr>
          <p:cNvPr id="16" name="Picture 15">
            <a:extLst>
              <a:ext uri="{FF2B5EF4-FFF2-40B4-BE49-F238E27FC236}">
                <a16:creationId xmlns:a16="http://schemas.microsoft.com/office/drawing/2014/main" id="{2E9E13C9-6635-8144-AA6A-354F3B6BD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942" y="1179338"/>
            <a:ext cx="1578430" cy="157843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7116534" y="1784460"/>
            <a:ext cx="1494065" cy="39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EXPERIENCE</a:t>
            </a:r>
          </a:p>
        </p:txBody>
      </p:sp>
      <p:grpSp>
        <p:nvGrpSpPr>
          <p:cNvPr id="11" name="Group 10">
            <a:extLst>
              <a:ext uri="{FF2B5EF4-FFF2-40B4-BE49-F238E27FC236}">
                <a16:creationId xmlns:a16="http://schemas.microsoft.com/office/drawing/2014/main" id="{67FFBCF5-79A3-1741-BAB3-A302C98D4589}"/>
              </a:ext>
            </a:extLst>
          </p:cNvPr>
          <p:cNvGrpSpPr/>
          <p:nvPr/>
        </p:nvGrpSpPr>
        <p:grpSpPr>
          <a:xfrm rot="5400000">
            <a:off x="3488969" y="-3956381"/>
            <a:ext cx="896968" cy="8311324"/>
            <a:chOff x="3750629" y="1231759"/>
            <a:chExt cx="675897" cy="6262883"/>
          </a:xfrm>
        </p:grpSpPr>
        <p:pic>
          <p:nvPicPr>
            <p:cNvPr id="12" name="Picture 11">
              <a:extLst>
                <a:ext uri="{FF2B5EF4-FFF2-40B4-BE49-F238E27FC236}">
                  <a16:creationId xmlns:a16="http://schemas.microsoft.com/office/drawing/2014/main" id="{C4989C87-A700-F042-8A72-795C225333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3" name="Picture 12">
              <a:extLst>
                <a:ext uri="{FF2B5EF4-FFF2-40B4-BE49-F238E27FC236}">
                  <a16:creationId xmlns:a16="http://schemas.microsoft.com/office/drawing/2014/main" id="{F0FF6511-45E0-EC4A-A4D2-65331B78B0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9" name="Text Placeholder 2">
            <a:extLst>
              <a:ext uri="{FF2B5EF4-FFF2-40B4-BE49-F238E27FC236}">
                <a16:creationId xmlns:a16="http://schemas.microsoft.com/office/drawing/2014/main" id="{C69060C5-57DA-1648-8964-EE4D85DC1773}"/>
              </a:ext>
            </a:extLst>
          </p:cNvPr>
          <p:cNvSpPr txBox="1">
            <a:spLocks/>
          </p:cNvSpPr>
          <p:nvPr/>
        </p:nvSpPr>
        <p:spPr>
          <a:xfrm>
            <a:off x="7116534" y="4781286"/>
            <a:ext cx="1494065" cy="39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MAKING MEANING</a:t>
            </a:r>
          </a:p>
        </p:txBody>
      </p:sp>
      <p:sp>
        <p:nvSpPr>
          <p:cNvPr id="14" name="Text Placeholder 2">
            <a:extLst>
              <a:ext uri="{FF2B5EF4-FFF2-40B4-BE49-F238E27FC236}">
                <a16:creationId xmlns:a16="http://schemas.microsoft.com/office/drawing/2014/main" id="{F8207A79-A7F2-584E-B0B4-9AFF7FFBE00F}"/>
              </a:ext>
            </a:extLst>
          </p:cNvPr>
          <p:cNvSpPr txBox="1">
            <a:spLocks/>
          </p:cNvSpPr>
          <p:nvPr/>
        </p:nvSpPr>
        <p:spPr>
          <a:xfrm>
            <a:off x="5451021" y="3289413"/>
            <a:ext cx="1494065" cy="39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ACTION</a:t>
            </a:r>
          </a:p>
        </p:txBody>
      </p:sp>
      <p:sp>
        <p:nvSpPr>
          <p:cNvPr id="15" name="Text Placeholder 2">
            <a:extLst>
              <a:ext uri="{FF2B5EF4-FFF2-40B4-BE49-F238E27FC236}">
                <a16:creationId xmlns:a16="http://schemas.microsoft.com/office/drawing/2014/main" id="{8E1D6C3F-F7D2-784B-B395-920D025C54B4}"/>
              </a:ext>
            </a:extLst>
          </p:cNvPr>
          <p:cNvSpPr txBox="1">
            <a:spLocks/>
          </p:cNvSpPr>
          <p:nvPr/>
        </p:nvSpPr>
        <p:spPr>
          <a:xfrm>
            <a:off x="8977994" y="3289413"/>
            <a:ext cx="1494065" cy="392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Calibri" panose="020F0502020204030204" pitchFamily="34" charset="0"/>
                <a:cs typeface="Calibri" panose="020F0502020204030204" pitchFamily="34" charset="0"/>
              </a:rPr>
              <a:t>REFLECTION</a:t>
            </a:r>
          </a:p>
        </p:txBody>
      </p:sp>
    </p:spTree>
    <p:extLst>
      <p:ext uri="{BB962C8B-B14F-4D97-AF65-F5344CB8AC3E}">
        <p14:creationId xmlns:p14="http://schemas.microsoft.com/office/powerpoint/2010/main" val="383481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3.2</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FACILITATING PARTICIPATORY PROCESSES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75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312691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995B2-A7E4-F948-A687-E73F39B2B2EF}"/>
              </a:ext>
            </a:extLst>
          </p:cNvPr>
          <p:cNvPicPr>
            <a:picLocks noChangeAspect="1"/>
          </p:cNvPicPr>
          <p:nvPr/>
        </p:nvPicPr>
        <p:blipFill>
          <a:blip r:embed="rId3"/>
          <a:stretch>
            <a:fillRect/>
          </a:stretch>
        </p:blipFill>
        <p:spPr>
          <a:xfrm rot="5400000" flipV="1">
            <a:off x="3654915" y="3059897"/>
            <a:ext cx="4882170" cy="70860"/>
          </a:xfrm>
          <a:prstGeom prst="rect">
            <a:avLst/>
          </a:prstGeom>
        </p:spPr>
      </p:pic>
      <p:sp>
        <p:nvSpPr>
          <p:cNvPr id="5" name="Title 4">
            <a:extLst>
              <a:ext uri="{FF2B5EF4-FFF2-40B4-BE49-F238E27FC236}">
                <a16:creationId xmlns:a16="http://schemas.microsoft.com/office/drawing/2014/main" id="{E49C1016-BE1D-064A-B40A-F68518D5C816}"/>
              </a:ext>
            </a:extLst>
          </p:cNvPr>
          <p:cNvSpPr txBox="1">
            <a:spLocks/>
          </p:cNvSpPr>
          <p:nvPr/>
        </p:nvSpPr>
        <p:spPr>
          <a:xfrm>
            <a:off x="532572" y="344950"/>
            <a:ext cx="1700781"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Scenario 1</a:t>
            </a:r>
          </a:p>
        </p:txBody>
      </p:sp>
      <p:sp>
        <p:nvSpPr>
          <p:cNvPr id="6" name="Title 4">
            <a:extLst>
              <a:ext uri="{FF2B5EF4-FFF2-40B4-BE49-F238E27FC236}">
                <a16:creationId xmlns:a16="http://schemas.microsoft.com/office/drawing/2014/main" id="{EC4B552A-74EF-E844-8089-C12C016AA5EE}"/>
              </a:ext>
            </a:extLst>
          </p:cNvPr>
          <p:cNvSpPr txBox="1">
            <a:spLocks/>
          </p:cNvSpPr>
          <p:nvPr/>
        </p:nvSpPr>
        <p:spPr>
          <a:xfrm>
            <a:off x="6866870" y="344950"/>
            <a:ext cx="1700781"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Scenario 2</a:t>
            </a:r>
          </a:p>
          <a:p>
            <a:endParaRPr lang="en-US" sz="2800" b="0" kern="0" dirty="0">
              <a:solidFill>
                <a:srgbClr val="5A0058"/>
              </a:solidFill>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A29938AF-A4A8-3945-9F5A-A97D5C337A52}"/>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579522" y="2389734"/>
            <a:ext cx="1134880" cy="1039266"/>
          </a:xfrm>
          <a:prstGeom prst="rect">
            <a:avLst/>
          </a:prstGeom>
        </p:spPr>
      </p:pic>
      <p:pic>
        <p:nvPicPr>
          <p:cNvPr id="8" name="Picture 7">
            <a:extLst>
              <a:ext uri="{FF2B5EF4-FFF2-40B4-BE49-F238E27FC236}">
                <a16:creationId xmlns:a16="http://schemas.microsoft.com/office/drawing/2014/main" id="{A274DC73-5E54-0C49-8019-668592CA9A3D}"/>
              </a:ext>
            </a:extLst>
          </p:cNvPr>
          <p:cNvPicPr>
            <a:picLocks noChangeAspect="1"/>
          </p:cNvPicPr>
          <p:nvPr/>
        </p:nvPicPr>
        <p:blipFill>
          <a:blip r:embed="rId5"/>
          <a:stretch>
            <a:fillRect/>
          </a:stretch>
        </p:blipFill>
        <p:spPr>
          <a:xfrm>
            <a:off x="2233353" y="2271222"/>
            <a:ext cx="859820" cy="1157778"/>
          </a:xfrm>
          <a:prstGeom prst="rect">
            <a:avLst/>
          </a:prstGeom>
        </p:spPr>
      </p:pic>
      <p:pic>
        <p:nvPicPr>
          <p:cNvPr id="9" name="Picture 8">
            <a:extLst>
              <a:ext uri="{FF2B5EF4-FFF2-40B4-BE49-F238E27FC236}">
                <a16:creationId xmlns:a16="http://schemas.microsoft.com/office/drawing/2014/main" id="{AB52EE1F-F0BA-7A4D-8C4F-4385B107BD63}"/>
              </a:ext>
            </a:extLst>
          </p:cNvPr>
          <p:cNvPicPr>
            <a:picLocks noChangeAspect="1"/>
          </p:cNvPicPr>
          <p:nvPr/>
        </p:nvPicPr>
        <p:blipFill>
          <a:blip r:embed="rId6"/>
          <a:stretch>
            <a:fillRect/>
          </a:stretch>
        </p:blipFill>
        <p:spPr>
          <a:xfrm>
            <a:off x="1236004" y="4378634"/>
            <a:ext cx="859820" cy="1157778"/>
          </a:xfrm>
          <a:prstGeom prst="rect">
            <a:avLst/>
          </a:prstGeom>
        </p:spPr>
      </p:pic>
      <p:pic>
        <p:nvPicPr>
          <p:cNvPr id="11" name="Picture 10">
            <a:extLst>
              <a:ext uri="{FF2B5EF4-FFF2-40B4-BE49-F238E27FC236}">
                <a16:creationId xmlns:a16="http://schemas.microsoft.com/office/drawing/2014/main" id="{6BEE5653-7C2D-3247-AE16-0AB67581E9E4}"/>
              </a:ext>
            </a:extLst>
          </p:cNvPr>
          <p:cNvPicPr>
            <a:picLocks noChangeAspect="1"/>
          </p:cNvPicPr>
          <p:nvPr/>
        </p:nvPicPr>
        <p:blipFill>
          <a:blip r:embed="rId6"/>
          <a:stretch>
            <a:fillRect/>
          </a:stretch>
        </p:blipFill>
        <p:spPr>
          <a:xfrm>
            <a:off x="3404816" y="4378634"/>
            <a:ext cx="859820" cy="1157778"/>
          </a:xfrm>
          <a:prstGeom prst="rect">
            <a:avLst/>
          </a:prstGeom>
        </p:spPr>
      </p:pic>
      <p:pic>
        <p:nvPicPr>
          <p:cNvPr id="12" name="Picture 11">
            <a:extLst>
              <a:ext uri="{FF2B5EF4-FFF2-40B4-BE49-F238E27FC236}">
                <a16:creationId xmlns:a16="http://schemas.microsoft.com/office/drawing/2014/main" id="{9AACB381-0979-A048-99FF-4787AFC309CD}"/>
              </a:ext>
            </a:extLst>
          </p:cNvPr>
          <p:cNvPicPr>
            <a:picLocks noChangeAspect="1"/>
          </p:cNvPicPr>
          <p:nvPr/>
        </p:nvPicPr>
        <p:blipFill>
          <a:blip r:embed="rId6"/>
          <a:stretch>
            <a:fillRect/>
          </a:stretch>
        </p:blipFill>
        <p:spPr>
          <a:xfrm>
            <a:off x="2320410" y="4378634"/>
            <a:ext cx="859820" cy="1157778"/>
          </a:xfrm>
          <a:prstGeom prst="rect">
            <a:avLst/>
          </a:prstGeom>
        </p:spPr>
      </p:pic>
      <p:pic>
        <p:nvPicPr>
          <p:cNvPr id="13" name="Picture 12">
            <a:extLst>
              <a:ext uri="{FF2B5EF4-FFF2-40B4-BE49-F238E27FC236}">
                <a16:creationId xmlns:a16="http://schemas.microsoft.com/office/drawing/2014/main" id="{1D4ED3D5-8B44-074F-BF46-F6B034D1080E}"/>
              </a:ext>
            </a:extLst>
          </p:cNvPr>
          <p:cNvPicPr>
            <a:picLocks noChangeAspect="1"/>
          </p:cNvPicPr>
          <p:nvPr/>
        </p:nvPicPr>
        <p:blipFill>
          <a:blip r:embed="rId6"/>
          <a:stretch>
            <a:fillRect/>
          </a:stretch>
        </p:blipFill>
        <p:spPr>
          <a:xfrm>
            <a:off x="4489222" y="4378634"/>
            <a:ext cx="859820" cy="1157778"/>
          </a:xfrm>
          <a:prstGeom prst="rect">
            <a:avLst/>
          </a:prstGeom>
        </p:spPr>
      </p:pic>
      <p:pic>
        <p:nvPicPr>
          <p:cNvPr id="14" name="Picture 13">
            <a:extLst>
              <a:ext uri="{FF2B5EF4-FFF2-40B4-BE49-F238E27FC236}">
                <a16:creationId xmlns:a16="http://schemas.microsoft.com/office/drawing/2014/main" id="{0F7A74D7-ED00-8042-86FC-43680578C20B}"/>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rot="6067972">
            <a:off x="3443942" y="3672704"/>
            <a:ext cx="667386" cy="101600"/>
          </a:xfrm>
          <a:prstGeom prst="rect">
            <a:avLst/>
          </a:prstGeom>
        </p:spPr>
      </p:pic>
      <p:pic>
        <p:nvPicPr>
          <p:cNvPr id="15" name="Picture 14">
            <a:extLst>
              <a:ext uri="{FF2B5EF4-FFF2-40B4-BE49-F238E27FC236}">
                <a16:creationId xmlns:a16="http://schemas.microsoft.com/office/drawing/2014/main" id="{7E938224-A749-9048-902A-0766D98A1073}"/>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rot="4628152">
            <a:off x="4198260" y="3672703"/>
            <a:ext cx="667386" cy="101600"/>
          </a:xfrm>
          <a:prstGeom prst="rect">
            <a:avLst/>
          </a:prstGeom>
        </p:spPr>
      </p:pic>
      <p:sp>
        <p:nvSpPr>
          <p:cNvPr id="16" name="Title 4">
            <a:extLst>
              <a:ext uri="{FF2B5EF4-FFF2-40B4-BE49-F238E27FC236}">
                <a16:creationId xmlns:a16="http://schemas.microsoft.com/office/drawing/2014/main" id="{BB66DB56-B1FF-A14D-AE96-84D1A84FD37D}"/>
              </a:ext>
            </a:extLst>
          </p:cNvPr>
          <p:cNvSpPr txBox="1">
            <a:spLocks/>
          </p:cNvSpPr>
          <p:nvPr/>
        </p:nvSpPr>
        <p:spPr>
          <a:xfrm>
            <a:off x="3647581" y="2641103"/>
            <a:ext cx="1008192"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kern="0" dirty="0">
                <a:solidFill>
                  <a:srgbClr val="5A0058"/>
                </a:solidFill>
                <a:latin typeface="Calibri" panose="020F0502020204030204" pitchFamily="34" charset="0"/>
                <a:cs typeface="Calibri" panose="020F0502020204030204" pitchFamily="34" charset="0"/>
              </a:rPr>
              <a:t>XXXX</a:t>
            </a:r>
          </a:p>
        </p:txBody>
      </p:sp>
      <p:pic>
        <p:nvPicPr>
          <p:cNvPr id="17" name="Picture 16">
            <a:extLst>
              <a:ext uri="{FF2B5EF4-FFF2-40B4-BE49-F238E27FC236}">
                <a16:creationId xmlns:a16="http://schemas.microsoft.com/office/drawing/2014/main" id="{A873A260-D167-F345-8C80-8B0F2CFAC774}"/>
              </a:ext>
            </a:extLst>
          </p:cNvPr>
          <p:cNvPicPr>
            <a:picLocks noChangeAspect="1"/>
          </p:cNvPicPr>
          <p:nvPr/>
        </p:nvPicPr>
        <p:blipFill>
          <a:blip r:embed="rId5"/>
          <a:stretch>
            <a:fillRect/>
          </a:stretch>
        </p:blipFill>
        <p:spPr>
          <a:xfrm>
            <a:off x="7629999" y="2204391"/>
            <a:ext cx="859820" cy="1157778"/>
          </a:xfrm>
          <a:prstGeom prst="rect">
            <a:avLst/>
          </a:prstGeom>
        </p:spPr>
      </p:pic>
      <p:pic>
        <p:nvPicPr>
          <p:cNvPr id="18" name="Picture 17">
            <a:extLst>
              <a:ext uri="{FF2B5EF4-FFF2-40B4-BE49-F238E27FC236}">
                <a16:creationId xmlns:a16="http://schemas.microsoft.com/office/drawing/2014/main" id="{803FD202-D989-1846-A222-3CCE15FCD0D7}"/>
              </a:ext>
            </a:extLst>
          </p:cNvPr>
          <p:cNvPicPr>
            <a:picLocks noChangeAspect="1"/>
          </p:cNvPicPr>
          <p:nvPr/>
        </p:nvPicPr>
        <p:blipFill>
          <a:blip r:embed="rId6"/>
          <a:stretch>
            <a:fillRect/>
          </a:stretch>
        </p:blipFill>
        <p:spPr>
          <a:xfrm>
            <a:off x="8679156" y="1546156"/>
            <a:ext cx="859820" cy="1157778"/>
          </a:xfrm>
          <a:prstGeom prst="rect">
            <a:avLst/>
          </a:prstGeom>
        </p:spPr>
      </p:pic>
      <p:pic>
        <p:nvPicPr>
          <p:cNvPr id="19" name="Picture 18">
            <a:extLst>
              <a:ext uri="{FF2B5EF4-FFF2-40B4-BE49-F238E27FC236}">
                <a16:creationId xmlns:a16="http://schemas.microsoft.com/office/drawing/2014/main" id="{290E441B-71F8-9E44-B125-203167659763}"/>
              </a:ext>
            </a:extLst>
          </p:cNvPr>
          <p:cNvPicPr>
            <a:picLocks noChangeAspect="1"/>
          </p:cNvPicPr>
          <p:nvPr/>
        </p:nvPicPr>
        <p:blipFill>
          <a:blip r:embed="rId6"/>
          <a:stretch>
            <a:fillRect/>
          </a:stretch>
        </p:blipFill>
        <p:spPr>
          <a:xfrm>
            <a:off x="9663290" y="2424104"/>
            <a:ext cx="859820" cy="1157778"/>
          </a:xfrm>
          <a:prstGeom prst="rect">
            <a:avLst/>
          </a:prstGeom>
        </p:spPr>
      </p:pic>
      <p:pic>
        <p:nvPicPr>
          <p:cNvPr id="20" name="Picture 19">
            <a:extLst>
              <a:ext uri="{FF2B5EF4-FFF2-40B4-BE49-F238E27FC236}">
                <a16:creationId xmlns:a16="http://schemas.microsoft.com/office/drawing/2014/main" id="{21CB9F80-BB47-064B-A4A1-E73CD8AB2695}"/>
              </a:ext>
            </a:extLst>
          </p:cNvPr>
          <p:cNvPicPr>
            <a:picLocks noChangeAspect="1"/>
          </p:cNvPicPr>
          <p:nvPr/>
        </p:nvPicPr>
        <p:blipFill>
          <a:blip r:embed="rId6"/>
          <a:stretch>
            <a:fillRect/>
          </a:stretch>
        </p:blipFill>
        <p:spPr>
          <a:xfrm>
            <a:off x="7279611" y="3581882"/>
            <a:ext cx="859820" cy="1157778"/>
          </a:xfrm>
          <a:prstGeom prst="rect">
            <a:avLst/>
          </a:prstGeom>
        </p:spPr>
      </p:pic>
      <p:pic>
        <p:nvPicPr>
          <p:cNvPr id="21" name="Picture 20">
            <a:extLst>
              <a:ext uri="{FF2B5EF4-FFF2-40B4-BE49-F238E27FC236}">
                <a16:creationId xmlns:a16="http://schemas.microsoft.com/office/drawing/2014/main" id="{4BDFABCA-6AF2-1140-B965-E8B542143C92}"/>
              </a:ext>
            </a:extLst>
          </p:cNvPr>
          <p:cNvPicPr>
            <a:picLocks noChangeAspect="1"/>
          </p:cNvPicPr>
          <p:nvPr/>
        </p:nvPicPr>
        <p:blipFill>
          <a:blip r:embed="rId6"/>
          <a:stretch>
            <a:fillRect/>
          </a:stretch>
        </p:blipFill>
        <p:spPr>
          <a:xfrm>
            <a:off x="8316439" y="4160771"/>
            <a:ext cx="859820" cy="1157778"/>
          </a:xfrm>
          <a:prstGeom prst="rect">
            <a:avLst/>
          </a:prstGeom>
        </p:spPr>
      </p:pic>
      <p:pic>
        <p:nvPicPr>
          <p:cNvPr id="22" name="Picture 21">
            <a:extLst>
              <a:ext uri="{FF2B5EF4-FFF2-40B4-BE49-F238E27FC236}">
                <a16:creationId xmlns:a16="http://schemas.microsoft.com/office/drawing/2014/main" id="{E523248D-2793-0F46-8F94-160158EDF2D9}"/>
              </a:ext>
            </a:extLst>
          </p:cNvPr>
          <p:cNvPicPr>
            <a:picLocks noChangeAspect="1"/>
          </p:cNvPicPr>
          <p:nvPr/>
        </p:nvPicPr>
        <p:blipFill>
          <a:blip r:embed="rId6"/>
          <a:stretch>
            <a:fillRect/>
          </a:stretch>
        </p:blipFill>
        <p:spPr>
          <a:xfrm>
            <a:off x="9427957" y="3723503"/>
            <a:ext cx="859820" cy="1157778"/>
          </a:xfrm>
          <a:prstGeom prst="rect">
            <a:avLst/>
          </a:prstGeom>
        </p:spPr>
      </p:pic>
    </p:spTree>
    <p:extLst>
      <p:ext uri="{BB962C8B-B14F-4D97-AF65-F5344CB8AC3E}">
        <p14:creationId xmlns:p14="http://schemas.microsoft.com/office/powerpoint/2010/main" val="254021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PARTICIPATORY APPROACHES</a:t>
            </a:r>
            <a:br>
              <a:rPr lang="en-US" sz="2800" b="0" dirty="0">
                <a:solidFill>
                  <a:srgbClr val="5A0058"/>
                </a:solidFill>
                <a:latin typeface="+mj-lt"/>
              </a:rPr>
            </a:br>
            <a:br>
              <a:rPr lang="en-US" sz="2800" b="0" dirty="0">
                <a:solidFill>
                  <a:srgbClr val="5A0058"/>
                </a:solidFill>
                <a:latin typeface="+mj-lt"/>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534151"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Light" panose="020F0302020204030204" pitchFamily="34" charset="0"/>
                <a:cs typeface="Calibri Light" panose="020F0302020204030204" pitchFamily="34" charset="0"/>
              </a:rPr>
              <a:t>Change is more likely if people most affected 	        own the process</a:t>
            </a:r>
          </a:p>
          <a:p>
            <a:r>
              <a:rPr lang="en-GB" dirty="0">
                <a:latin typeface="Calibri Light" panose="020F0302020204030204" pitchFamily="34" charset="0"/>
                <a:cs typeface="Calibri Light" panose="020F0302020204030204" pitchFamily="34" charset="0"/>
              </a:rPr>
              <a:t>Change is more likely if the process is empowering and horizontal (versus top-down) and gives a voice to unheard members of the community</a:t>
            </a:r>
          </a:p>
          <a:p>
            <a:r>
              <a:rPr lang="en-GB" dirty="0">
                <a:latin typeface="Calibri Light" panose="020F0302020204030204" pitchFamily="34" charset="0"/>
                <a:cs typeface="Calibri Light" panose="020F0302020204030204" pitchFamily="34" charset="0"/>
              </a:rPr>
              <a:t>Communities should be the agents of their own change</a:t>
            </a:r>
          </a:p>
          <a:p>
            <a:r>
              <a:rPr lang="en-GB" dirty="0">
                <a:latin typeface="Calibri Light" panose="020F0302020204030204" pitchFamily="34" charset="0"/>
                <a:cs typeface="Calibri Light" panose="020F0302020204030204" pitchFamily="34" charset="0"/>
              </a:rPr>
              <a:t>Change is more likely if the process is based in discussion and dialogue rather than on persuasion and telling people what to do</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grpSp>
        <p:nvGrpSpPr>
          <p:cNvPr id="11" name="Group 10">
            <a:extLst>
              <a:ext uri="{FF2B5EF4-FFF2-40B4-BE49-F238E27FC236}">
                <a16:creationId xmlns:a16="http://schemas.microsoft.com/office/drawing/2014/main" id="{67FFBCF5-79A3-1741-BAB3-A302C98D4589}"/>
              </a:ext>
            </a:extLst>
          </p:cNvPr>
          <p:cNvGrpSpPr/>
          <p:nvPr/>
        </p:nvGrpSpPr>
        <p:grpSpPr>
          <a:xfrm rot="5400000">
            <a:off x="3488969" y="-3956381"/>
            <a:ext cx="896968" cy="8311324"/>
            <a:chOff x="3750629" y="1231759"/>
            <a:chExt cx="675897" cy="6262883"/>
          </a:xfrm>
        </p:grpSpPr>
        <p:pic>
          <p:nvPicPr>
            <p:cNvPr id="12" name="Picture 11">
              <a:extLst>
                <a:ext uri="{FF2B5EF4-FFF2-40B4-BE49-F238E27FC236}">
                  <a16:creationId xmlns:a16="http://schemas.microsoft.com/office/drawing/2014/main" id="{C4989C87-A700-F042-8A72-795C225333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3" name="Picture 12">
              <a:extLst>
                <a:ext uri="{FF2B5EF4-FFF2-40B4-BE49-F238E27FC236}">
                  <a16:creationId xmlns:a16="http://schemas.microsoft.com/office/drawing/2014/main" id="{F0FF6511-45E0-EC4A-A4D2-65331B78B0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Tree>
    <p:extLst>
      <p:ext uri="{BB962C8B-B14F-4D97-AF65-F5344CB8AC3E}">
        <p14:creationId xmlns:p14="http://schemas.microsoft.com/office/powerpoint/2010/main" val="413601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PRINCIPLES FOR PARTICIPATORY PROCESSES</a:t>
            </a:r>
            <a:br>
              <a:rPr lang="en-US" sz="2800" b="0" dirty="0">
                <a:solidFill>
                  <a:srgbClr val="5A0058"/>
                </a:solidFill>
                <a:latin typeface="+mj-lt"/>
              </a:rPr>
            </a:br>
            <a:br>
              <a:rPr lang="en-US" sz="2800" b="0" dirty="0">
                <a:solidFill>
                  <a:srgbClr val="5A0058"/>
                </a:solidFill>
                <a:latin typeface="+mj-lt"/>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179821"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Light" panose="020F0302020204030204" pitchFamily="34" charset="0"/>
                <a:cs typeface="Calibri Light" panose="020F0302020204030204" pitchFamily="34" charset="0"/>
              </a:rPr>
              <a:t>Communities and discussion leaders are the experts;</a:t>
            </a:r>
          </a:p>
          <a:p>
            <a:r>
              <a:rPr lang="en-GB" dirty="0">
                <a:latin typeface="Calibri Light" panose="020F0302020204030204" pitchFamily="34" charset="0"/>
                <a:cs typeface="Calibri Light" panose="020F0302020204030204" pitchFamily="34" charset="0"/>
              </a:rPr>
              <a:t>Local experiences are at the centre of the process;</a:t>
            </a:r>
          </a:p>
          <a:p>
            <a:r>
              <a:rPr lang="en-GB" dirty="0">
                <a:latin typeface="Calibri Light" panose="020F0302020204030204" pitchFamily="34" charset="0"/>
                <a:cs typeface="Calibri Light" panose="020F0302020204030204" pitchFamily="34" charset="0"/>
              </a:rPr>
              <a:t>Discussion and dialogue are more effective than top-down intervention;</a:t>
            </a:r>
          </a:p>
          <a:p>
            <a:r>
              <a:rPr lang="en-GB" dirty="0">
                <a:latin typeface="Calibri Light" panose="020F0302020204030204" pitchFamily="34" charset="0"/>
                <a:cs typeface="Calibri Light" panose="020F0302020204030204" pitchFamily="34" charset="0"/>
              </a:rPr>
              <a:t>Participation by different groups in the community is important, especially participation of women and girls;</a:t>
            </a:r>
          </a:p>
          <a:p>
            <a:r>
              <a:rPr lang="en-GB" dirty="0">
                <a:latin typeface="Calibri Light" panose="020F0302020204030204" pitchFamily="34" charset="0"/>
                <a:cs typeface="Calibri Light" panose="020F0302020204030204" pitchFamily="34" charset="0"/>
              </a:rPr>
              <a:t>Mutual learning  occurs (between facilitators and the community, one community with another, and among community members).</a:t>
            </a:r>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grpSp>
        <p:nvGrpSpPr>
          <p:cNvPr id="11" name="Group 10">
            <a:extLst>
              <a:ext uri="{FF2B5EF4-FFF2-40B4-BE49-F238E27FC236}">
                <a16:creationId xmlns:a16="http://schemas.microsoft.com/office/drawing/2014/main" id="{67FFBCF5-79A3-1741-BAB3-A302C98D4589}"/>
              </a:ext>
            </a:extLst>
          </p:cNvPr>
          <p:cNvGrpSpPr/>
          <p:nvPr/>
        </p:nvGrpSpPr>
        <p:grpSpPr>
          <a:xfrm rot="5400000">
            <a:off x="3488969" y="-3956381"/>
            <a:ext cx="896968" cy="8311324"/>
            <a:chOff x="3750629" y="1231759"/>
            <a:chExt cx="675897" cy="6262883"/>
          </a:xfrm>
        </p:grpSpPr>
        <p:pic>
          <p:nvPicPr>
            <p:cNvPr id="12" name="Picture 11">
              <a:extLst>
                <a:ext uri="{FF2B5EF4-FFF2-40B4-BE49-F238E27FC236}">
                  <a16:creationId xmlns:a16="http://schemas.microsoft.com/office/drawing/2014/main" id="{C4989C87-A700-F042-8A72-795C225333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3" name="Picture 12">
              <a:extLst>
                <a:ext uri="{FF2B5EF4-FFF2-40B4-BE49-F238E27FC236}">
                  <a16:creationId xmlns:a16="http://schemas.microsoft.com/office/drawing/2014/main" id="{F0FF6511-45E0-EC4A-A4D2-65331B78B0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Tree>
    <p:extLst>
      <p:ext uri="{BB962C8B-B14F-4D97-AF65-F5344CB8AC3E}">
        <p14:creationId xmlns:p14="http://schemas.microsoft.com/office/powerpoint/2010/main" val="2892622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3.3</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UNDERSTANDING GROUP PROCESSES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51571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5FE1C5-32C0-9045-9701-A0026D784C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464" y="1695809"/>
            <a:ext cx="6182466" cy="557273"/>
          </a:xfrm>
          <a:prstGeom prst="rect">
            <a:avLst/>
          </a:prstGeom>
        </p:spPr>
      </p:pic>
      <p:pic>
        <p:nvPicPr>
          <p:cNvPr id="17" name="Picture 16">
            <a:extLst>
              <a:ext uri="{FF2B5EF4-FFF2-40B4-BE49-F238E27FC236}">
                <a16:creationId xmlns:a16="http://schemas.microsoft.com/office/drawing/2014/main" id="{A824690D-DB79-1443-9D9A-2E170C75B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464" y="2473049"/>
            <a:ext cx="6182466" cy="557273"/>
          </a:xfrm>
          <a:prstGeom prst="rect">
            <a:avLst/>
          </a:prstGeom>
        </p:spPr>
      </p:pic>
      <p:pic>
        <p:nvPicPr>
          <p:cNvPr id="21" name="Picture 20">
            <a:extLst>
              <a:ext uri="{FF2B5EF4-FFF2-40B4-BE49-F238E27FC236}">
                <a16:creationId xmlns:a16="http://schemas.microsoft.com/office/drawing/2014/main" id="{26899CFE-9D8B-6F45-9F12-AE301DC778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4687464" y="3296009"/>
            <a:ext cx="6182466" cy="885584"/>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FAC228FD-7760-0345-A70A-CB4C818A4F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4" name="Group 13">
            <a:extLst>
              <a:ext uri="{FF2B5EF4-FFF2-40B4-BE49-F238E27FC236}">
                <a16:creationId xmlns:a16="http://schemas.microsoft.com/office/drawing/2014/main" id="{9AD2E8E5-E741-3341-ABD9-47412A2A0589}"/>
              </a:ext>
            </a:extLst>
          </p:cNvPr>
          <p:cNvGrpSpPr/>
          <p:nvPr/>
        </p:nvGrpSpPr>
        <p:grpSpPr>
          <a:xfrm rot="5400000">
            <a:off x="3488969" y="-3956381"/>
            <a:ext cx="896968" cy="8311324"/>
            <a:chOff x="3750629" y="1231759"/>
            <a:chExt cx="675897" cy="6262883"/>
          </a:xfrm>
        </p:grpSpPr>
        <p:pic>
          <p:nvPicPr>
            <p:cNvPr id="15" name="Picture 14">
              <a:extLst>
                <a:ext uri="{FF2B5EF4-FFF2-40B4-BE49-F238E27FC236}">
                  <a16:creationId xmlns:a16="http://schemas.microsoft.com/office/drawing/2014/main" id="{5A824931-F899-994D-A2CA-52DC76ED43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2789574"/>
              <a:ext cx="3791527" cy="675897"/>
            </a:xfrm>
            <a:prstGeom prst="rect">
              <a:avLst/>
            </a:prstGeom>
          </p:spPr>
        </p:pic>
        <p:pic>
          <p:nvPicPr>
            <p:cNvPr id="16" name="Picture 15">
              <a:extLst>
                <a:ext uri="{FF2B5EF4-FFF2-40B4-BE49-F238E27FC236}">
                  <a16:creationId xmlns:a16="http://schemas.microsoft.com/office/drawing/2014/main" id="{E4A3E3BE-8AF0-B448-BEF3-96BE3FDAD2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DISCUSS:</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
        <p:nvSpPr>
          <p:cNvPr id="9" name="Text Placeholder 2">
            <a:extLst>
              <a:ext uri="{FF2B5EF4-FFF2-40B4-BE49-F238E27FC236}">
                <a16:creationId xmlns:a16="http://schemas.microsoft.com/office/drawing/2014/main" id="{A2D4DF69-AF54-4642-A351-137DC27800E0}"/>
              </a:ext>
            </a:extLst>
          </p:cNvPr>
          <p:cNvSpPr>
            <a:spLocks noGrp="1"/>
          </p:cNvSpPr>
          <p:nvPr>
            <p:ph type="body" sz="quarter" idx="15"/>
          </p:nvPr>
        </p:nvSpPr>
        <p:spPr>
          <a:xfrm>
            <a:off x="5158641" y="1795346"/>
            <a:ext cx="5928459" cy="4393014"/>
          </a:xfrm>
        </p:spPr>
        <p:txBody>
          <a:bodyPr/>
          <a:lstStyle/>
          <a:p>
            <a:pPr marL="0" indent="0">
              <a:buNone/>
            </a:pPr>
            <a:r>
              <a:rPr lang="en-GB" dirty="0">
                <a:latin typeface="Calibri" panose="020F0502020204030204" pitchFamily="34" charset="0"/>
              </a:rPr>
              <a:t>Is group content or process more important?</a:t>
            </a:r>
          </a:p>
          <a:p>
            <a:endParaRPr lang="en-GB" dirty="0">
              <a:latin typeface="Calibri" panose="020F0502020204030204" pitchFamily="34" charset="0"/>
            </a:endParaRPr>
          </a:p>
          <a:p>
            <a:pPr marL="0" indent="0">
              <a:buNone/>
            </a:pPr>
            <a:r>
              <a:rPr lang="en-GB" dirty="0">
                <a:latin typeface="Calibri" panose="020F0502020204030204" pitchFamily="34" charset="0"/>
              </a:rPr>
              <a:t>How does content affect process, and vice versa?</a:t>
            </a:r>
          </a:p>
          <a:p>
            <a:pPr marL="0" indent="0">
              <a:buNone/>
            </a:pPr>
            <a:endParaRPr lang="en-GB" dirty="0">
              <a:latin typeface="Calibri" panose="020F0502020204030204" pitchFamily="34" charset="0"/>
            </a:endParaRPr>
          </a:p>
          <a:p>
            <a:pPr marL="0" indent="0">
              <a:buNone/>
            </a:pPr>
            <a:r>
              <a:rPr lang="en-GB" dirty="0">
                <a:latin typeface="Calibri" panose="020F0502020204030204" pitchFamily="34" charset="0"/>
              </a:rPr>
              <a:t>Are facilitators responsible for the content or process in the discussions?</a:t>
            </a:r>
          </a:p>
        </p:txBody>
      </p:sp>
      <p:grpSp>
        <p:nvGrpSpPr>
          <p:cNvPr id="7" name="Group 6">
            <a:extLst>
              <a:ext uri="{FF2B5EF4-FFF2-40B4-BE49-F238E27FC236}">
                <a16:creationId xmlns:a16="http://schemas.microsoft.com/office/drawing/2014/main" id="{8F5DFF8C-497C-4842-8D3B-83D35C26435B}"/>
              </a:ext>
            </a:extLst>
          </p:cNvPr>
          <p:cNvGrpSpPr/>
          <p:nvPr/>
        </p:nvGrpSpPr>
        <p:grpSpPr>
          <a:xfrm>
            <a:off x="4419254" y="1523943"/>
            <a:ext cx="628233" cy="628233"/>
            <a:chOff x="4419254" y="1523943"/>
            <a:chExt cx="628233" cy="628233"/>
          </a:xfrm>
        </p:grpSpPr>
        <p:pic>
          <p:nvPicPr>
            <p:cNvPr id="10" name="Picture 9">
              <a:extLst>
                <a:ext uri="{FF2B5EF4-FFF2-40B4-BE49-F238E27FC236}">
                  <a16:creationId xmlns:a16="http://schemas.microsoft.com/office/drawing/2014/main" id="{71C027BF-CCE1-6A4D-AC56-E1E745427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12" name="Picture 11">
              <a:extLst>
                <a:ext uri="{FF2B5EF4-FFF2-40B4-BE49-F238E27FC236}">
                  <a16:creationId xmlns:a16="http://schemas.microsoft.com/office/drawing/2014/main" id="{BEA22E5F-C440-4049-BE0C-77BD7CDA36AC}"/>
                </a:ext>
              </a:extLst>
            </p:cNvPr>
            <p:cNvPicPr>
              <a:picLocks noChangeAspect="1"/>
            </p:cNvPicPr>
            <p:nvPr/>
          </p:nvPicPr>
          <p:blipFill>
            <a:blip r:embed="rId8"/>
            <a:stretch>
              <a:fillRect/>
            </a:stretch>
          </p:blipFill>
          <p:spPr>
            <a:xfrm>
              <a:off x="4641944" y="1677578"/>
              <a:ext cx="188016" cy="298614"/>
            </a:xfrm>
            <a:prstGeom prst="rect">
              <a:avLst/>
            </a:prstGeom>
          </p:spPr>
        </p:pic>
      </p:grpSp>
      <p:grpSp>
        <p:nvGrpSpPr>
          <p:cNvPr id="18" name="Group 17">
            <a:extLst>
              <a:ext uri="{FF2B5EF4-FFF2-40B4-BE49-F238E27FC236}">
                <a16:creationId xmlns:a16="http://schemas.microsoft.com/office/drawing/2014/main" id="{9B252887-CD5A-6140-857C-DD1E0EDE7C89}"/>
              </a:ext>
            </a:extLst>
          </p:cNvPr>
          <p:cNvGrpSpPr/>
          <p:nvPr/>
        </p:nvGrpSpPr>
        <p:grpSpPr>
          <a:xfrm>
            <a:off x="4419254" y="2301183"/>
            <a:ext cx="628233" cy="628233"/>
            <a:chOff x="4419254" y="1523943"/>
            <a:chExt cx="628233" cy="628233"/>
          </a:xfrm>
        </p:grpSpPr>
        <p:pic>
          <p:nvPicPr>
            <p:cNvPr id="19" name="Picture 18">
              <a:extLst>
                <a:ext uri="{FF2B5EF4-FFF2-40B4-BE49-F238E27FC236}">
                  <a16:creationId xmlns:a16="http://schemas.microsoft.com/office/drawing/2014/main" id="{E730023E-9BA9-5847-81F9-1DBF79ACD4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20" name="Picture 19">
              <a:extLst>
                <a:ext uri="{FF2B5EF4-FFF2-40B4-BE49-F238E27FC236}">
                  <a16:creationId xmlns:a16="http://schemas.microsoft.com/office/drawing/2014/main" id="{9DE6B272-21A0-324A-8C4E-4501036CCD0D}"/>
                </a:ext>
              </a:extLst>
            </p:cNvPr>
            <p:cNvPicPr>
              <a:picLocks noChangeAspect="1"/>
            </p:cNvPicPr>
            <p:nvPr/>
          </p:nvPicPr>
          <p:blipFill>
            <a:blip r:embed="rId8"/>
            <a:stretch>
              <a:fillRect/>
            </a:stretch>
          </p:blipFill>
          <p:spPr>
            <a:xfrm>
              <a:off x="4641944" y="1677578"/>
              <a:ext cx="188016" cy="298614"/>
            </a:xfrm>
            <a:prstGeom prst="rect">
              <a:avLst/>
            </a:prstGeom>
          </p:spPr>
        </p:pic>
      </p:grpSp>
      <p:grpSp>
        <p:nvGrpSpPr>
          <p:cNvPr id="22" name="Group 21">
            <a:extLst>
              <a:ext uri="{FF2B5EF4-FFF2-40B4-BE49-F238E27FC236}">
                <a16:creationId xmlns:a16="http://schemas.microsoft.com/office/drawing/2014/main" id="{40693911-96F6-3D43-8FFC-AF2E9454CA1E}"/>
              </a:ext>
            </a:extLst>
          </p:cNvPr>
          <p:cNvGrpSpPr/>
          <p:nvPr/>
        </p:nvGrpSpPr>
        <p:grpSpPr>
          <a:xfrm>
            <a:off x="4419254" y="3124143"/>
            <a:ext cx="628233" cy="628233"/>
            <a:chOff x="4419254" y="1523943"/>
            <a:chExt cx="628233" cy="628233"/>
          </a:xfrm>
        </p:grpSpPr>
        <p:pic>
          <p:nvPicPr>
            <p:cNvPr id="23" name="Picture 22">
              <a:extLst>
                <a:ext uri="{FF2B5EF4-FFF2-40B4-BE49-F238E27FC236}">
                  <a16:creationId xmlns:a16="http://schemas.microsoft.com/office/drawing/2014/main" id="{F8447376-5D4A-CD46-B780-7A7F7C8255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9254" y="1523943"/>
              <a:ext cx="628233" cy="628233"/>
            </a:xfrm>
            <a:prstGeom prst="rect">
              <a:avLst/>
            </a:prstGeom>
          </p:spPr>
        </p:pic>
        <p:pic>
          <p:nvPicPr>
            <p:cNvPr id="24" name="Picture 23">
              <a:extLst>
                <a:ext uri="{FF2B5EF4-FFF2-40B4-BE49-F238E27FC236}">
                  <a16:creationId xmlns:a16="http://schemas.microsoft.com/office/drawing/2014/main" id="{174E0CEA-D19D-5345-95AB-36E12D196A2A}"/>
                </a:ext>
              </a:extLst>
            </p:cNvPr>
            <p:cNvPicPr>
              <a:picLocks noChangeAspect="1"/>
            </p:cNvPicPr>
            <p:nvPr/>
          </p:nvPicPr>
          <p:blipFill>
            <a:blip r:embed="rId8"/>
            <a:stretch>
              <a:fillRect/>
            </a:stretch>
          </p:blipFill>
          <p:spPr>
            <a:xfrm>
              <a:off x="4641944" y="1677578"/>
              <a:ext cx="188016" cy="298614"/>
            </a:xfrm>
            <a:prstGeom prst="rect">
              <a:avLst/>
            </a:prstGeom>
          </p:spPr>
        </p:pic>
      </p:grpSp>
    </p:spTree>
    <p:extLst>
      <p:ext uri="{BB962C8B-B14F-4D97-AF65-F5344CB8AC3E}">
        <p14:creationId xmlns:p14="http://schemas.microsoft.com/office/powerpoint/2010/main" val="4023160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7AA28E-D9EE-A146-9BF7-A8F050DB9B2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8054704" y="3179114"/>
            <a:ext cx="3543313" cy="393700"/>
          </a:xfrm>
          <a:prstGeom prst="rect">
            <a:avLst/>
          </a:prstGeom>
        </p:spPr>
      </p:pic>
      <p:pic>
        <p:nvPicPr>
          <p:cNvPr id="20" name="Picture 19">
            <a:extLst>
              <a:ext uri="{FF2B5EF4-FFF2-40B4-BE49-F238E27FC236}">
                <a16:creationId xmlns:a16="http://schemas.microsoft.com/office/drawing/2014/main" id="{D6452680-1990-444B-9930-2A7C53435A5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8054705" y="3554502"/>
            <a:ext cx="3543313" cy="1936541"/>
          </a:xfrm>
          <a:prstGeom prst="rect">
            <a:avLst/>
          </a:prstGeom>
        </p:spPr>
      </p:pic>
      <p:pic>
        <p:nvPicPr>
          <p:cNvPr id="17" name="Picture 16">
            <a:extLst>
              <a:ext uri="{FF2B5EF4-FFF2-40B4-BE49-F238E27FC236}">
                <a16:creationId xmlns:a16="http://schemas.microsoft.com/office/drawing/2014/main" id="{4A0EF6D4-89CA-694A-9AAC-A21173EE75E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317094" y="3179114"/>
            <a:ext cx="3543313" cy="393700"/>
          </a:xfrm>
          <a:prstGeom prst="rect">
            <a:avLst/>
          </a:prstGeom>
        </p:spPr>
      </p:pic>
      <p:pic>
        <p:nvPicPr>
          <p:cNvPr id="9" name="Picture 8">
            <a:extLst>
              <a:ext uri="{FF2B5EF4-FFF2-40B4-BE49-F238E27FC236}">
                <a16:creationId xmlns:a16="http://schemas.microsoft.com/office/drawing/2014/main" id="{BEE0ECF6-0908-8342-B478-732D0972721E}"/>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317095" y="3554502"/>
            <a:ext cx="3543313" cy="1936541"/>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429435" cy="1330437"/>
          </a:xfrm>
        </p:spPr>
        <p:txBody>
          <a:bodyPr/>
          <a:lstStyle/>
          <a:p>
            <a:r>
              <a:rPr lang="en-GB" dirty="0">
                <a:latin typeface="Calibri Light" panose="020F0302020204030204" pitchFamily="34" charset="0"/>
                <a:cs typeface="Calibri Light" panose="020F0302020204030204" pitchFamily="34" charset="0"/>
              </a:rPr>
              <a:t>Happens when people first come together. </a:t>
            </a:r>
          </a:p>
          <a:p>
            <a:r>
              <a:rPr lang="en-GB" dirty="0">
                <a:latin typeface="Calibri Light" panose="020F0302020204030204" pitchFamily="34" charset="0"/>
                <a:cs typeface="Calibri Light" panose="020F0302020204030204" pitchFamily="34" charset="0"/>
              </a:rPr>
              <a:t>Group members are finding out about each other.</a:t>
            </a:r>
          </a:p>
          <a:p>
            <a:r>
              <a:rPr lang="en-GB" dirty="0">
                <a:latin typeface="Calibri Light" panose="020F0302020204030204" pitchFamily="34" charset="0"/>
                <a:cs typeface="Calibri Light" panose="020F0302020204030204" pitchFamily="34" charset="0"/>
              </a:rPr>
              <a:t>They are usually a bit anxious and uncertain.</a:t>
            </a:r>
          </a:p>
          <a:p>
            <a:pPr marL="0" indent="0">
              <a:buNone/>
            </a:pPr>
            <a:endParaRPr lang="en-GB" dirty="0">
              <a:latin typeface="Calibri Light" panose="020F0302020204030204" pitchFamily="34" charset="0"/>
              <a:cs typeface="Calibri Light" panose="020F0302020204030204" pitchFamily="34" charset="0"/>
            </a:endParaRP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FORMING</a:t>
            </a:r>
            <a:endParaRPr lang="en-US" sz="2800" b="0" dirty="0">
              <a:solidFill>
                <a:schemeClr val="tx2"/>
              </a:solidFill>
              <a:latin typeface="Calibri Light" panose="020F0302020204030204" pitchFamily="34" charset="0"/>
              <a:cs typeface="Calibri Light" panose="020F0302020204030204" pitchFamily="34" charset="0"/>
            </a:endParaRPr>
          </a:p>
        </p:txBody>
      </p:sp>
      <p:sp>
        <p:nvSpPr>
          <p:cNvPr id="15" name="Text Placeholder 2">
            <a:extLst>
              <a:ext uri="{FF2B5EF4-FFF2-40B4-BE49-F238E27FC236}">
                <a16:creationId xmlns:a16="http://schemas.microsoft.com/office/drawing/2014/main" id="{4B8C02AF-595C-6B4A-849C-0B98378E88C1}"/>
              </a:ext>
            </a:extLst>
          </p:cNvPr>
          <p:cNvSpPr txBox="1">
            <a:spLocks/>
          </p:cNvSpPr>
          <p:nvPr/>
        </p:nvSpPr>
        <p:spPr>
          <a:xfrm>
            <a:off x="4590511" y="3228653"/>
            <a:ext cx="3010977"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NEEDS</a:t>
            </a:r>
            <a:endParaRPr lang="en-GB" dirty="0">
              <a:latin typeface="Calibri Light" panose="020F0302020204030204" pitchFamily="34" charset="0"/>
              <a:cs typeface="Calibri Light" panose="020F0302020204030204" pitchFamily="34" charset="0"/>
            </a:endParaRPr>
          </a:p>
          <a:p>
            <a:pPr marL="0" indent="0" algn="ctr">
              <a:buNone/>
            </a:pPr>
            <a:r>
              <a:rPr lang="en-GB" dirty="0">
                <a:latin typeface="Calibri Light" panose="020F0302020204030204" pitchFamily="34" charset="0"/>
                <a:cs typeface="Calibri Light" panose="020F0302020204030204" pitchFamily="34" charset="0"/>
              </a:rPr>
              <a:t>Group members need to be comfortable and safe within the group, to know and share information about each other and the purpose of the discussions.</a:t>
            </a:r>
          </a:p>
        </p:txBody>
      </p:sp>
      <p:sp>
        <p:nvSpPr>
          <p:cNvPr id="14" name="Text Placeholder 2">
            <a:extLst>
              <a:ext uri="{FF2B5EF4-FFF2-40B4-BE49-F238E27FC236}">
                <a16:creationId xmlns:a16="http://schemas.microsoft.com/office/drawing/2014/main" id="{79CF36B3-2E58-2841-979A-04BEED092456}"/>
              </a:ext>
            </a:extLst>
          </p:cNvPr>
          <p:cNvSpPr txBox="1">
            <a:spLocks/>
          </p:cNvSpPr>
          <p:nvPr/>
        </p:nvSpPr>
        <p:spPr>
          <a:xfrm>
            <a:off x="8242747" y="3228654"/>
            <a:ext cx="3271407"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BEHAVIOUR</a:t>
            </a:r>
          </a:p>
          <a:p>
            <a:pPr marL="0" indent="0" algn="ctr">
              <a:buNone/>
            </a:pPr>
            <a:r>
              <a:rPr lang="en-GB" dirty="0">
                <a:latin typeface="Calibri Light" panose="020F0302020204030204" pitchFamily="34" charset="0"/>
                <a:cs typeface="Calibri Light" panose="020F0302020204030204" pitchFamily="34" charset="0"/>
              </a:rPr>
              <a:t>People are polite, nervous, shy and tend to assess others at this stage. Members try to understand the group ‘rules’, to determine the group task. </a:t>
            </a:r>
          </a:p>
        </p:txBody>
      </p:sp>
    </p:spTree>
    <p:extLst>
      <p:ext uri="{BB962C8B-B14F-4D97-AF65-F5344CB8AC3E}">
        <p14:creationId xmlns:p14="http://schemas.microsoft.com/office/powerpoint/2010/main" val="327196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429435" cy="2490904"/>
          </a:xfrm>
        </p:spPr>
        <p:txBody>
          <a:bodyPr/>
          <a:lstStyle/>
          <a:p>
            <a:r>
              <a:rPr lang="en-GB" dirty="0">
                <a:latin typeface="Calibri Light" panose="020F0302020204030204" pitchFamily="34" charset="0"/>
                <a:cs typeface="Calibri Light" panose="020F0302020204030204" pitchFamily="34" charset="0"/>
              </a:rPr>
              <a:t>Make all participants feel welcome </a:t>
            </a:r>
          </a:p>
          <a:p>
            <a:r>
              <a:rPr lang="en-GB" dirty="0">
                <a:latin typeface="Calibri Light" panose="020F0302020204030204" pitchFamily="34" charset="0"/>
                <a:cs typeface="Calibri Light" panose="020F0302020204030204" pitchFamily="34" charset="0"/>
              </a:rPr>
              <a:t>Introduce people to each other</a:t>
            </a:r>
          </a:p>
          <a:p>
            <a:r>
              <a:rPr lang="en-GB" dirty="0">
                <a:latin typeface="Calibri Light" panose="020F0302020204030204" pitchFamily="34" charset="0"/>
                <a:cs typeface="Calibri Light" panose="020F0302020204030204" pitchFamily="34" charset="0"/>
              </a:rPr>
              <a:t>Help participants become familiar with each other and with the purpose of the group</a:t>
            </a:r>
          </a:p>
          <a:p>
            <a:r>
              <a:rPr lang="en-GB" dirty="0">
                <a:latin typeface="Calibri Light" panose="020F0302020204030204" pitchFamily="34" charset="0"/>
                <a:cs typeface="Calibri Light" panose="020F0302020204030204" pitchFamily="34" charset="0"/>
              </a:rPr>
              <a:t>Help quieter members feel included and comfortable enough to talk</a:t>
            </a:r>
          </a:p>
          <a:p>
            <a:r>
              <a:rPr lang="en-GB" dirty="0">
                <a:latin typeface="Calibri Light" panose="020F0302020204030204" pitchFamily="34" charset="0"/>
                <a:cs typeface="Calibri Light" panose="020F0302020204030204" pitchFamily="34" charset="0"/>
              </a:rPr>
              <a:t>Provide information.</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STRATEGIES</a:t>
            </a:r>
            <a:endParaRPr lang="en-US" sz="2800" b="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539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5124449" y="1795346"/>
            <a:ext cx="6715125" cy="4393014"/>
          </a:xfrm>
        </p:spPr>
        <p:txBody>
          <a:bodyPr/>
          <a:lstStyle/>
          <a:p>
            <a:r>
              <a:rPr lang="en-GB" dirty="0">
                <a:latin typeface="Calibri Light" panose="020F0302020204030204" pitchFamily="34" charset="0"/>
                <a:cs typeface="Calibri Light" panose="020F0302020204030204" pitchFamily="34" charset="0"/>
              </a:rPr>
              <a:t>Understand the concept of Do No Harm and how it relates to your role as a facilitator</a:t>
            </a:r>
          </a:p>
          <a:p>
            <a:pPr marL="0" indent="0">
              <a:buNone/>
            </a:pPr>
            <a:endParaRPr lang="en-GB" dirty="0"/>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14" name="Picture Placeholder 10" descr="Icon&#10;&#10;Description automatically generated with medium confidence">
            <a:extLst>
              <a:ext uri="{FF2B5EF4-FFF2-40B4-BE49-F238E27FC236}">
                <a16:creationId xmlns:a16="http://schemas.microsoft.com/office/drawing/2014/main" id="{F01FCECE-74C8-1940-937E-81BD3352D51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0133" t="-22853" r="-17542" b="-22745"/>
          <a:stretch/>
        </p:blipFill>
        <p:spPr>
          <a:xfrm>
            <a:off x="352426" y="847725"/>
            <a:ext cx="591014" cy="947621"/>
          </a:xfr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LEARNING OBJECTIVES FOR SESSION 1 </a:t>
            </a:r>
            <a:br>
              <a:rPr lang="en-US" sz="2800" kern="0" dirty="0">
                <a:solidFill>
                  <a:schemeClr val="tx2"/>
                </a:solidFill>
              </a:rPr>
            </a:br>
            <a:r>
              <a:rPr lang="en-US" sz="2800" kern="0" dirty="0">
                <a:solidFill>
                  <a:schemeClr val="tx2"/>
                </a:solidFill>
                <a:latin typeface="Calibri" panose="020F0502020204030204" pitchFamily="34" charset="0"/>
                <a:cs typeface="Calibri" panose="020F0502020204030204" pitchFamily="34" charset="0"/>
              </a:rPr>
              <a:t>Do No Harm</a:t>
            </a:r>
            <a:endParaRPr lang="en-US" sz="2800" dirty="0">
              <a:solidFill>
                <a:schemeClr val="tx2"/>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90F32F7-AE69-DF44-B0C2-BEB3317F08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56302" y="-344405"/>
            <a:ext cx="8020142" cy="1192130"/>
          </a:xfrm>
          <a:prstGeom prst="rect">
            <a:avLst/>
          </a:prstGeom>
        </p:spPr>
      </p:pic>
    </p:spTree>
    <p:extLst>
      <p:ext uri="{BB962C8B-B14F-4D97-AF65-F5344CB8AC3E}">
        <p14:creationId xmlns:p14="http://schemas.microsoft.com/office/powerpoint/2010/main" val="3903088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7AA28E-D9EE-A146-9BF7-A8F050DB9B2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8054704" y="3624884"/>
            <a:ext cx="3543313" cy="393700"/>
          </a:xfrm>
          <a:prstGeom prst="rect">
            <a:avLst/>
          </a:prstGeom>
        </p:spPr>
      </p:pic>
      <p:pic>
        <p:nvPicPr>
          <p:cNvPr id="20" name="Picture 19">
            <a:extLst>
              <a:ext uri="{FF2B5EF4-FFF2-40B4-BE49-F238E27FC236}">
                <a16:creationId xmlns:a16="http://schemas.microsoft.com/office/drawing/2014/main" id="{D6452680-1990-444B-9930-2A7C53435A5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8054704" y="4000271"/>
            <a:ext cx="3543313" cy="1703297"/>
          </a:xfrm>
          <a:prstGeom prst="rect">
            <a:avLst/>
          </a:prstGeom>
        </p:spPr>
      </p:pic>
      <p:pic>
        <p:nvPicPr>
          <p:cNvPr id="17" name="Picture 16">
            <a:extLst>
              <a:ext uri="{FF2B5EF4-FFF2-40B4-BE49-F238E27FC236}">
                <a16:creationId xmlns:a16="http://schemas.microsoft.com/office/drawing/2014/main" id="{4A0EF6D4-89CA-694A-9AAC-A21173EE75E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317094" y="3624884"/>
            <a:ext cx="3543313" cy="393700"/>
          </a:xfrm>
          <a:prstGeom prst="rect">
            <a:avLst/>
          </a:prstGeom>
        </p:spPr>
      </p:pic>
      <p:pic>
        <p:nvPicPr>
          <p:cNvPr id="9" name="Picture 8">
            <a:extLst>
              <a:ext uri="{FF2B5EF4-FFF2-40B4-BE49-F238E27FC236}">
                <a16:creationId xmlns:a16="http://schemas.microsoft.com/office/drawing/2014/main" id="{BEE0ECF6-0908-8342-B478-732D0972721E}"/>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317095" y="4000273"/>
            <a:ext cx="3543313" cy="1703298"/>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429435" cy="1330437"/>
          </a:xfrm>
        </p:spPr>
        <p:txBody>
          <a:bodyPr/>
          <a:lstStyle/>
          <a:p>
            <a:r>
              <a:rPr lang="en-GB" dirty="0">
                <a:latin typeface="Calibri Light" panose="020F0302020204030204" pitchFamily="34" charset="0"/>
                <a:cs typeface="Calibri Light" panose="020F0302020204030204" pitchFamily="34" charset="0"/>
              </a:rPr>
              <a:t>Happens when group members feel more comfortable with each other and with the purpose of the group</a:t>
            </a:r>
          </a:p>
          <a:p>
            <a:r>
              <a:rPr lang="en-GB" dirty="0">
                <a:latin typeface="Calibri Light" panose="020F0302020204030204" pitchFamily="34" charset="0"/>
                <a:cs typeface="Calibri Light" panose="020F0302020204030204" pitchFamily="34" charset="0"/>
              </a:rPr>
              <a:t>They begin to explore different roles and assert themselves</a:t>
            </a:r>
          </a:p>
          <a:p>
            <a:r>
              <a:rPr lang="en-GB" dirty="0">
                <a:latin typeface="Calibri Light" panose="020F0302020204030204" pitchFamily="34" charset="0"/>
                <a:cs typeface="Calibri Light" panose="020F0302020204030204" pitchFamily="34" charset="0"/>
              </a:rPr>
              <a:t>The more dominant members of the group emerge, while others may stay quiet</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STORMING</a:t>
            </a:r>
            <a:endParaRPr lang="en-US" sz="2800" b="0" dirty="0">
              <a:solidFill>
                <a:schemeClr val="tx2"/>
              </a:solidFill>
              <a:latin typeface="Calibri Light" panose="020F0302020204030204" pitchFamily="34" charset="0"/>
              <a:cs typeface="Calibri Light" panose="020F0302020204030204" pitchFamily="34" charset="0"/>
            </a:endParaRPr>
          </a:p>
        </p:txBody>
      </p:sp>
      <p:sp>
        <p:nvSpPr>
          <p:cNvPr id="15" name="Text Placeholder 2">
            <a:extLst>
              <a:ext uri="{FF2B5EF4-FFF2-40B4-BE49-F238E27FC236}">
                <a16:creationId xmlns:a16="http://schemas.microsoft.com/office/drawing/2014/main" id="{4B8C02AF-595C-6B4A-849C-0B98378E88C1}"/>
              </a:ext>
            </a:extLst>
          </p:cNvPr>
          <p:cNvSpPr txBox="1">
            <a:spLocks/>
          </p:cNvSpPr>
          <p:nvPr/>
        </p:nvSpPr>
        <p:spPr>
          <a:xfrm>
            <a:off x="4590511" y="3674423"/>
            <a:ext cx="3010977"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NEEDS</a:t>
            </a:r>
            <a:endParaRPr lang="en-GB" dirty="0">
              <a:latin typeface="Calibri Light" panose="020F0302020204030204" pitchFamily="34" charset="0"/>
              <a:cs typeface="Calibri Light" panose="020F0302020204030204" pitchFamily="34" charset="0"/>
            </a:endParaRPr>
          </a:p>
          <a:p>
            <a:pPr marL="0" indent="0" algn="ctr">
              <a:buNone/>
            </a:pPr>
            <a:r>
              <a:rPr lang="en-GB" dirty="0">
                <a:latin typeface="Calibri Light" panose="020F0302020204030204" pitchFamily="34" charset="0"/>
                <a:cs typeface="Calibri Light" panose="020F0302020204030204" pitchFamily="34" charset="0"/>
              </a:rPr>
              <a:t>Members need to belong and to be secure in the group, to review aims and absorb material. </a:t>
            </a:r>
          </a:p>
        </p:txBody>
      </p:sp>
      <p:sp>
        <p:nvSpPr>
          <p:cNvPr id="14" name="Text Placeholder 2">
            <a:extLst>
              <a:ext uri="{FF2B5EF4-FFF2-40B4-BE49-F238E27FC236}">
                <a16:creationId xmlns:a16="http://schemas.microsoft.com/office/drawing/2014/main" id="{79CF36B3-2E58-2841-979A-04BEED092456}"/>
              </a:ext>
            </a:extLst>
          </p:cNvPr>
          <p:cNvSpPr txBox="1">
            <a:spLocks/>
          </p:cNvSpPr>
          <p:nvPr/>
        </p:nvSpPr>
        <p:spPr>
          <a:xfrm>
            <a:off x="8048437" y="3674424"/>
            <a:ext cx="3543313" cy="1946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BEHAVIOUR</a:t>
            </a:r>
          </a:p>
          <a:p>
            <a:pPr marL="0" indent="0" algn="ctr">
              <a:buNone/>
            </a:pPr>
            <a:r>
              <a:rPr lang="en-GB" dirty="0">
                <a:latin typeface="Calibri Light" panose="020F0302020204030204" pitchFamily="34" charset="0"/>
                <a:cs typeface="Calibri Light" panose="020F0302020204030204" pitchFamily="34" charset="0"/>
              </a:rPr>
              <a:t>Members may be non-cooperative, show resistance to group aims, challenge agreed-upon aims, sabotage group work or challenge the facilitator. </a:t>
            </a:r>
          </a:p>
        </p:txBody>
      </p:sp>
    </p:spTree>
    <p:extLst>
      <p:ext uri="{BB962C8B-B14F-4D97-AF65-F5344CB8AC3E}">
        <p14:creationId xmlns:p14="http://schemas.microsoft.com/office/powerpoint/2010/main" val="3405369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151411" cy="2490904"/>
          </a:xfrm>
        </p:spPr>
        <p:txBody>
          <a:bodyPr/>
          <a:lstStyle/>
          <a:p>
            <a:r>
              <a:rPr lang="en-GB" dirty="0">
                <a:latin typeface="Calibri Light" panose="020F0302020204030204" pitchFamily="34" charset="0"/>
                <a:cs typeface="Calibri Light" panose="020F0302020204030204" pitchFamily="34" charset="0"/>
              </a:rPr>
              <a:t>Be assertive about your role</a:t>
            </a:r>
          </a:p>
          <a:p>
            <a:r>
              <a:rPr lang="en-GB" dirty="0">
                <a:latin typeface="Calibri Light" panose="020F0302020204030204" pitchFamily="34" charset="0"/>
                <a:cs typeface="Calibri Light" panose="020F0302020204030204" pitchFamily="34" charset="0"/>
              </a:rPr>
              <a:t>Help draw out and resolve differences that might disrupt group cohesion</a:t>
            </a:r>
          </a:p>
          <a:p>
            <a:r>
              <a:rPr lang="en-GB" dirty="0">
                <a:latin typeface="Calibri Light" panose="020F0302020204030204" pitchFamily="34" charset="0"/>
                <a:cs typeface="Calibri Light" panose="020F0302020204030204" pitchFamily="34" charset="0"/>
              </a:rPr>
              <a:t>Clarify group goals and objectives</a:t>
            </a:r>
          </a:p>
          <a:p>
            <a:r>
              <a:rPr lang="en-GB" dirty="0">
                <a:latin typeface="Calibri Light" panose="020F0302020204030204" pitchFamily="34" charset="0"/>
                <a:cs typeface="Calibri Light" panose="020F0302020204030204" pitchFamily="34" charset="0"/>
              </a:rPr>
              <a:t>Answer questions</a:t>
            </a:r>
          </a:p>
          <a:p>
            <a:r>
              <a:rPr lang="en-GB" dirty="0">
                <a:latin typeface="Calibri Light" panose="020F0302020204030204" pitchFamily="34" charset="0"/>
                <a:cs typeface="Calibri Light" panose="020F0302020204030204" pitchFamily="34" charset="0"/>
              </a:rPr>
              <a:t>Review group norms providing clarification about the group’s purpose</a:t>
            </a:r>
          </a:p>
          <a:p>
            <a:r>
              <a:rPr lang="en-GB" dirty="0">
                <a:latin typeface="Calibri Light" panose="020F0302020204030204" pitchFamily="34" charset="0"/>
                <a:cs typeface="Calibri Light" panose="020F0302020204030204" pitchFamily="34" charset="0"/>
              </a:rPr>
              <a:t>Manage conflict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STRATEGIES</a:t>
            </a:r>
            <a:endParaRPr lang="en-US" sz="2800" b="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177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7AA28E-D9EE-A146-9BF7-A8F050DB9B2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8054704" y="3179114"/>
            <a:ext cx="3543313" cy="393700"/>
          </a:xfrm>
          <a:prstGeom prst="rect">
            <a:avLst/>
          </a:prstGeom>
        </p:spPr>
      </p:pic>
      <p:pic>
        <p:nvPicPr>
          <p:cNvPr id="20" name="Picture 19">
            <a:extLst>
              <a:ext uri="{FF2B5EF4-FFF2-40B4-BE49-F238E27FC236}">
                <a16:creationId xmlns:a16="http://schemas.microsoft.com/office/drawing/2014/main" id="{D6452680-1990-444B-9930-2A7C53435A5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8054705" y="3554502"/>
            <a:ext cx="3543313" cy="1936541"/>
          </a:xfrm>
          <a:prstGeom prst="rect">
            <a:avLst/>
          </a:prstGeom>
        </p:spPr>
      </p:pic>
      <p:pic>
        <p:nvPicPr>
          <p:cNvPr id="17" name="Picture 16">
            <a:extLst>
              <a:ext uri="{FF2B5EF4-FFF2-40B4-BE49-F238E27FC236}">
                <a16:creationId xmlns:a16="http://schemas.microsoft.com/office/drawing/2014/main" id="{4A0EF6D4-89CA-694A-9AAC-A21173EE75E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4317094" y="3179114"/>
            <a:ext cx="3543313" cy="393700"/>
          </a:xfrm>
          <a:prstGeom prst="rect">
            <a:avLst/>
          </a:prstGeom>
        </p:spPr>
      </p:pic>
      <p:pic>
        <p:nvPicPr>
          <p:cNvPr id="9" name="Picture 8">
            <a:extLst>
              <a:ext uri="{FF2B5EF4-FFF2-40B4-BE49-F238E27FC236}">
                <a16:creationId xmlns:a16="http://schemas.microsoft.com/office/drawing/2014/main" id="{BEE0ECF6-0908-8342-B478-732D0972721E}"/>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4317095" y="3554502"/>
            <a:ext cx="3543313" cy="1936541"/>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7"/>
            <a:ext cx="6311431" cy="730684"/>
          </a:xfrm>
        </p:spPr>
        <p:txBody>
          <a:bodyPr/>
          <a:lstStyle/>
          <a:p>
            <a:r>
              <a:rPr lang="en-GB" dirty="0">
                <a:latin typeface="Calibri Light" panose="020F0302020204030204" pitchFamily="34" charset="0"/>
                <a:cs typeface="Calibri Light" panose="020F0302020204030204" pitchFamily="34" charset="0"/>
              </a:rPr>
              <a:t>A sense of ‘community’ and shared purpose and expectations emerge</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NORMING</a:t>
            </a:r>
            <a:endParaRPr lang="en-US" sz="2800" b="0" dirty="0">
              <a:solidFill>
                <a:schemeClr val="tx2"/>
              </a:solidFill>
              <a:latin typeface="Calibri Light" panose="020F0302020204030204" pitchFamily="34" charset="0"/>
              <a:cs typeface="Calibri Light" panose="020F0302020204030204" pitchFamily="34" charset="0"/>
            </a:endParaRPr>
          </a:p>
        </p:txBody>
      </p:sp>
      <p:sp>
        <p:nvSpPr>
          <p:cNvPr id="15" name="Text Placeholder 2">
            <a:extLst>
              <a:ext uri="{FF2B5EF4-FFF2-40B4-BE49-F238E27FC236}">
                <a16:creationId xmlns:a16="http://schemas.microsoft.com/office/drawing/2014/main" id="{4B8C02AF-595C-6B4A-849C-0B98378E88C1}"/>
              </a:ext>
            </a:extLst>
          </p:cNvPr>
          <p:cNvSpPr txBox="1">
            <a:spLocks/>
          </p:cNvSpPr>
          <p:nvPr/>
        </p:nvSpPr>
        <p:spPr>
          <a:xfrm>
            <a:off x="5036281" y="3228653"/>
            <a:ext cx="2301779"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NEEDS</a:t>
            </a:r>
            <a:endParaRPr lang="en-GB" dirty="0">
              <a:latin typeface="Calibri Light" panose="020F0302020204030204" pitchFamily="34" charset="0"/>
              <a:cs typeface="Calibri Light" panose="020F0302020204030204" pitchFamily="34" charset="0"/>
            </a:endParaRPr>
          </a:p>
          <a:p>
            <a:pPr marL="0" indent="0" algn="ctr">
              <a:buNone/>
            </a:pPr>
            <a:r>
              <a:rPr lang="en-GB" dirty="0">
                <a:latin typeface="Calibri Light" panose="020F0302020204030204" pitchFamily="34" charset="0"/>
                <a:cs typeface="Calibri Light" panose="020F0302020204030204" pitchFamily="34" charset="0"/>
              </a:rPr>
              <a:t>Members need to be independent and recognized and to have self-esteem.</a:t>
            </a:r>
          </a:p>
        </p:txBody>
      </p:sp>
      <p:sp>
        <p:nvSpPr>
          <p:cNvPr id="14" name="Text Placeholder 2">
            <a:extLst>
              <a:ext uri="{FF2B5EF4-FFF2-40B4-BE49-F238E27FC236}">
                <a16:creationId xmlns:a16="http://schemas.microsoft.com/office/drawing/2014/main" id="{79CF36B3-2E58-2841-979A-04BEED092456}"/>
              </a:ext>
            </a:extLst>
          </p:cNvPr>
          <p:cNvSpPr txBox="1">
            <a:spLocks/>
          </p:cNvSpPr>
          <p:nvPr/>
        </p:nvSpPr>
        <p:spPr>
          <a:xfrm>
            <a:off x="8190656" y="3228654"/>
            <a:ext cx="3271407"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BEHAVIOUR</a:t>
            </a:r>
          </a:p>
          <a:p>
            <a:pPr marL="0" indent="0" algn="ctr">
              <a:buNone/>
            </a:pPr>
            <a:r>
              <a:rPr lang="en-GB" dirty="0">
                <a:latin typeface="Calibri Light" panose="020F0302020204030204" pitchFamily="34" charset="0"/>
                <a:cs typeface="Calibri Light" panose="020F0302020204030204" pitchFamily="34" charset="0"/>
              </a:rPr>
              <a:t>Group members are flexible and trust each other. They may positively challenge other members. They start to help one another more.</a:t>
            </a:r>
          </a:p>
        </p:txBody>
      </p:sp>
    </p:spTree>
    <p:extLst>
      <p:ext uri="{BB962C8B-B14F-4D97-AF65-F5344CB8AC3E}">
        <p14:creationId xmlns:p14="http://schemas.microsoft.com/office/powerpoint/2010/main" val="311453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7AA28E-D9EE-A146-9BF7-A8F050DB9B2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rot="10800000">
            <a:off x="7453393" y="3179114"/>
            <a:ext cx="4144624" cy="393700"/>
          </a:xfrm>
          <a:prstGeom prst="rect">
            <a:avLst/>
          </a:prstGeom>
        </p:spPr>
      </p:pic>
      <p:pic>
        <p:nvPicPr>
          <p:cNvPr id="20" name="Picture 19">
            <a:extLst>
              <a:ext uri="{FF2B5EF4-FFF2-40B4-BE49-F238E27FC236}">
                <a16:creationId xmlns:a16="http://schemas.microsoft.com/office/drawing/2014/main" id="{D6452680-1990-444B-9930-2A7C53435A5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rot="10800000">
            <a:off x="7453394" y="3554500"/>
            <a:ext cx="4144624" cy="2377669"/>
          </a:xfrm>
          <a:prstGeom prst="rect">
            <a:avLst/>
          </a:prstGeom>
        </p:spPr>
      </p:pic>
      <p:pic>
        <p:nvPicPr>
          <p:cNvPr id="17" name="Picture 16">
            <a:extLst>
              <a:ext uri="{FF2B5EF4-FFF2-40B4-BE49-F238E27FC236}">
                <a16:creationId xmlns:a16="http://schemas.microsoft.com/office/drawing/2014/main" id="{4A0EF6D4-89CA-694A-9AAC-A21173EE75E7}"/>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rot="10800000">
            <a:off x="4317093" y="3179114"/>
            <a:ext cx="2918095" cy="393700"/>
          </a:xfrm>
          <a:prstGeom prst="rect">
            <a:avLst/>
          </a:prstGeom>
        </p:spPr>
      </p:pic>
      <p:pic>
        <p:nvPicPr>
          <p:cNvPr id="9" name="Picture 8">
            <a:extLst>
              <a:ext uri="{FF2B5EF4-FFF2-40B4-BE49-F238E27FC236}">
                <a16:creationId xmlns:a16="http://schemas.microsoft.com/office/drawing/2014/main" id="{BEE0ECF6-0908-8342-B478-732D0972721E}"/>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4317095" y="3554502"/>
            <a:ext cx="2918095" cy="2377668"/>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311431" cy="1119303"/>
          </a:xfrm>
        </p:spPr>
        <p:txBody>
          <a:bodyPr/>
          <a:lstStyle/>
          <a:p>
            <a:r>
              <a:rPr lang="en-GB" dirty="0">
                <a:latin typeface="Calibri Light" panose="020F0302020204030204" pitchFamily="34" charset="0"/>
                <a:cs typeface="Calibri Light" panose="020F0302020204030204" pitchFamily="34" charset="0"/>
              </a:rPr>
              <a:t>The group can achieve its purpose</a:t>
            </a:r>
          </a:p>
          <a:p>
            <a:r>
              <a:rPr lang="en-GB" dirty="0">
                <a:latin typeface="Calibri Light" panose="020F0302020204030204" pitchFamily="34" charset="0"/>
                <a:cs typeface="Calibri Light" panose="020F0302020204030204" pitchFamily="34" charset="0"/>
              </a:rPr>
              <a:t>Members can engage in problem solving, experimentation and testing of possible solutions</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PERFORMING</a:t>
            </a:r>
            <a:endParaRPr lang="en-US" sz="2800" b="0" dirty="0">
              <a:solidFill>
                <a:schemeClr val="tx2"/>
              </a:solidFill>
              <a:latin typeface="Calibri Light" panose="020F0302020204030204" pitchFamily="34" charset="0"/>
              <a:cs typeface="Calibri Light" panose="020F0302020204030204" pitchFamily="34" charset="0"/>
            </a:endParaRPr>
          </a:p>
        </p:txBody>
      </p:sp>
      <p:sp>
        <p:nvSpPr>
          <p:cNvPr id="15" name="Text Placeholder 2">
            <a:extLst>
              <a:ext uri="{FF2B5EF4-FFF2-40B4-BE49-F238E27FC236}">
                <a16:creationId xmlns:a16="http://schemas.microsoft.com/office/drawing/2014/main" id="{4B8C02AF-595C-6B4A-849C-0B98378E88C1}"/>
              </a:ext>
            </a:extLst>
          </p:cNvPr>
          <p:cNvSpPr txBox="1">
            <a:spLocks/>
          </p:cNvSpPr>
          <p:nvPr/>
        </p:nvSpPr>
        <p:spPr>
          <a:xfrm>
            <a:off x="4194994" y="3228653"/>
            <a:ext cx="3108959"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NEEDS</a:t>
            </a:r>
            <a:endParaRPr lang="en-GB" dirty="0">
              <a:latin typeface="Calibri Light" panose="020F0302020204030204" pitchFamily="34" charset="0"/>
              <a:cs typeface="Calibri Light" panose="020F0302020204030204" pitchFamily="34" charset="0"/>
            </a:endParaRPr>
          </a:p>
          <a:p>
            <a:pPr marL="0" indent="0" algn="ctr">
              <a:buNone/>
            </a:pPr>
            <a:r>
              <a:rPr lang="en-GB" dirty="0">
                <a:latin typeface="Calibri Light" panose="020F0302020204030204" pitchFamily="34" charset="0"/>
                <a:cs typeface="Calibri Light" panose="020F0302020204030204" pitchFamily="34" charset="0"/>
              </a:rPr>
              <a:t>Deeper relationships are established between members, and members need to celebrate achievements. </a:t>
            </a:r>
          </a:p>
          <a:p>
            <a:pPr marL="0" indent="0" algn="ctr">
              <a:buNone/>
            </a:pPr>
            <a:endParaRPr lang="en-GB" dirty="0">
              <a:latin typeface="Calibri Light" panose="020F0302020204030204" pitchFamily="34" charset="0"/>
              <a:cs typeface="Calibri Light" panose="020F0302020204030204" pitchFamily="34" charset="0"/>
            </a:endParaRPr>
          </a:p>
        </p:txBody>
      </p:sp>
      <p:sp>
        <p:nvSpPr>
          <p:cNvPr id="14" name="Text Placeholder 2">
            <a:extLst>
              <a:ext uri="{FF2B5EF4-FFF2-40B4-BE49-F238E27FC236}">
                <a16:creationId xmlns:a16="http://schemas.microsoft.com/office/drawing/2014/main" id="{79CF36B3-2E58-2841-979A-04BEED092456}"/>
              </a:ext>
            </a:extLst>
          </p:cNvPr>
          <p:cNvSpPr txBox="1">
            <a:spLocks/>
          </p:cNvSpPr>
          <p:nvPr/>
        </p:nvSpPr>
        <p:spPr>
          <a:xfrm>
            <a:off x="7453393" y="3228654"/>
            <a:ext cx="4045187" cy="221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Calibri" panose="020F0502020204030204" pitchFamily="34" charset="0"/>
                <a:cs typeface="Calibri" panose="020F0502020204030204" pitchFamily="34" charset="0"/>
              </a:rPr>
              <a:t>BEHAVIOUR</a:t>
            </a:r>
          </a:p>
          <a:p>
            <a:pPr marL="0" indent="0" algn="ctr">
              <a:buNone/>
            </a:pPr>
            <a:r>
              <a:rPr lang="en-GB" dirty="0">
                <a:latin typeface="Calibri Light" panose="020F0302020204030204" pitchFamily="34" charset="0"/>
                <a:cs typeface="Calibri Light" panose="020F0302020204030204" pitchFamily="34" charset="0"/>
              </a:rPr>
              <a:t>• Members get involved in group facilitating; people are able to challenge each other positively.</a:t>
            </a:r>
          </a:p>
          <a:p>
            <a:pPr marL="0" indent="0" algn="ctr">
              <a:buNone/>
            </a:pPr>
            <a:r>
              <a:rPr lang="en-GB" dirty="0">
                <a:latin typeface="Calibri Light" panose="020F0302020204030204" pitchFamily="34" charset="0"/>
                <a:cs typeface="Calibri Light" panose="020F0302020204030204" pitchFamily="34" charset="0"/>
              </a:rPr>
              <a:t>• We want to move to this stage as quickly as possible because this is where groups can discuss sensitive and challenging issues.</a:t>
            </a:r>
          </a:p>
          <a:p>
            <a:pPr marL="0" indent="0" algn="ctr">
              <a:buNone/>
            </a:pPr>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415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3.4</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POWER AND PARTICIPATION IN GROUPS</a:t>
            </a:r>
            <a:br>
              <a:rPr lang="en-US" sz="2800" b="0" kern="0" dirty="0">
                <a:solidFill>
                  <a:srgbClr val="5A0058"/>
                </a:solidFill>
                <a:latin typeface="Calibri Light" panose="020F0302020204030204" pitchFamily="34" charset="0"/>
              </a:rPr>
            </a:br>
            <a:r>
              <a:rPr lang="en-US" sz="2800" b="0" kern="0" dirty="0">
                <a:solidFill>
                  <a:srgbClr val="5A0058"/>
                </a:solidFill>
                <a:latin typeface="+mj-lt"/>
              </a:rPr>
              <a:t>     </a:t>
            </a:r>
            <a:br>
              <a:rPr lang="en-US" sz="2800" b="0" kern="0" dirty="0">
                <a:solidFill>
                  <a:srgbClr val="5A0058"/>
                </a:solidFill>
                <a:latin typeface="+mj-lt"/>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75 minutes</a:t>
            </a:r>
            <a:br>
              <a:rPr lang="en-US" sz="2800" b="0" kern="0" dirty="0">
                <a:solidFill>
                  <a:srgbClr val="5A0058"/>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2343695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925D08D-1AF5-5F40-9E64-0F82E5B8D82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49656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GROUP EXERCISE</a:t>
            </a:r>
            <a:br>
              <a:rPr lang="en-US" sz="2800" kern="0" dirty="0">
                <a:solidFill>
                  <a:schemeClr val="tx2"/>
                </a:solidFill>
                <a:latin typeface="Calibri" panose="020F0502020204030204" pitchFamily="34" charset="0"/>
                <a:cs typeface="Calibri" panose="020F0502020204030204" pitchFamily="34" charset="0"/>
              </a:rPr>
            </a:br>
            <a:r>
              <a:rPr lang="en-US" sz="2800" kern="0" dirty="0">
                <a:solidFill>
                  <a:schemeClr val="tx2"/>
                </a:solidFill>
                <a:latin typeface="Calibri" panose="020F0502020204030204" pitchFamily="34" charset="0"/>
                <a:cs typeface="Calibri" panose="020F0502020204030204" pitchFamily="34" charset="0"/>
              </a:rPr>
              <a:t>ANALYZING POWER RELATIONS</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
        <p:nvSpPr>
          <p:cNvPr id="7" name="Text Placeholder 2">
            <a:extLst>
              <a:ext uri="{FF2B5EF4-FFF2-40B4-BE49-F238E27FC236}">
                <a16:creationId xmlns:a16="http://schemas.microsoft.com/office/drawing/2014/main" id="{E5079F4D-590E-DE42-B48B-3132129F333B}"/>
              </a:ext>
            </a:extLst>
          </p:cNvPr>
          <p:cNvSpPr>
            <a:spLocks noGrp="1"/>
          </p:cNvSpPr>
          <p:nvPr>
            <p:ph type="body" sz="quarter" idx="15"/>
          </p:nvPr>
        </p:nvSpPr>
        <p:spPr>
          <a:xfrm>
            <a:off x="4975761" y="1795346"/>
            <a:ext cx="6863813" cy="4393014"/>
          </a:xfrm>
        </p:spPr>
        <p:txBody>
          <a:bodyPr/>
          <a:lstStyle/>
          <a:p>
            <a:pPr marL="0" indent="0">
              <a:buNone/>
            </a:pPr>
            <a:r>
              <a:rPr lang="en-GB" b="1" dirty="0">
                <a:latin typeface="Calibri" panose="020F0502020204030204" pitchFamily="34" charset="0"/>
                <a:cs typeface="Calibri" panose="020F0502020204030204" pitchFamily="34" charset="0"/>
              </a:rPr>
              <a:t>GROUP 1 &amp; 2</a:t>
            </a:r>
          </a:p>
          <a:p>
            <a:pPr marL="0" indent="0">
              <a:buNone/>
            </a:pPr>
            <a:r>
              <a:rPr lang="en-GB" dirty="0">
                <a:latin typeface="+mj-lt"/>
              </a:rPr>
              <a:t>Power relations between group facilitators and group members </a:t>
            </a:r>
          </a:p>
          <a:p>
            <a:endParaRPr lang="en-GB" dirty="0">
              <a:latin typeface="+mj-lt"/>
            </a:endParaRPr>
          </a:p>
          <a:p>
            <a:pPr marL="0" indent="0">
              <a:buNone/>
            </a:pPr>
            <a:r>
              <a:rPr lang="en-GB" b="1" dirty="0">
                <a:latin typeface="Calibri" panose="020F0502020204030204" pitchFamily="34" charset="0"/>
                <a:cs typeface="Calibri" panose="020F0502020204030204" pitchFamily="34" charset="0"/>
              </a:rPr>
              <a:t>GROUPS 3 &amp; 4</a:t>
            </a:r>
          </a:p>
          <a:p>
            <a:pPr marL="0" indent="0">
              <a:buNone/>
            </a:pPr>
            <a:r>
              <a:rPr lang="en-GB" dirty="0">
                <a:latin typeface="+mj-lt"/>
              </a:rPr>
              <a:t>Power relationships among different group members</a:t>
            </a:r>
          </a:p>
          <a:p>
            <a:pPr marL="0" indent="0">
              <a:buNone/>
            </a:pPr>
            <a:endParaRPr lang="en-GB" dirty="0">
              <a:latin typeface="+mj-lt"/>
            </a:endParaRPr>
          </a:p>
        </p:txBody>
      </p:sp>
    </p:spTree>
    <p:extLst>
      <p:ext uri="{BB962C8B-B14F-4D97-AF65-F5344CB8AC3E}">
        <p14:creationId xmlns:p14="http://schemas.microsoft.com/office/powerpoint/2010/main" val="3252759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151411" cy="3805354"/>
          </a:xfrm>
        </p:spPr>
        <p:txBody>
          <a:bodyPr/>
          <a:lstStyle/>
          <a:p>
            <a:r>
              <a:rPr lang="en-GB" dirty="0">
                <a:latin typeface="Calibri Light" panose="020F0302020204030204" pitchFamily="34" charset="0"/>
                <a:cs typeface="Calibri Light" panose="020F0302020204030204" pitchFamily="34" charset="0"/>
              </a:rPr>
              <a:t>To make people feel safe to participate in group discussions, we need to address power relations</a:t>
            </a:r>
          </a:p>
          <a:p>
            <a:r>
              <a:rPr lang="en-GB" dirty="0">
                <a:latin typeface="Calibri Light" panose="020F0302020204030204" pitchFamily="34" charset="0"/>
                <a:cs typeface="Calibri Light" panose="020F0302020204030204" pitchFamily="34" charset="0"/>
              </a:rPr>
              <a:t>We must recognize the power and authority we hold as facilitators</a:t>
            </a:r>
          </a:p>
          <a:p>
            <a:r>
              <a:rPr lang="en-GB" dirty="0">
                <a:latin typeface="Calibri Light" panose="020F0302020204030204" pitchFamily="34" charset="0"/>
                <a:cs typeface="Calibri Light" panose="020F0302020204030204" pitchFamily="34" charset="0"/>
              </a:rPr>
              <a:t>Facilitators can use their power to empower others; good facilitation helps break down power relationships in groups</a:t>
            </a:r>
          </a:p>
          <a:p>
            <a:r>
              <a:rPr lang="en-GB" dirty="0">
                <a:latin typeface="Calibri Light" panose="020F0302020204030204" pitchFamily="34" charset="0"/>
                <a:cs typeface="Calibri Light" panose="020F0302020204030204" pitchFamily="34" charset="0"/>
              </a:rPr>
              <a:t>Power dynamics in groups are often a reflection of power relations in wider society</a:t>
            </a:r>
          </a:p>
          <a:p>
            <a:r>
              <a:rPr lang="en-GB" dirty="0">
                <a:latin typeface="Calibri Light" panose="020F0302020204030204" pitchFamily="34" charset="0"/>
                <a:cs typeface="Calibri Light" panose="020F0302020204030204" pitchFamily="34" charset="0"/>
              </a:rPr>
              <a:t>Sometimes power dynamics are difficult to detect, but we can often see them in the way people participate</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POWER AND PARTICIPATION IN GROUPS</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7740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3.5</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FOSTERING PARTICIPATION IN GROUPS</a:t>
            </a:r>
            <a:br>
              <a:rPr lang="en-US" sz="2800" b="0" kern="0" dirty="0">
                <a:solidFill>
                  <a:srgbClr val="5A0058"/>
                </a:solidFill>
                <a:latin typeface="Calibri Light" panose="020F0302020204030204" pitchFamily="34" charset="0"/>
              </a:rPr>
            </a:br>
            <a:r>
              <a:rPr lang="en-US" sz="2800" b="0" kern="0" dirty="0">
                <a:solidFill>
                  <a:srgbClr val="5A0058"/>
                </a:solidFill>
                <a:latin typeface="+mj-lt"/>
              </a:rPr>
              <a:t>     </a:t>
            </a:r>
            <a:br>
              <a:rPr lang="en-US" sz="2800" b="0" kern="0" dirty="0">
                <a:solidFill>
                  <a:srgbClr val="5A0058"/>
                </a:solidFill>
                <a:latin typeface="+mj-lt"/>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cs typeface="Calibri Light" panose="020F0302020204030204" pitchFamily="34" charset="0"/>
              </a:rPr>
            </a:br>
            <a:endParaRPr lang="en-US" sz="2800" b="0" dirty="0">
              <a:solidFill>
                <a:schemeClr val="tx2"/>
              </a:solidFill>
              <a:latin typeface="Calibri Light" panose="020F0302020204030204" pitchFamily="34" charset="0"/>
              <a:cs typeface="Calibri Light" panose="020F0302020204030204" pitchFamily="34" charset="0"/>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05572"/>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7049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282981" cy="3805354"/>
          </a:xfrm>
        </p:spPr>
        <p:txBody>
          <a:bodyPr/>
          <a:lstStyle/>
          <a:p>
            <a:r>
              <a:rPr lang="en-GB" dirty="0">
                <a:latin typeface="Calibri Light" panose="020F0302020204030204" pitchFamily="34" charset="0"/>
                <a:cs typeface="Calibri Light" panose="020F0302020204030204" pitchFamily="34" charset="0"/>
              </a:rPr>
              <a:t>How much talking is done by the group facilitator? By participants?</a:t>
            </a:r>
          </a:p>
          <a:p>
            <a:r>
              <a:rPr lang="en-GB" dirty="0">
                <a:latin typeface="Calibri Light" panose="020F0302020204030204" pitchFamily="34" charset="0"/>
                <a:cs typeface="Calibri Light" panose="020F0302020204030204" pitchFamily="34" charset="0"/>
              </a:rPr>
              <a:t>Are questions addressed to the whole group or to individuals?</a:t>
            </a:r>
          </a:p>
          <a:p>
            <a:r>
              <a:rPr lang="en-GB" dirty="0">
                <a:latin typeface="Calibri Light" panose="020F0302020204030204" pitchFamily="34" charset="0"/>
                <a:cs typeface="Calibri Light" panose="020F0302020204030204" pitchFamily="34" charset="0"/>
              </a:rPr>
              <a:t>Do most group members appear interested or bored?</a:t>
            </a:r>
          </a:p>
          <a:p>
            <a:r>
              <a:rPr lang="en-GB" dirty="0">
                <a:latin typeface="Calibri Light" panose="020F0302020204030204" pitchFamily="34" charset="0"/>
                <a:cs typeface="Calibri Light" panose="020F0302020204030204" pitchFamily="34" charset="0"/>
              </a:rPr>
              <a:t>Are subgroups forming or side conversations taking place?</a:t>
            </a:r>
          </a:p>
          <a:p>
            <a:r>
              <a:rPr lang="en-GB" dirty="0">
                <a:latin typeface="Calibri Light" panose="020F0302020204030204" pitchFamily="34" charset="0"/>
                <a:cs typeface="Calibri Light" panose="020F0302020204030204" pitchFamily="34" charset="0"/>
              </a:rPr>
              <a:t>Are quiet members being encouraged to contribute and speak? </a:t>
            </a:r>
          </a:p>
          <a:p>
            <a:r>
              <a:rPr lang="en-GB" dirty="0">
                <a:latin typeface="Calibri Light" panose="020F0302020204030204" pitchFamily="34" charset="0"/>
                <a:cs typeface="Calibri Light" panose="020F0302020204030204" pitchFamily="34" charset="0"/>
              </a:rPr>
              <a:t>Is one person doing most of the talking?</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PARTICIPATION CHECKLIST</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70500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277141" cy="3805354"/>
          </a:xfrm>
        </p:spPr>
        <p:txBody>
          <a:bodyPr/>
          <a:lstStyle/>
          <a:p>
            <a:r>
              <a:rPr lang="en-GB" dirty="0">
                <a:latin typeface="Calibri Light" panose="020F0302020204030204" pitchFamily="34" charset="0"/>
                <a:cs typeface="Calibri Light" panose="020F0302020204030204" pitchFamily="34" charset="0"/>
              </a:rPr>
              <a:t>Participation can be affected by many factors related to the individual, group and environment</a:t>
            </a:r>
          </a:p>
          <a:p>
            <a:r>
              <a:rPr lang="en-GB" dirty="0">
                <a:latin typeface="Calibri Light" panose="020F0302020204030204" pitchFamily="34" charset="0"/>
                <a:cs typeface="Calibri Light" panose="020F0302020204030204" pitchFamily="34" charset="0"/>
              </a:rPr>
              <a:t>Participation levels need to be constantly monitored; a co-facilitator is helpful for this purpose</a:t>
            </a:r>
          </a:p>
          <a:p>
            <a:r>
              <a:rPr lang="en-GB" dirty="0">
                <a:latin typeface="Calibri Light" panose="020F0302020204030204" pitchFamily="34" charset="0"/>
                <a:cs typeface="Calibri Light" panose="020F0302020204030204" pitchFamily="34" charset="0"/>
              </a:rPr>
              <a:t>Levels of participation vary by person. Some group members are active, talkative participants; others are more withdrawn, shy and passive</a:t>
            </a:r>
          </a:p>
          <a:p>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FOSTERING PARTICIPATION IN GROUPS </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962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B83C787-2CB8-4A4E-BE8A-A99A6FCE32E5}"/>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pic>
        <p:nvPicPr>
          <p:cNvPr id="9" name="Picture 8">
            <a:extLst>
              <a:ext uri="{FF2B5EF4-FFF2-40B4-BE49-F238E27FC236}">
                <a16:creationId xmlns:a16="http://schemas.microsoft.com/office/drawing/2014/main" id="{11009E61-DE67-194D-AF99-1DA53029439D}"/>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rot="5400000">
            <a:off x="-2427595" y="1568611"/>
            <a:ext cx="9091680" cy="431390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6" y="1790691"/>
            <a:ext cx="3763537"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1.1</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Do No Harm</a:t>
            </a:r>
            <a:br>
              <a:rPr lang="en-US" sz="2800" b="0" kern="0" dirty="0">
                <a:solidFill>
                  <a:srgbClr val="5A0058"/>
                </a:solidFill>
                <a:latin typeface="Calibri Light" panose="020F0302020204030204" pitchFamily="34" charset="0"/>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2 HOURS </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4935" y="3002327"/>
            <a:ext cx="271354" cy="271354"/>
          </a:xfrm>
          <a:prstGeom prst="rect">
            <a:avLst/>
          </a:prstGeom>
        </p:spPr>
      </p:pic>
    </p:spTree>
    <p:extLst>
      <p:ext uri="{BB962C8B-B14F-4D97-AF65-F5344CB8AC3E}">
        <p14:creationId xmlns:p14="http://schemas.microsoft.com/office/powerpoint/2010/main" val="3108823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277141" cy="3805354"/>
          </a:xfrm>
        </p:spPr>
        <p:txBody>
          <a:bodyPr/>
          <a:lstStyle/>
          <a:p>
            <a:r>
              <a:rPr lang="en-GB" dirty="0">
                <a:latin typeface="Calibri Light" panose="020F0302020204030204" pitchFamily="34" charset="0"/>
                <a:cs typeface="Calibri Light" panose="020F0302020204030204" pitchFamily="34" charset="0"/>
              </a:rPr>
              <a:t>Participation is about involvement, but people will be involved in different ways</a:t>
            </a:r>
          </a:p>
          <a:p>
            <a:r>
              <a:rPr lang="en-GB" dirty="0">
                <a:latin typeface="Calibri Light" panose="020F0302020204030204" pitchFamily="34" charset="0"/>
                <a:cs typeface="Calibri Light" panose="020F0302020204030204" pitchFamily="34" charset="0"/>
              </a:rPr>
              <a:t>Using participatory techniques enhances participation; e.g., role-plays and other dramatic activities, games, sharing personal stories and other story-telling, discussion and reflection in pairs or small groups</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FOSTERING PARTICIPATION IN GROUPS CONT…</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15633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3.3</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COMMUNICATION SKILLS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97597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A7861D-ACEE-6C4A-B7F1-962EAC78C1E9}"/>
              </a:ext>
            </a:extLst>
          </p:cNvPr>
          <p:cNvPicPr>
            <a:picLocks noChangeAspect="1"/>
          </p:cNvPicPr>
          <p:nvPr/>
        </p:nvPicPr>
        <p:blipFill>
          <a:blip r:embed="rId3">
            <a:alphaModFix amt="50000"/>
          </a:blip>
          <a:stretch>
            <a:fillRect/>
          </a:stretch>
        </p:blipFill>
        <p:spPr>
          <a:xfrm rot="5400000">
            <a:off x="3718" y="2426957"/>
            <a:ext cx="2964363" cy="2240124"/>
          </a:xfrm>
          <a:prstGeom prst="rect">
            <a:avLst/>
          </a:prstGeom>
        </p:spPr>
      </p:pic>
      <p:pic>
        <p:nvPicPr>
          <p:cNvPr id="10" name="Picture 9">
            <a:extLst>
              <a:ext uri="{FF2B5EF4-FFF2-40B4-BE49-F238E27FC236}">
                <a16:creationId xmlns:a16="http://schemas.microsoft.com/office/drawing/2014/main" id="{8586FF55-B442-D743-A971-357C168CD1A5}"/>
              </a:ext>
            </a:extLst>
          </p:cNvPr>
          <p:cNvPicPr>
            <a:picLocks noChangeAspect="1"/>
          </p:cNvPicPr>
          <p:nvPr/>
        </p:nvPicPr>
        <p:blipFill>
          <a:blip r:embed="rId3">
            <a:alphaModFix amt="50000"/>
          </a:blip>
          <a:stretch>
            <a:fillRect/>
          </a:stretch>
        </p:blipFill>
        <p:spPr>
          <a:xfrm rot="5400000">
            <a:off x="2786884" y="2426958"/>
            <a:ext cx="2964363" cy="2240124"/>
          </a:xfrm>
          <a:prstGeom prst="rect">
            <a:avLst/>
          </a:prstGeom>
        </p:spPr>
      </p:pic>
      <p:pic>
        <p:nvPicPr>
          <p:cNvPr id="11" name="Picture 10">
            <a:extLst>
              <a:ext uri="{FF2B5EF4-FFF2-40B4-BE49-F238E27FC236}">
                <a16:creationId xmlns:a16="http://schemas.microsoft.com/office/drawing/2014/main" id="{485E5CC5-0FBE-C74F-AAD5-A759D1F9CBCD}"/>
              </a:ext>
            </a:extLst>
          </p:cNvPr>
          <p:cNvPicPr>
            <a:picLocks noChangeAspect="1"/>
          </p:cNvPicPr>
          <p:nvPr/>
        </p:nvPicPr>
        <p:blipFill>
          <a:blip r:embed="rId3">
            <a:alphaModFix amt="50000"/>
          </a:blip>
          <a:stretch>
            <a:fillRect/>
          </a:stretch>
        </p:blipFill>
        <p:spPr>
          <a:xfrm rot="5400000">
            <a:off x="5595011" y="2426958"/>
            <a:ext cx="2964363" cy="2240124"/>
          </a:xfrm>
          <a:prstGeom prst="rect">
            <a:avLst/>
          </a:prstGeom>
        </p:spPr>
      </p:pic>
      <p:pic>
        <p:nvPicPr>
          <p:cNvPr id="12" name="Picture 11">
            <a:extLst>
              <a:ext uri="{FF2B5EF4-FFF2-40B4-BE49-F238E27FC236}">
                <a16:creationId xmlns:a16="http://schemas.microsoft.com/office/drawing/2014/main" id="{4E7763E0-1738-5B48-9A6E-F3BF1C39A562}"/>
              </a:ext>
            </a:extLst>
          </p:cNvPr>
          <p:cNvPicPr>
            <a:picLocks noChangeAspect="1"/>
          </p:cNvPicPr>
          <p:nvPr/>
        </p:nvPicPr>
        <p:blipFill>
          <a:blip r:embed="rId3">
            <a:alphaModFix amt="50000"/>
          </a:blip>
          <a:stretch>
            <a:fillRect/>
          </a:stretch>
        </p:blipFill>
        <p:spPr>
          <a:xfrm rot="5400000">
            <a:off x="8523191" y="2306904"/>
            <a:ext cx="2964363" cy="2480232"/>
          </a:xfrm>
          <a:prstGeom prst="rect">
            <a:avLst/>
          </a:prstGeom>
        </p:spPr>
      </p:pic>
      <p:sp>
        <p:nvSpPr>
          <p:cNvPr id="2" name="Title 4">
            <a:extLst>
              <a:ext uri="{FF2B5EF4-FFF2-40B4-BE49-F238E27FC236}">
                <a16:creationId xmlns:a16="http://schemas.microsoft.com/office/drawing/2014/main" id="{FE13753D-366A-CD46-9158-E59720B693D8}"/>
              </a:ext>
            </a:extLst>
          </p:cNvPr>
          <p:cNvSpPr txBox="1">
            <a:spLocks/>
          </p:cNvSpPr>
          <p:nvPr/>
        </p:nvSpPr>
        <p:spPr>
          <a:xfrm>
            <a:off x="532572" y="344950"/>
            <a:ext cx="11068878" cy="478010"/>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Four types of messages</a:t>
            </a:r>
            <a:endParaRPr lang="en-US" sz="2800" b="0" kern="0" dirty="0">
              <a:solidFill>
                <a:srgbClr val="5A0058"/>
              </a:solidFill>
              <a:latin typeface="Calibri Light" panose="020F0302020204030204" pitchFamily="34" charset="0"/>
            </a:endParaRPr>
          </a:p>
        </p:txBody>
      </p:sp>
      <p:sp>
        <p:nvSpPr>
          <p:cNvPr id="3" name="TextBox 2">
            <a:extLst>
              <a:ext uri="{FF2B5EF4-FFF2-40B4-BE49-F238E27FC236}">
                <a16:creationId xmlns:a16="http://schemas.microsoft.com/office/drawing/2014/main" id="{68948334-9998-2346-B208-3B9449F81C08}"/>
              </a:ext>
            </a:extLst>
          </p:cNvPr>
          <p:cNvSpPr txBox="1"/>
          <p:nvPr/>
        </p:nvSpPr>
        <p:spPr>
          <a:xfrm>
            <a:off x="320195" y="2174644"/>
            <a:ext cx="2240125" cy="1732141"/>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VOICE MESSAGES</a:t>
            </a:r>
          </a:p>
          <a:p>
            <a:pPr algn="ctr">
              <a:lnSpc>
                <a:spcPct val="120000"/>
              </a:lnSpc>
            </a:pPr>
            <a:endParaRPr lang="en-US" dirty="0">
              <a:latin typeface="Calibri Light" panose="020F0302020204030204" pitchFamily="34" charset="0"/>
              <a:cs typeface="Calibri Light" panose="020F0302020204030204" pitchFamily="34" charset="0"/>
            </a:endParaRPr>
          </a:p>
          <a:p>
            <a:pPr algn="ctr">
              <a:lnSpc>
                <a:spcPct val="120000"/>
              </a:lnSpc>
            </a:pPr>
            <a:r>
              <a:rPr lang="en-US" dirty="0">
                <a:latin typeface="Calibri Light" panose="020F0302020204030204" pitchFamily="34" charset="0"/>
                <a:cs typeface="Calibri Light" panose="020F0302020204030204" pitchFamily="34" charset="0"/>
              </a:rPr>
              <a:t>how we talk, the volume, tone and speed</a:t>
            </a:r>
          </a:p>
        </p:txBody>
      </p:sp>
      <p:sp>
        <p:nvSpPr>
          <p:cNvPr id="6" name="TextBox 5">
            <a:extLst>
              <a:ext uri="{FF2B5EF4-FFF2-40B4-BE49-F238E27FC236}">
                <a16:creationId xmlns:a16="http://schemas.microsoft.com/office/drawing/2014/main" id="{4D82BF9C-073E-7945-91BD-234BC75E719E}"/>
              </a:ext>
            </a:extLst>
          </p:cNvPr>
          <p:cNvSpPr txBox="1"/>
          <p:nvPr/>
        </p:nvSpPr>
        <p:spPr>
          <a:xfrm>
            <a:off x="3126221" y="2174645"/>
            <a:ext cx="2240125" cy="1399742"/>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VERBAL MESSAGES</a:t>
            </a:r>
          </a:p>
          <a:p>
            <a:pPr algn="ctr">
              <a:lnSpc>
                <a:spcPct val="120000"/>
              </a:lnSpc>
            </a:pPr>
            <a:endParaRPr lang="en-US" b="1" dirty="0">
              <a:latin typeface="Calibri" panose="020F0502020204030204" pitchFamily="34" charset="0"/>
              <a:cs typeface="Calibri" panose="020F0502020204030204" pitchFamily="34" charset="0"/>
            </a:endParaRPr>
          </a:p>
          <a:p>
            <a:pPr algn="ctr">
              <a:lnSpc>
                <a:spcPct val="120000"/>
              </a:lnSpc>
            </a:pPr>
            <a:r>
              <a:rPr lang="en-US" dirty="0">
                <a:latin typeface="Calibri Light" panose="020F0302020204030204" pitchFamily="34" charset="0"/>
                <a:cs typeface="Calibri Light" panose="020F0302020204030204" pitchFamily="34" charset="0"/>
              </a:rPr>
              <a:t>what we say</a:t>
            </a:r>
          </a:p>
          <a:p>
            <a:pPr algn="ctr">
              <a:lnSpc>
                <a:spcPct val="120000"/>
              </a:lnSpc>
            </a:pPr>
            <a:endParaRPr lang="en-US"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6C15931-8C22-B24F-B3D9-CA7BC866A80F}"/>
              </a:ext>
            </a:extLst>
          </p:cNvPr>
          <p:cNvSpPr txBox="1"/>
          <p:nvPr/>
        </p:nvSpPr>
        <p:spPr>
          <a:xfrm>
            <a:off x="5968638" y="2174645"/>
            <a:ext cx="2240125" cy="2729337"/>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BODY MESSAGES</a:t>
            </a:r>
          </a:p>
          <a:p>
            <a:pPr algn="ctr">
              <a:lnSpc>
                <a:spcPct val="120000"/>
              </a:lnSpc>
            </a:pPr>
            <a:endParaRPr lang="en-US" b="1" dirty="0">
              <a:latin typeface="Calibri" panose="020F0502020204030204" pitchFamily="34" charset="0"/>
              <a:cs typeface="Calibri" panose="020F0502020204030204" pitchFamily="34" charset="0"/>
            </a:endParaRPr>
          </a:p>
          <a:p>
            <a:pPr algn="ctr">
              <a:lnSpc>
                <a:spcPct val="120000"/>
              </a:lnSpc>
            </a:pPr>
            <a:r>
              <a:rPr lang="en-US" dirty="0">
                <a:latin typeface="Calibri Light" panose="020F0302020204030204" pitchFamily="34" charset="0"/>
                <a:cs typeface="Calibri Light" panose="020F0302020204030204" pitchFamily="34" charset="0"/>
              </a:rPr>
              <a:t>messages we send with our face and other parts of our body, sometimes called ‘body language’.</a:t>
            </a:r>
          </a:p>
        </p:txBody>
      </p:sp>
      <p:sp>
        <p:nvSpPr>
          <p:cNvPr id="8" name="TextBox 7">
            <a:extLst>
              <a:ext uri="{FF2B5EF4-FFF2-40B4-BE49-F238E27FC236}">
                <a16:creationId xmlns:a16="http://schemas.microsoft.com/office/drawing/2014/main" id="{CDD5B332-6A1D-5E47-BD01-444E645E971F}"/>
              </a:ext>
            </a:extLst>
          </p:cNvPr>
          <p:cNvSpPr txBox="1"/>
          <p:nvPr/>
        </p:nvSpPr>
        <p:spPr>
          <a:xfrm>
            <a:off x="8799624" y="2174645"/>
            <a:ext cx="2445865" cy="1399742"/>
          </a:xfrm>
          <a:prstGeom prst="rect">
            <a:avLst/>
          </a:prstGeom>
          <a:noFill/>
        </p:spPr>
        <p:txBody>
          <a:bodyPr wrap="square">
            <a:spAutoFit/>
          </a:bodyPr>
          <a:lstStyle/>
          <a:p>
            <a:pPr algn="ctr">
              <a:lnSpc>
                <a:spcPct val="120000"/>
              </a:lnSpc>
            </a:pPr>
            <a:r>
              <a:rPr lang="en-US" b="1" dirty="0">
                <a:latin typeface="Calibri" panose="020F0502020204030204" pitchFamily="34" charset="0"/>
                <a:cs typeface="Calibri" panose="020F0502020204030204" pitchFamily="34" charset="0"/>
              </a:rPr>
              <a:t>BEHAVIOUR MESSAGES</a:t>
            </a:r>
          </a:p>
          <a:p>
            <a:pPr algn="ctr">
              <a:lnSpc>
                <a:spcPct val="120000"/>
              </a:lnSpc>
            </a:pPr>
            <a:endParaRPr lang="en-US" b="1" dirty="0">
              <a:latin typeface="Calibri" panose="020F0502020204030204" pitchFamily="34" charset="0"/>
              <a:cs typeface="Calibri" panose="020F0502020204030204" pitchFamily="34" charset="0"/>
            </a:endParaRPr>
          </a:p>
          <a:p>
            <a:pPr algn="ctr">
              <a:lnSpc>
                <a:spcPct val="120000"/>
              </a:lnSpc>
            </a:pPr>
            <a:r>
              <a:rPr lang="en-US" dirty="0">
                <a:latin typeface="Calibri Light" panose="020F0302020204030204" pitchFamily="34" charset="0"/>
                <a:cs typeface="Calibri Light" panose="020F0302020204030204" pitchFamily="34" charset="0"/>
              </a:rPr>
              <a:t>what we do</a:t>
            </a:r>
          </a:p>
          <a:p>
            <a:pPr algn="ctr">
              <a:lnSpc>
                <a:spcPct val="120000"/>
              </a:lnSpc>
            </a:pP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1360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0F4A4-11E9-D545-97C1-C4DB8037FDC0}"/>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372156" y="4275667"/>
            <a:ext cx="1656904" cy="1350048"/>
          </a:xfrm>
          <a:prstGeom prst="rect">
            <a:avLst/>
          </a:prstGeom>
        </p:spPr>
      </p:pic>
      <p:pic>
        <p:nvPicPr>
          <p:cNvPr id="17" name="Picture 16">
            <a:extLst>
              <a:ext uri="{FF2B5EF4-FFF2-40B4-BE49-F238E27FC236}">
                <a16:creationId xmlns:a16="http://schemas.microsoft.com/office/drawing/2014/main" id="{D3E0C276-A923-F14B-8ACD-D61C4478238C}"/>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658155" y="4275667"/>
            <a:ext cx="3137777" cy="1350048"/>
          </a:xfrm>
          <a:prstGeom prst="rect">
            <a:avLst/>
          </a:prstGeom>
        </p:spPr>
      </p:pic>
      <p:pic>
        <p:nvPicPr>
          <p:cNvPr id="18" name="Picture 17">
            <a:extLst>
              <a:ext uri="{FF2B5EF4-FFF2-40B4-BE49-F238E27FC236}">
                <a16:creationId xmlns:a16="http://schemas.microsoft.com/office/drawing/2014/main" id="{1CB3695D-1BE9-384B-8A55-C3D02E75F493}"/>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0264956" y="4275667"/>
            <a:ext cx="1656904" cy="1350048"/>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277141" cy="3805354"/>
          </a:xfrm>
        </p:spPr>
        <p:txBody>
          <a:bodyPr/>
          <a:lstStyle/>
          <a:p>
            <a:r>
              <a:rPr lang="en-GB" dirty="0">
                <a:latin typeface="Calibri Light" panose="020F0302020204030204" pitchFamily="34" charset="0"/>
                <a:cs typeface="Calibri Light" panose="020F0302020204030204" pitchFamily="34" charset="0"/>
              </a:rPr>
              <a:t>Good verbal communication involves the use of clear and simple language and the opportunity to ask questions and check for understanding</a:t>
            </a:r>
          </a:p>
          <a:p>
            <a:pPr marL="0" indent="0">
              <a:buNone/>
            </a:pP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When we are facilitating discussions, we need to:</a:t>
            </a: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COMMUNICATION</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1C6A40ED-54DD-164A-A1F5-D1E5CC12A84F}"/>
              </a:ext>
            </a:extLst>
          </p:cNvPr>
          <p:cNvSpPr txBox="1"/>
          <p:nvPr/>
        </p:nvSpPr>
        <p:spPr>
          <a:xfrm>
            <a:off x="4427216" y="4396294"/>
            <a:ext cx="1546784" cy="1015663"/>
          </a:xfrm>
          <a:prstGeom prst="rect">
            <a:avLst/>
          </a:prstGeom>
          <a:noFill/>
        </p:spPr>
        <p:txBody>
          <a:bodyPr wrap="square">
            <a:spAutoFit/>
          </a:bodyPr>
          <a:lstStyle/>
          <a:p>
            <a:pPr algn="ctr"/>
            <a:r>
              <a:rPr lang="en-GB" sz="2000" dirty="0">
                <a:latin typeface="Calibri Light" panose="020F0302020204030204" pitchFamily="34" charset="0"/>
                <a:cs typeface="Calibri Light" panose="020F0302020204030204" pitchFamily="34" charset="0"/>
              </a:rPr>
              <a:t>use simple language and sentences;</a:t>
            </a:r>
          </a:p>
        </p:txBody>
      </p:sp>
      <p:sp>
        <p:nvSpPr>
          <p:cNvPr id="14" name="TextBox 13">
            <a:extLst>
              <a:ext uri="{FF2B5EF4-FFF2-40B4-BE49-F238E27FC236}">
                <a16:creationId xmlns:a16="http://schemas.microsoft.com/office/drawing/2014/main" id="{CA63CFE3-289A-9447-B1FD-131A52343C00}"/>
              </a:ext>
            </a:extLst>
          </p:cNvPr>
          <p:cNvSpPr txBox="1"/>
          <p:nvPr/>
        </p:nvSpPr>
        <p:spPr>
          <a:xfrm>
            <a:off x="6763229" y="4396293"/>
            <a:ext cx="2928061" cy="1015663"/>
          </a:xfrm>
          <a:prstGeom prst="rect">
            <a:avLst/>
          </a:prstGeom>
          <a:noFill/>
        </p:spPr>
        <p:txBody>
          <a:bodyPr wrap="square">
            <a:spAutoFit/>
          </a:bodyPr>
          <a:lstStyle/>
          <a:p>
            <a:pPr algn="ctr"/>
            <a:r>
              <a:rPr lang="en-GB" sz="2000" dirty="0">
                <a:latin typeface="Calibri Light" panose="020F0302020204030204" pitchFamily="34" charset="0"/>
                <a:cs typeface="Calibri Light" panose="020F0302020204030204" pitchFamily="34" charset="0"/>
              </a:rPr>
              <a:t>check that group members have understood what we and others are saying;</a:t>
            </a:r>
          </a:p>
        </p:txBody>
      </p:sp>
      <p:sp>
        <p:nvSpPr>
          <p:cNvPr id="15" name="TextBox 14">
            <a:extLst>
              <a:ext uri="{FF2B5EF4-FFF2-40B4-BE49-F238E27FC236}">
                <a16:creationId xmlns:a16="http://schemas.microsoft.com/office/drawing/2014/main" id="{7D0747B3-2197-174B-8D70-04E2073EB398}"/>
              </a:ext>
            </a:extLst>
          </p:cNvPr>
          <p:cNvSpPr txBox="1"/>
          <p:nvPr/>
        </p:nvSpPr>
        <p:spPr>
          <a:xfrm>
            <a:off x="10480519" y="4396293"/>
            <a:ext cx="1263705" cy="707886"/>
          </a:xfrm>
          <a:prstGeom prst="rect">
            <a:avLst/>
          </a:prstGeom>
          <a:noFill/>
        </p:spPr>
        <p:txBody>
          <a:bodyPr wrap="square">
            <a:spAutoFit/>
          </a:bodyPr>
          <a:lstStyle/>
          <a:p>
            <a:pPr algn="ctr"/>
            <a:r>
              <a:rPr lang="en-GB" sz="2000" dirty="0">
                <a:latin typeface="Calibri Light" panose="020F0302020204030204" pitchFamily="34" charset="0"/>
                <a:cs typeface="Calibri Light" panose="020F0302020204030204" pitchFamily="34" charset="0"/>
              </a:rPr>
              <a:t>ask lots of questions. </a:t>
            </a:r>
          </a:p>
        </p:txBody>
      </p:sp>
    </p:spTree>
    <p:extLst>
      <p:ext uri="{BB962C8B-B14F-4D97-AF65-F5344CB8AC3E}">
        <p14:creationId xmlns:p14="http://schemas.microsoft.com/office/powerpoint/2010/main" val="2203023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6277141" cy="2183987"/>
          </a:xfrm>
        </p:spPr>
        <p:txBody>
          <a:bodyPr/>
          <a:lstStyle/>
          <a:p>
            <a:r>
              <a:rPr lang="en-GB" dirty="0">
                <a:latin typeface="Calibri Light" panose="020F0302020204030204" pitchFamily="34" charset="0"/>
                <a:cs typeface="Calibri Light" panose="020F0302020204030204" pitchFamily="34" charset="0"/>
              </a:rPr>
              <a:t>Non-verbal communication tells us a huge amount about a person’s thought and feelings, often more than verbal communication</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As facilitators we need to be very aware of our own non-verbal communication and that of group members</a:t>
            </a:r>
          </a:p>
          <a:p>
            <a:pPr marL="0" indent="0">
              <a:buNone/>
            </a:pP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Common non-verbal cues include facial expression, posture, seating (close or far), eye contact, holding body rigid or relaxed, use of hands and nervous gestures</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NON-VERBAL COMMUNICATION</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9611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3.6.1</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LISTENING SKILLS</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45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1390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2973550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5D9FA5-1B3D-B041-8ADB-C4ADBBE79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300" y="1810171"/>
            <a:ext cx="3813824" cy="353435"/>
          </a:xfrm>
          <a:prstGeom prst="rect">
            <a:avLst/>
          </a:prstGeom>
        </p:spPr>
      </p:pic>
      <p:pic>
        <p:nvPicPr>
          <p:cNvPr id="20" name="Picture 19">
            <a:extLst>
              <a:ext uri="{FF2B5EF4-FFF2-40B4-BE49-F238E27FC236}">
                <a16:creationId xmlns:a16="http://schemas.microsoft.com/office/drawing/2014/main" id="{0D931C61-492E-8E40-9733-AA11A5E905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00" y="2207120"/>
            <a:ext cx="4246593" cy="353435"/>
          </a:xfrm>
          <a:prstGeom prst="rect">
            <a:avLst/>
          </a:prstGeom>
        </p:spPr>
      </p:pic>
      <p:pic>
        <p:nvPicPr>
          <p:cNvPr id="24" name="Picture 23">
            <a:extLst>
              <a:ext uri="{FF2B5EF4-FFF2-40B4-BE49-F238E27FC236}">
                <a16:creationId xmlns:a16="http://schemas.microsoft.com/office/drawing/2014/main" id="{FAE3BA2E-9614-0D45-AB9D-D52BE6F73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00" y="2596981"/>
            <a:ext cx="4246593" cy="353435"/>
          </a:xfrm>
          <a:prstGeom prst="rect">
            <a:avLst/>
          </a:prstGeom>
        </p:spPr>
      </p:pic>
      <p:pic>
        <p:nvPicPr>
          <p:cNvPr id="28" name="Picture 27">
            <a:extLst>
              <a:ext uri="{FF2B5EF4-FFF2-40B4-BE49-F238E27FC236}">
                <a16:creationId xmlns:a16="http://schemas.microsoft.com/office/drawing/2014/main" id="{B810F2C3-7807-C648-B573-5CC7441B58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299" y="2993929"/>
            <a:ext cx="6152175" cy="353435"/>
          </a:xfrm>
          <a:prstGeom prst="rect">
            <a:avLst/>
          </a:prstGeom>
        </p:spPr>
      </p:pic>
      <p:pic>
        <p:nvPicPr>
          <p:cNvPr id="32" name="Picture 31">
            <a:extLst>
              <a:ext uri="{FF2B5EF4-FFF2-40B4-BE49-F238E27FC236}">
                <a16:creationId xmlns:a16="http://schemas.microsoft.com/office/drawing/2014/main" id="{F8949B21-ACA4-2E48-852C-CF291AB9B5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00" y="3412556"/>
            <a:ext cx="4246593" cy="353435"/>
          </a:xfrm>
          <a:prstGeom prst="rect">
            <a:avLst/>
          </a:prstGeom>
        </p:spPr>
      </p:pic>
      <p:pic>
        <p:nvPicPr>
          <p:cNvPr id="36" name="Picture 35">
            <a:extLst>
              <a:ext uri="{FF2B5EF4-FFF2-40B4-BE49-F238E27FC236}">
                <a16:creationId xmlns:a16="http://schemas.microsoft.com/office/drawing/2014/main" id="{16D301FC-ACEB-E94E-8FEE-828952F5BD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300" y="3795328"/>
            <a:ext cx="3813824" cy="353435"/>
          </a:xfrm>
          <a:prstGeom prst="rect">
            <a:avLst/>
          </a:prstGeom>
        </p:spPr>
      </p:pic>
      <p:pic>
        <p:nvPicPr>
          <p:cNvPr id="55" name="Picture 54">
            <a:extLst>
              <a:ext uri="{FF2B5EF4-FFF2-40B4-BE49-F238E27FC236}">
                <a16:creationId xmlns:a16="http://schemas.microsoft.com/office/drawing/2014/main" id="{19F2B614-2A96-8545-9E92-3AECA55D9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300" y="4201204"/>
            <a:ext cx="3813824" cy="353435"/>
          </a:xfrm>
          <a:prstGeom prst="rect">
            <a:avLst/>
          </a:prstGeom>
        </p:spPr>
      </p:pic>
      <p:pic>
        <p:nvPicPr>
          <p:cNvPr id="59" name="Picture 58">
            <a:extLst>
              <a:ext uri="{FF2B5EF4-FFF2-40B4-BE49-F238E27FC236}">
                <a16:creationId xmlns:a16="http://schemas.microsoft.com/office/drawing/2014/main" id="{3FB4E812-E7D0-D340-B66C-45145EB857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3299" y="4602799"/>
            <a:ext cx="5593763" cy="353435"/>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953545" y="1795346"/>
            <a:ext cx="6796495" cy="3336724"/>
          </a:xfrm>
        </p:spPr>
        <p:txBody>
          <a:bodyPr/>
          <a:lstStyle/>
          <a:p>
            <a:pPr marL="0" indent="0">
              <a:buNone/>
            </a:pPr>
            <a:r>
              <a:rPr lang="en-GB" dirty="0">
                <a:latin typeface="Calibri Light" panose="020F0302020204030204" pitchFamily="34" charset="0"/>
                <a:cs typeface="Calibri Light" panose="020F0302020204030204" pitchFamily="34" charset="0"/>
              </a:rPr>
              <a:t>They pay attention,</a:t>
            </a:r>
          </a:p>
          <a:p>
            <a:pPr marL="0" indent="0">
              <a:buNone/>
            </a:pPr>
            <a:r>
              <a:rPr lang="en-GB" dirty="0">
                <a:latin typeface="Calibri Light" panose="020F0302020204030204" pitchFamily="34" charset="0"/>
                <a:cs typeface="Calibri Light" panose="020F0302020204030204" pitchFamily="34" charset="0"/>
              </a:rPr>
              <a:t>They show they are interested, </a:t>
            </a:r>
          </a:p>
          <a:p>
            <a:pPr marL="0" indent="0">
              <a:buNone/>
            </a:pPr>
            <a:r>
              <a:rPr lang="en-GB" dirty="0">
                <a:latin typeface="Calibri Light" panose="020F0302020204030204" pitchFamily="34" charset="0"/>
                <a:cs typeface="Calibri Light" panose="020F0302020204030204" pitchFamily="34" charset="0"/>
              </a:rPr>
              <a:t>They may nod their head</a:t>
            </a:r>
          </a:p>
          <a:p>
            <a:pPr marL="0" indent="0">
              <a:buNone/>
            </a:pPr>
            <a:r>
              <a:rPr lang="en-GB" dirty="0">
                <a:latin typeface="Calibri Light" panose="020F0302020204030204" pitchFamily="34" charset="0"/>
                <a:cs typeface="Calibri Light" panose="020F0302020204030204" pitchFamily="34" charset="0"/>
              </a:rPr>
              <a:t>They are non-judgmental, empathetic, calm or polite</a:t>
            </a:r>
          </a:p>
          <a:p>
            <a:pPr marL="0" indent="0">
              <a:buNone/>
            </a:pPr>
            <a:r>
              <a:rPr lang="en-GB" dirty="0">
                <a:latin typeface="Calibri Light" panose="020F0302020204030204" pitchFamily="34" charset="0"/>
                <a:cs typeface="Calibri Light" panose="020F0302020204030204" pitchFamily="34" charset="0"/>
              </a:rPr>
              <a:t>They don't jump to give advice,</a:t>
            </a:r>
          </a:p>
          <a:p>
            <a:pPr marL="0" indent="0">
              <a:buNone/>
            </a:pPr>
            <a:r>
              <a:rPr lang="en-GB" dirty="0">
                <a:latin typeface="Calibri Light" panose="020F0302020204030204" pitchFamily="34" charset="0"/>
                <a:cs typeface="Calibri Light" panose="020F0302020204030204" pitchFamily="34" charset="0"/>
              </a:rPr>
              <a:t>They never interrupt,</a:t>
            </a:r>
          </a:p>
          <a:p>
            <a:pPr marL="0" indent="0">
              <a:buNone/>
            </a:pPr>
            <a:r>
              <a:rPr lang="en-GB" dirty="0">
                <a:latin typeface="Calibri Light" panose="020F0302020204030204" pitchFamily="34" charset="0"/>
                <a:cs typeface="Calibri Light" panose="020F0302020204030204" pitchFamily="34" charset="0"/>
              </a:rPr>
              <a:t>They ask follow-up questions,</a:t>
            </a:r>
          </a:p>
          <a:p>
            <a:pPr marL="0" indent="0">
              <a:buNone/>
            </a:pPr>
            <a:r>
              <a:rPr lang="en-GB" dirty="0">
                <a:latin typeface="Calibri Light" panose="020F0302020204030204" pitchFamily="34" charset="0"/>
                <a:cs typeface="Calibri Light" panose="020F0302020204030204" pitchFamily="34" charset="0"/>
              </a:rPr>
              <a:t>They listen as much (or more than) they speak.</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QUALITIES AND BEHAVIOURS OF GOOD LISTENERS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87FB73B3-B26C-874A-A928-F0BF4432AE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1803402"/>
            <a:ext cx="370246" cy="370246"/>
          </a:xfrm>
          <a:prstGeom prst="rect">
            <a:avLst/>
          </a:prstGeom>
        </p:spPr>
      </p:pic>
      <p:pic>
        <p:nvPicPr>
          <p:cNvPr id="41" name="Picture 40">
            <a:extLst>
              <a:ext uri="{FF2B5EF4-FFF2-40B4-BE49-F238E27FC236}">
                <a16:creationId xmlns:a16="http://schemas.microsoft.com/office/drawing/2014/main" id="{D6627E24-6377-144A-8878-6887101899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2198038"/>
            <a:ext cx="370246" cy="370246"/>
          </a:xfrm>
          <a:prstGeom prst="rect">
            <a:avLst/>
          </a:prstGeom>
        </p:spPr>
      </p:pic>
      <p:pic>
        <p:nvPicPr>
          <p:cNvPr id="44" name="Picture 43">
            <a:extLst>
              <a:ext uri="{FF2B5EF4-FFF2-40B4-BE49-F238E27FC236}">
                <a16:creationId xmlns:a16="http://schemas.microsoft.com/office/drawing/2014/main" id="{26597A8E-DE67-2648-9CFB-FA4FF701FB0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2597486"/>
            <a:ext cx="370246" cy="370246"/>
          </a:xfrm>
          <a:prstGeom prst="rect">
            <a:avLst/>
          </a:prstGeom>
        </p:spPr>
      </p:pic>
      <p:pic>
        <p:nvPicPr>
          <p:cNvPr id="47" name="Picture 46">
            <a:extLst>
              <a:ext uri="{FF2B5EF4-FFF2-40B4-BE49-F238E27FC236}">
                <a16:creationId xmlns:a16="http://schemas.microsoft.com/office/drawing/2014/main" id="{836E329F-F28D-3C49-ADB2-56E776DC60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2972871"/>
            <a:ext cx="370246" cy="370246"/>
          </a:xfrm>
          <a:prstGeom prst="rect">
            <a:avLst/>
          </a:prstGeom>
        </p:spPr>
      </p:pic>
      <p:pic>
        <p:nvPicPr>
          <p:cNvPr id="50" name="Picture 49">
            <a:extLst>
              <a:ext uri="{FF2B5EF4-FFF2-40B4-BE49-F238E27FC236}">
                <a16:creationId xmlns:a16="http://schemas.microsoft.com/office/drawing/2014/main" id="{09B739F3-BBF7-3340-89DC-7D3838A635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3393037"/>
            <a:ext cx="370246" cy="370246"/>
          </a:xfrm>
          <a:prstGeom prst="rect">
            <a:avLst/>
          </a:prstGeom>
        </p:spPr>
      </p:pic>
      <p:grpSp>
        <p:nvGrpSpPr>
          <p:cNvPr id="52" name="Group 51">
            <a:extLst>
              <a:ext uri="{FF2B5EF4-FFF2-40B4-BE49-F238E27FC236}">
                <a16:creationId xmlns:a16="http://schemas.microsoft.com/office/drawing/2014/main" id="{59635462-49E8-B04C-B25C-BCC1078A0D35}"/>
              </a:ext>
            </a:extLst>
          </p:cNvPr>
          <p:cNvGrpSpPr/>
          <p:nvPr/>
        </p:nvGrpSpPr>
        <p:grpSpPr>
          <a:xfrm>
            <a:off x="4500229" y="3773326"/>
            <a:ext cx="370246" cy="400110"/>
            <a:chOff x="4500229" y="1711115"/>
            <a:chExt cx="441132" cy="476713"/>
          </a:xfrm>
        </p:grpSpPr>
        <p:pic>
          <p:nvPicPr>
            <p:cNvPr id="53" name="Picture 52">
              <a:extLst>
                <a:ext uri="{FF2B5EF4-FFF2-40B4-BE49-F238E27FC236}">
                  <a16:creationId xmlns:a16="http://schemas.microsoft.com/office/drawing/2014/main" id="{38FB7C84-2078-EF46-856C-EEA871408C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1722474"/>
              <a:ext cx="441132" cy="441132"/>
            </a:xfrm>
            <a:prstGeom prst="rect">
              <a:avLst/>
            </a:prstGeom>
          </p:spPr>
        </p:pic>
        <p:sp>
          <p:nvSpPr>
            <p:cNvPr id="54" name="TextBox 53">
              <a:extLst>
                <a:ext uri="{FF2B5EF4-FFF2-40B4-BE49-F238E27FC236}">
                  <a16:creationId xmlns:a16="http://schemas.microsoft.com/office/drawing/2014/main" id="{87A6B289-5B4D-EE40-A1BD-47ABB37CEC6C}"/>
                </a:ext>
              </a:extLst>
            </p:cNvPr>
            <p:cNvSpPr txBox="1"/>
            <p:nvPr/>
          </p:nvSpPr>
          <p:spPr>
            <a:xfrm>
              <a:off x="4556814" y="1711115"/>
              <a:ext cx="206842" cy="476713"/>
            </a:xfrm>
            <a:prstGeom prst="rect">
              <a:avLst/>
            </a:prstGeom>
            <a:noFill/>
          </p:spPr>
          <p:txBody>
            <a:bodyPr wrap="square" rtlCol="0">
              <a:spAutoFit/>
            </a:bodyPr>
            <a:lstStyle/>
            <a:p>
              <a:endParaRPr lang="en-US" sz="2000" b="1" dirty="0">
                <a:latin typeface="Calibri" panose="020F0502020204030204" pitchFamily="34" charset="0"/>
                <a:cs typeface="Calibri" panose="020F0502020204030204" pitchFamily="34" charset="0"/>
              </a:endParaRPr>
            </a:p>
          </p:txBody>
        </p:sp>
      </p:grpSp>
      <p:pic>
        <p:nvPicPr>
          <p:cNvPr id="57" name="Picture 56">
            <a:extLst>
              <a:ext uri="{FF2B5EF4-FFF2-40B4-BE49-F238E27FC236}">
                <a16:creationId xmlns:a16="http://schemas.microsoft.com/office/drawing/2014/main" id="{379CCE21-2F49-6349-AC2E-AEA144F8E8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4194435"/>
            <a:ext cx="370246" cy="370246"/>
          </a:xfrm>
          <a:prstGeom prst="rect">
            <a:avLst/>
          </a:prstGeom>
        </p:spPr>
      </p:pic>
      <p:pic>
        <p:nvPicPr>
          <p:cNvPr id="63" name="Picture 62">
            <a:extLst>
              <a:ext uri="{FF2B5EF4-FFF2-40B4-BE49-F238E27FC236}">
                <a16:creationId xmlns:a16="http://schemas.microsoft.com/office/drawing/2014/main" id="{E882B4FE-AE19-B541-BB75-964643C253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0229" y="4594485"/>
            <a:ext cx="370246" cy="370246"/>
          </a:xfrm>
          <a:prstGeom prst="rect">
            <a:avLst/>
          </a:prstGeom>
        </p:spPr>
      </p:pic>
      <p:pic>
        <p:nvPicPr>
          <p:cNvPr id="4" name="Picture 3">
            <a:extLst>
              <a:ext uri="{FF2B5EF4-FFF2-40B4-BE49-F238E27FC236}">
                <a16:creationId xmlns:a16="http://schemas.microsoft.com/office/drawing/2014/main" id="{D59770A2-A914-044F-BFDB-3CD6FD9C46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1925124"/>
            <a:ext cx="202473" cy="157479"/>
          </a:xfrm>
          <a:prstGeom prst="rect">
            <a:avLst/>
          </a:prstGeom>
        </p:spPr>
      </p:pic>
      <p:pic>
        <p:nvPicPr>
          <p:cNvPr id="64" name="Picture 63">
            <a:extLst>
              <a:ext uri="{FF2B5EF4-FFF2-40B4-BE49-F238E27FC236}">
                <a16:creationId xmlns:a16="http://schemas.microsoft.com/office/drawing/2014/main" id="{50691005-CF52-3344-8853-FDDFB38314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2309299"/>
            <a:ext cx="202473" cy="157479"/>
          </a:xfrm>
          <a:prstGeom prst="rect">
            <a:avLst/>
          </a:prstGeom>
        </p:spPr>
      </p:pic>
      <p:pic>
        <p:nvPicPr>
          <p:cNvPr id="65" name="Picture 64">
            <a:extLst>
              <a:ext uri="{FF2B5EF4-FFF2-40B4-BE49-F238E27FC236}">
                <a16:creationId xmlns:a16="http://schemas.microsoft.com/office/drawing/2014/main" id="{0B47D291-1D20-3442-BEBB-6D10B01C9A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2709349"/>
            <a:ext cx="202473" cy="157479"/>
          </a:xfrm>
          <a:prstGeom prst="rect">
            <a:avLst/>
          </a:prstGeom>
        </p:spPr>
      </p:pic>
      <p:pic>
        <p:nvPicPr>
          <p:cNvPr id="66" name="Picture 65">
            <a:extLst>
              <a:ext uri="{FF2B5EF4-FFF2-40B4-BE49-F238E27FC236}">
                <a16:creationId xmlns:a16="http://schemas.microsoft.com/office/drawing/2014/main" id="{F93CF6D6-BB94-9746-8565-8754EBA230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3080824"/>
            <a:ext cx="202473" cy="157479"/>
          </a:xfrm>
          <a:prstGeom prst="rect">
            <a:avLst/>
          </a:prstGeom>
        </p:spPr>
      </p:pic>
      <p:pic>
        <p:nvPicPr>
          <p:cNvPr id="67" name="Picture 66">
            <a:extLst>
              <a:ext uri="{FF2B5EF4-FFF2-40B4-BE49-F238E27FC236}">
                <a16:creationId xmlns:a16="http://schemas.microsoft.com/office/drawing/2014/main" id="{62B3C45C-4B21-E64B-B85D-5C1C3D9495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3499924"/>
            <a:ext cx="202473" cy="157479"/>
          </a:xfrm>
          <a:prstGeom prst="rect">
            <a:avLst/>
          </a:prstGeom>
        </p:spPr>
      </p:pic>
      <p:pic>
        <p:nvPicPr>
          <p:cNvPr id="68" name="Picture 67">
            <a:extLst>
              <a:ext uri="{FF2B5EF4-FFF2-40B4-BE49-F238E27FC236}">
                <a16:creationId xmlns:a16="http://schemas.microsoft.com/office/drawing/2014/main" id="{A095AE54-2C0E-1144-BF1E-6649A1739B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3893624"/>
            <a:ext cx="202473" cy="157479"/>
          </a:xfrm>
          <a:prstGeom prst="rect">
            <a:avLst/>
          </a:prstGeom>
        </p:spPr>
      </p:pic>
      <p:pic>
        <p:nvPicPr>
          <p:cNvPr id="69" name="Picture 68">
            <a:extLst>
              <a:ext uri="{FF2B5EF4-FFF2-40B4-BE49-F238E27FC236}">
                <a16:creationId xmlns:a16="http://schemas.microsoft.com/office/drawing/2014/main" id="{94EE3DC2-5F34-5E4C-99C7-CF33D8083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4306374"/>
            <a:ext cx="202473" cy="157479"/>
          </a:xfrm>
          <a:prstGeom prst="rect">
            <a:avLst/>
          </a:prstGeom>
        </p:spPr>
      </p:pic>
      <p:pic>
        <p:nvPicPr>
          <p:cNvPr id="70" name="Picture 69">
            <a:extLst>
              <a:ext uri="{FF2B5EF4-FFF2-40B4-BE49-F238E27FC236}">
                <a16:creationId xmlns:a16="http://schemas.microsoft.com/office/drawing/2014/main" id="{A9CF1A5D-AB18-1E46-856D-15EB359B6D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5526" y="4709599"/>
            <a:ext cx="202473" cy="157479"/>
          </a:xfrm>
          <a:prstGeom prst="rect">
            <a:avLst/>
          </a:prstGeom>
        </p:spPr>
      </p:pic>
    </p:spTree>
    <p:extLst>
      <p:ext uri="{BB962C8B-B14F-4D97-AF65-F5344CB8AC3E}">
        <p14:creationId xmlns:p14="http://schemas.microsoft.com/office/powerpoint/2010/main" val="187046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305841" cy="2183987"/>
          </a:xfrm>
        </p:spPr>
        <p:txBody>
          <a:bodyPr/>
          <a:lstStyle/>
          <a:p>
            <a:r>
              <a:rPr lang="en-GB" dirty="0">
                <a:latin typeface="Calibri Light" panose="020F0302020204030204" pitchFamily="34" charset="0"/>
                <a:cs typeface="Calibri Light" panose="020F0302020204030204" pitchFamily="34" charset="0"/>
              </a:rPr>
              <a:t>Active listening means listening and really trying to understand what another person is saying</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It involves the need to suspend our own thought processes, be aware of our bodies and use verbal and non-verbal communication skills, including summarizing</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Active listening is important for group facilitators, but it also helps group members, so we need to model active listening to the group</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LISTENING SKILLS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64096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305841" cy="2183987"/>
          </a:xfrm>
        </p:spPr>
        <p:txBody>
          <a:bodyPr/>
          <a:lstStyle/>
          <a:p>
            <a:pPr marL="0" indent="0">
              <a:buNone/>
            </a:pPr>
            <a:r>
              <a:rPr lang="en-GB" b="1" dirty="0">
                <a:latin typeface="Calibri" panose="020F0502020204030204" pitchFamily="34" charset="0"/>
                <a:cs typeface="Calibri" panose="020F0502020204030204" pitchFamily="34" charset="0"/>
              </a:rPr>
              <a:t>THE SIGNS OF ACTIVE LISTENING ARE:</a:t>
            </a:r>
          </a:p>
          <a:p>
            <a:r>
              <a:rPr lang="en-GB" dirty="0">
                <a:latin typeface="Calibri Light" panose="020F0302020204030204" pitchFamily="34" charset="0"/>
                <a:cs typeface="Calibri Light" panose="020F0302020204030204" pitchFamily="34" charset="0"/>
              </a:rPr>
              <a:t>Leaning towards the speaker</a:t>
            </a:r>
          </a:p>
          <a:p>
            <a:r>
              <a:rPr lang="en-GB" dirty="0">
                <a:latin typeface="Calibri Light" panose="020F0302020204030204" pitchFamily="34" charset="0"/>
                <a:cs typeface="Calibri Light" panose="020F0302020204030204" pitchFamily="34" charset="0"/>
              </a:rPr>
              <a:t>An interested facial expression</a:t>
            </a:r>
          </a:p>
          <a:p>
            <a:r>
              <a:rPr lang="en-GB" dirty="0">
                <a:latin typeface="Calibri Light" panose="020F0302020204030204" pitchFamily="34" charset="0"/>
                <a:cs typeface="Calibri Light" panose="020F0302020204030204" pitchFamily="34" charset="0"/>
              </a:rPr>
              <a:t>Good eye contact</a:t>
            </a:r>
          </a:p>
          <a:p>
            <a:r>
              <a:rPr lang="en-GB" dirty="0">
                <a:latin typeface="Calibri Light" panose="020F0302020204030204" pitchFamily="34" charset="0"/>
                <a:cs typeface="Calibri Light" panose="020F0302020204030204" pitchFamily="34" charset="0"/>
              </a:rPr>
              <a:t>Small affirming movements, such as nodding</a:t>
            </a:r>
          </a:p>
          <a:p>
            <a:r>
              <a:rPr lang="en-GB" dirty="0">
                <a:latin typeface="Calibri Light" panose="020F0302020204030204" pitchFamily="34" charset="0"/>
                <a:cs typeface="Calibri Light" panose="020F0302020204030204" pitchFamily="34" charset="0"/>
              </a:rPr>
              <a:t>Avoiding signs of impatience, such as looking at your watch</a:t>
            </a:r>
          </a:p>
          <a:p>
            <a:r>
              <a:rPr lang="en-GB" dirty="0">
                <a:latin typeface="Calibri Light" panose="020F0302020204030204" pitchFamily="34" charset="0"/>
                <a:cs typeface="Calibri Light" panose="020F0302020204030204" pitchFamily="34" charset="0"/>
              </a:rPr>
              <a:t>Using verbal cues to draw out the speaker; e.g., “How did you feel about that?”</a:t>
            </a:r>
          </a:p>
          <a:p>
            <a:r>
              <a:rPr lang="en-GB" dirty="0">
                <a:latin typeface="Calibri Light" panose="020F0302020204030204" pitchFamily="34" charset="0"/>
                <a:cs typeface="Calibri Light" panose="020F0302020204030204" pitchFamily="34" charset="0"/>
              </a:rPr>
              <a:t>Summarizing and restating</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LISTENING SKILLS, CONTINUED</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3746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3.6.2</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ASKING QUESTIONS </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30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1390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83564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DEFINITION OF </a:t>
            </a:r>
            <a:br>
              <a:rPr lang="en-US" sz="2800" b="0" dirty="0">
                <a:solidFill>
                  <a:srgbClr val="5A0058"/>
                </a:solidFill>
                <a:latin typeface="+mj-lt"/>
              </a:rPr>
            </a:br>
            <a:r>
              <a:rPr lang="en-US" sz="2800" dirty="0">
                <a:solidFill>
                  <a:srgbClr val="5A0058"/>
                </a:solidFill>
                <a:latin typeface="Calibri" panose="020F0502020204030204" pitchFamily="34" charset="0"/>
                <a:cs typeface="Calibri" panose="020F0502020204030204" pitchFamily="34" charset="0"/>
              </a:rPr>
              <a:t>DO NO HARM</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pic>
        <p:nvPicPr>
          <p:cNvPr id="9" name="Picture 8">
            <a:extLst>
              <a:ext uri="{FF2B5EF4-FFF2-40B4-BE49-F238E27FC236}">
                <a16:creationId xmlns:a16="http://schemas.microsoft.com/office/drawing/2014/main" id="{3449551C-56F8-FA40-AF78-B000873D7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56302" y="-344405"/>
            <a:ext cx="8020142" cy="1192130"/>
          </a:xfrm>
          <a:prstGeom prst="rect">
            <a:avLst/>
          </a:prstGeom>
        </p:spPr>
      </p:pic>
      <p:sp>
        <p:nvSpPr>
          <p:cNvPr id="11" name="Text Placeholder 2">
            <a:extLst>
              <a:ext uri="{FF2B5EF4-FFF2-40B4-BE49-F238E27FC236}">
                <a16:creationId xmlns:a16="http://schemas.microsoft.com/office/drawing/2014/main" id="{D702293E-579A-D942-B917-A905B3B03665}"/>
              </a:ext>
            </a:extLst>
          </p:cNvPr>
          <p:cNvSpPr>
            <a:spLocks noGrp="1"/>
          </p:cNvSpPr>
          <p:nvPr>
            <p:ph type="body" sz="quarter" idx="15"/>
          </p:nvPr>
        </p:nvSpPr>
        <p:spPr>
          <a:xfrm>
            <a:off x="5124449" y="1795346"/>
            <a:ext cx="6715125" cy="3611044"/>
          </a:xfrm>
        </p:spPr>
        <p:txBody>
          <a:bodyPr/>
          <a:lstStyle/>
          <a:p>
            <a:r>
              <a:rPr lang="en-GB" dirty="0">
                <a:latin typeface="Calibri" panose="020F0502020204030204" pitchFamily="34" charset="0"/>
                <a:cs typeface="Calibri" panose="020F0502020204030204" pitchFamily="34" charset="0"/>
              </a:rPr>
              <a:t>“The principle of Do No Harm requires all humanitarians to place the wellbeing of the people they are trying to assist, at the centre of their work</a:t>
            </a:r>
            <a:r>
              <a:rPr lang="en-GB" dirty="0">
                <a:latin typeface="+mj-lt"/>
              </a:rPr>
              <a:t>”*</a:t>
            </a:r>
          </a:p>
          <a:p>
            <a:endParaRPr lang="en-GB" dirty="0">
              <a:latin typeface="+mj-lt"/>
            </a:endParaRPr>
          </a:p>
          <a:p>
            <a:r>
              <a:rPr lang="en-GB" dirty="0">
                <a:latin typeface="Calibri" panose="020F0502020204030204" pitchFamily="34" charset="0"/>
                <a:cs typeface="Calibri" panose="020F0502020204030204" pitchFamily="34" charset="0"/>
              </a:rPr>
              <a:t>"Do no harm" </a:t>
            </a:r>
            <a:r>
              <a:rPr lang="en-GB" dirty="0">
                <a:latin typeface="+mj-lt"/>
              </a:rPr>
              <a:t>is to avoid exposing people to additional risks through our action</a:t>
            </a:r>
          </a:p>
          <a:p>
            <a:pPr marL="0" indent="0">
              <a:buNone/>
            </a:pPr>
            <a:endParaRPr lang="en-GB" dirty="0">
              <a:latin typeface="+mj-lt"/>
            </a:endParaRPr>
          </a:p>
          <a:p>
            <a:r>
              <a:rPr lang="en-GB" dirty="0">
                <a:latin typeface="Calibri" panose="020F0502020204030204" pitchFamily="34" charset="0"/>
                <a:cs typeface="Calibri" panose="020F0502020204030204" pitchFamily="34" charset="0"/>
              </a:rPr>
              <a:t>"Do no harm" </a:t>
            </a:r>
            <a:r>
              <a:rPr lang="en-GB" dirty="0">
                <a:latin typeface="+mj-lt"/>
              </a:rPr>
              <a:t>means taking a step back from an intervention to look at the broader context and mitigate potential negative effects on the social fabric, the economy and the environment.</a:t>
            </a:r>
          </a:p>
          <a:p>
            <a:endParaRPr lang="en-GB" dirty="0"/>
          </a:p>
          <a:p>
            <a:endParaRPr lang="en-GB" dirty="0"/>
          </a:p>
        </p:txBody>
      </p:sp>
      <p:sp>
        <p:nvSpPr>
          <p:cNvPr id="12" name="Text Placeholder 2">
            <a:extLst>
              <a:ext uri="{FF2B5EF4-FFF2-40B4-BE49-F238E27FC236}">
                <a16:creationId xmlns:a16="http://schemas.microsoft.com/office/drawing/2014/main" id="{E18B4D2A-DBB8-B443-BDAA-EFE08BE756C4}"/>
              </a:ext>
            </a:extLst>
          </p:cNvPr>
          <p:cNvSpPr txBox="1">
            <a:spLocks/>
          </p:cNvSpPr>
          <p:nvPr/>
        </p:nvSpPr>
        <p:spPr>
          <a:xfrm>
            <a:off x="4377691" y="5873950"/>
            <a:ext cx="7461884" cy="44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latin typeface="+mj-lt"/>
              </a:rPr>
              <a:t>*The Alliance for Child Protection in Humanitarian Action (2019). Minimum Standards for Child Protection in Humanitarian Action, 2019 Edition. </a:t>
            </a:r>
            <a:endParaRPr lang="en-US" sz="1200" dirty="0">
              <a:latin typeface="+mj-lt"/>
            </a:endParaRPr>
          </a:p>
        </p:txBody>
      </p:sp>
    </p:spTree>
    <p:extLst>
      <p:ext uri="{BB962C8B-B14F-4D97-AF65-F5344CB8AC3E}">
        <p14:creationId xmlns:p14="http://schemas.microsoft.com/office/powerpoint/2010/main" val="1949210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EAA4-7123-4848-91C1-55F448F91776}"/>
              </a:ext>
            </a:extLst>
          </p:cNvPr>
          <p:cNvPicPr>
            <a:picLocks noChangeAspect="1"/>
          </p:cNvPicPr>
          <p:nvPr/>
        </p:nvPicPr>
        <p:blipFill>
          <a:blip r:embed="rId3"/>
          <a:stretch>
            <a:fillRect/>
          </a:stretch>
        </p:blipFill>
        <p:spPr>
          <a:xfrm rot="5400000" flipV="1">
            <a:off x="3654915" y="3059897"/>
            <a:ext cx="4882170" cy="70860"/>
          </a:xfrm>
          <a:prstGeom prst="rect">
            <a:avLst/>
          </a:prstGeom>
        </p:spPr>
      </p:pic>
      <p:sp>
        <p:nvSpPr>
          <p:cNvPr id="5" name="Title 4">
            <a:extLst>
              <a:ext uri="{FF2B5EF4-FFF2-40B4-BE49-F238E27FC236}">
                <a16:creationId xmlns:a16="http://schemas.microsoft.com/office/drawing/2014/main" id="{93CED537-F8B9-4C4D-B3C8-216939598ED3}"/>
              </a:ext>
            </a:extLst>
          </p:cNvPr>
          <p:cNvSpPr txBox="1">
            <a:spLocks/>
          </p:cNvSpPr>
          <p:nvPr/>
        </p:nvSpPr>
        <p:spPr>
          <a:xfrm>
            <a:off x="532572" y="344950"/>
            <a:ext cx="5388168"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Closed and Open Questions</a:t>
            </a:r>
          </a:p>
        </p:txBody>
      </p:sp>
      <p:sp>
        <p:nvSpPr>
          <p:cNvPr id="7" name="Title 4">
            <a:extLst>
              <a:ext uri="{FF2B5EF4-FFF2-40B4-BE49-F238E27FC236}">
                <a16:creationId xmlns:a16="http://schemas.microsoft.com/office/drawing/2014/main" id="{6FB24A11-176C-B447-AF40-7ACABF83590B}"/>
              </a:ext>
            </a:extLst>
          </p:cNvPr>
          <p:cNvSpPr txBox="1">
            <a:spLocks/>
          </p:cNvSpPr>
          <p:nvPr/>
        </p:nvSpPr>
        <p:spPr>
          <a:xfrm>
            <a:off x="532572" y="1522240"/>
            <a:ext cx="3502218" cy="398000"/>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000" kern="0" dirty="0">
                <a:latin typeface="Calibri" panose="020F0502020204030204" pitchFamily="34" charset="0"/>
                <a:cs typeface="Calibri" panose="020F0502020204030204" pitchFamily="34" charset="0"/>
              </a:rPr>
              <a:t>CLOSED QUESTIONS</a:t>
            </a:r>
          </a:p>
          <a:p>
            <a:endParaRPr lang="en-US" sz="2000" b="0" kern="0" dirty="0">
              <a:latin typeface="Calibri Light" panose="020F0302020204030204" pitchFamily="34" charset="0"/>
              <a:cs typeface="Calibri Light" panose="020F0302020204030204" pitchFamily="34" charset="0"/>
            </a:endParaRPr>
          </a:p>
        </p:txBody>
      </p:sp>
      <p:sp>
        <p:nvSpPr>
          <p:cNvPr id="9" name="Title 4">
            <a:extLst>
              <a:ext uri="{FF2B5EF4-FFF2-40B4-BE49-F238E27FC236}">
                <a16:creationId xmlns:a16="http://schemas.microsoft.com/office/drawing/2014/main" id="{3E7F5A55-F7B3-414D-8DBC-2F3B0D16B1F8}"/>
              </a:ext>
            </a:extLst>
          </p:cNvPr>
          <p:cNvSpPr txBox="1">
            <a:spLocks/>
          </p:cNvSpPr>
          <p:nvPr/>
        </p:nvSpPr>
        <p:spPr>
          <a:xfrm>
            <a:off x="6876222" y="1522240"/>
            <a:ext cx="3502218" cy="398000"/>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000" kern="0" dirty="0">
                <a:latin typeface="Calibri" panose="020F0502020204030204" pitchFamily="34" charset="0"/>
                <a:cs typeface="Calibri" panose="020F0502020204030204" pitchFamily="34" charset="0"/>
              </a:rPr>
              <a:t>OPEN QUESTIONS</a:t>
            </a:r>
          </a:p>
        </p:txBody>
      </p:sp>
      <p:sp>
        <p:nvSpPr>
          <p:cNvPr id="10" name="Title 4">
            <a:extLst>
              <a:ext uri="{FF2B5EF4-FFF2-40B4-BE49-F238E27FC236}">
                <a16:creationId xmlns:a16="http://schemas.microsoft.com/office/drawing/2014/main" id="{FB266451-BD8A-254A-8573-0B6F706F705A}"/>
              </a:ext>
            </a:extLst>
          </p:cNvPr>
          <p:cNvSpPr txBox="1">
            <a:spLocks/>
          </p:cNvSpPr>
          <p:nvPr/>
        </p:nvSpPr>
        <p:spPr>
          <a:xfrm>
            <a:off x="532572" y="2162320"/>
            <a:ext cx="5003992" cy="2615420"/>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000" b="0" kern="0" dirty="0">
                <a:latin typeface="Calibri Light" panose="020F0302020204030204" pitchFamily="34" charset="0"/>
                <a:cs typeface="Calibri Light" panose="020F0302020204030204" pitchFamily="34" charset="0"/>
              </a:rPr>
              <a:t>Require a yes, no or short answer. </a:t>
            </a:r>
          </a:p>
          <a:p>
            <a:endParaRPr lang="en-US" sz="2000" b="0" kern="0" dirty="0">
              <a:latin typeface="Calibri Light" panose="020F0302020204030204" pitchFamily="34" charset="0"/>
              <a:cs typeface="Calibri Light" panose="020F0302020204030204" pitchFamily="34" charset="0"/>
            </a:endParaRPr>
          </a:p>
          <a:p>
            <a:r>
              <a:rPr lang="en-US" sz="2000" b="0" kern="0" dirty="0">
                <a:latin typeface="Calibri Light" panose="020F0302020204030204" pitchFamily="34" charset="0"/>
                <a:cs typeface="Calibri Light" panose="020F0302020204030204" pitchFamily="34" charset="0"/>
              </a:rPr>
              <a:t>Are useful for getting information such as a person’s age, who she lives with, etc. </a:t>
            </a:r>
          </a:p>
          <a:p>
            <a:endParaRPr lang="en-US" sz="2000" b="0" kern="0" dirty="0">
              <a:latin typeface="Calibri Light" panose="020F0302020204030204" pitchFamily="34" charset="0"/>
              <a:cs typeface="Calibri Light" panose="020F0302020204030204" pitchFamily="34" charset="0"/>
            </a:endParaRPr>
          </a:p>
          <a:p>
            <a:r>
              <a:rPr lang="en-US" sz="2000" b="0" kern="0" dirty="0">
                <a:latin typeface="Calibri Light" panose="020F0302020204030204" pitchFamily="34" charset="0"/>
                <a:cs typeface="Calibri Light" panose="020F0302020204030204" pitchFamily="34" charset="0"/>
              </a:rPr>
              <a:t>Do not encourage discussion or expression.</a:t>
            </a:r>
          </a:p>
        </p:txBody>
      </p:sp>
      <p:sp>
        <p:nvSpPr>
          <p:cNvPr id="11" name="Title 4">
            <a:extLst>
              <a:ext uri="{FF2B5EF4-FFF2-40B4-BE49-F238E27FC236}">
                <a16:creationId xmlns:a16="http://schemas.microsoft.com/office/drawing/2014/main" id="{D0E2810C-55E7-A043-8EA8-076562F700B2}"/>
              </a:ext>
            </a:extLst>
          </p:cNvPr>
          <p:cNvSpPr txBox="1">
            <a:spLocks/>
          </p:cNvSpPr>
          <p:nvPr/>
        </p:nvSpPr>
        <p:spPr>
          <a:xfrm>
            <a:off x="6876222" y="2162320"/>
            <a:ext cx="3502218" cy="1655300"/>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000" b="0" kern="0" dirty="0">
                <a:latin typeface="Calibri Light" panose="020F0302020204030204" pitchFamily="34" charset="0"/>
                <a:cs typeface="Calibri Light" panose="020F0302020204030204" pitchFamily="34" charset="0"/>
              </a:rPr>
              <a:t>Express themselves, their feeling and ideas.</a:t>
            </a:r>
          </a:p>
          <a:p>
            <a:endParaRPr lang="en-US" sz="2000" b="0" kern="0" dirty="0">
              <a:latin typeface="Calibri Light" panose="020F0302020204030204" pitchFamily="34" charset="0"/>
              <a:cs typeface="Calibri Light" panose="020F0302020204030204" pitchFamily="34" charset="0"/>
            </a:endParaRPr>
          </a:p>
          <a:p>
            <a:r>
              <a:rPr lang="en-US" sz="2000" b="0" kern="0" dirty="0">
                <a:latin typeface="Calibri Light" panose="020F0302020204030204" pitchFamily="34" charset="0"/>
                <a:cs typeface="Calibri Light" panose="020F0302020204030204" pitchFamily="34" charset="0"/>
              </a:rPr>
              <a:t>Have no right or wrong answers.</a:t>
            </a:r>
          </a:p>
          <a:p>
            <a:endParaRPr lang="en-US" sz="20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32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305841" cy="3291004"/>
          </a:xfrm>
        </p:spPr>
        <p:txBody>
          <a:bodyPr/>
          <a:lstStyle/>
          <a:p>
            <a:pPr marL="0" indent="0">
              <a:buNone/>
            </a:pPr>
            <a:r>
              <a:rPr lang="en-GB" b="1" dirty="0">
                <a:latin typeface="Calibri" panose="020F0502020204030204" pitchFamily="34" charset="0"/>
                <a:cs typeface="Calibri" panose="020F0502020204030204" pitchFamily="34" charset="0"/>
              </a:rPr>
              <a:t>Think of examples of questions that might:  </a:t>
            </a:r>
          </a:p>
          <a:p>
            <a:pPr marL="0" indent="0">
              <a:buNone/>
            </a:pPr>
            <a:endParaRPr lang="en-GB" b="1"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 </a:t>
            </a:r>
            <a:r>
              <a:rPr lang="en-GB" dirty="0">
                <a:latin typeface="Calibri Light" panose="020F0302020204030204" pitchFamily="34" charset="0"/>
                <a:cs typeface="Calibri Light" panose="020F0302020204030204" pitchFamily="34" charset="0"/>
              </a:rPr>
              <a:t>Draw out people’s knowledge and experiences</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 • Help people reflect on their experiences  </a:t>
            </a:r>
          </a:p>
          <a:p>
            <a:pPr marL="0" indent="0">
              <a:buNone/>
            </a:pPr>
            <a:endParaRPr lang="en-GB"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 • Help people analyse an issue </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ASKING QUESTIONS </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67321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3.6.3</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PRACTICING COMMUNICATION SKILLS</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1390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517115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3.7</a:t>
            </a:r>
            <a:br>
              <a:rPr lang="en-US" sz="2800" kern="0" dirty="0">
                <a:solidFill>
                  <a:schemeClr val="tx2"/>
                </a:solidFill>
              </a:rPr>
            </a:br>
            <a:r>
              <a:rPr lang="en-US" sz="2800" b="0" kern="0" dirty="0">
                <a:solidFill>
                  <a:srgbClr val="5A0058"/>
                </a:solidFill>
                <a:latin typeface="Calibri Light" panose="020F0302020204030204" pitchFamily="34" charset="0"/>
                <a:cs typeface="Calibri Light" panose="020F0302020204030204" pitchFamily="34" charset="0"/>
              </a:rPr>
              <a:t>CREATING A SAFE AND RESPECTFUL SPACE</a:t>
            </a:r>
            <a:br>
              <a:rPr lang="en-US" sz="2800" b="0" kern="0" dirty="0">
                <a:solidFill>
                  <a:srgbClr val="5A0058"/>
                </a:solidFill>
                <a:latin typeface="Calibri Light" panose="020F0302020204030204" pitchFamily="34" charset="0"/>
                <a:cs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743656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6"/>
            <a:ext cx="7568731" cy="3999664"/>
          </a:xfrm>
        </p:spPr>
        <p:txBody>
          <a:bodyPr/>
          <a:lstStyle/>
          <a:p>
            <a:pPr marL="0" indent="0">
              <a:buNone/>
            </a:pPr>
            <a:r>
              <a:rPr lang="en-GB" b="1" dirty="0">
                <a:latin typeface="Calibri" panose="020F0502020204030204" pitchFamily="34" charset="0"/>
                <a:cs typeface="Calibri" panose="020F0502020204030204" pitchFamily="34" charset="0"/>
              </a:rPr>
              <a:t>The safe space checklist should include:</a:t>
            </a:r>
          </a:p>
          <a:p>
            <a:r>
              <a:rPr lang="en-GB" dirty="0">
                <a:latin typeface="Calibri Light" panose="020F0302020204030204" pitchFamily="34" charset="0"/>
                <a:cs typeface="Calibri Light" panose="020F0302020204030204" pitchFamily="34" charset="0"/>
              </a:rPr>
              <a:t>Accessibility to adolescents</a:t>
            </a:r>
          </a:p>
          <a:p>
            <a:r>
              <a:rPr lang="en-GB" dirty="0">
                <a:latin typeface="Calibri Light" panose="020F0302020204030204" pitchFamily="34" charset="0"/>
                <a:cs typeface="Calibri Light" panose="020F0302020204030204" pitchFamily="34" charset="0"/>
              </a:rPr>
              <a:t>Can items be left in the space when the programme is not in session? </a:t>
            </a:r>
          </a:p>
          <a:p>
            <a:r>
              <a:rPr lang="en-GB" dirty="0">
                <a:latin typeface="Calibri Light" panose="020F0302020204030204" pitchFamily="34" charset="0"/>
                <a:cs typeface="Calibri Light" panose="020F0302020204030204" pitchFamily="34" charset="0"/>
              </a:rPr>
              <a:t>Can facilitators keep supplies in a safe location if this is not an option?</a:t>
            </a:r>
          </a:p>
          <a:p>
            <a:r>
              <a:rPr lang="en-GB" dirty="0">
                <a:latin typeface="Calibri Light" panose="020F0302020204030204" pitchFamily="34" charset="0"/>
                <a:cs typeface="Calibri Light" panose="020F0302020204030204" pitchFamily="34" charset="0"/>
              </a:rPr>
              <a:t>Can the space be locked when not in use?</a:t>
            </a:r>
          </a:p>
          <a:p>
            <a:r>
              <a:rPr lang="en-GB" dirty="0">
                <a:latin typeface="Calibri Light" panose="020F0302020204030204" pitchFamily="34" charset="0"/>
                <a:cs typeface="Calibri Light" panose="020F0302020204030204" pitchFamily="34" charset="0"/>
              </a:rPr>
              <a:t>What procedures need to be put in place to ensure that the space remains safe and confidentiality is ensured?</a:t>
            </a:r>
          </a:p>
          <a:p>
            <a:r>
              <a:rPr lang="en-GB" dirty="0">
                <a:latin typeface="Calibri Light" panose="020F0302020204030204" pitchFamily="34" charset="0"/>
                <a:cs typeface="Calibri Light" panose="020F0302020204030204" pitchFamily="34" charset="0"/>
              </a:rPr>
              <a:t>Does the community understand the programme objectives and agree to allow the programme to take place?</a:t>
            </a:r>
          </a:p>
          <a:p>
            <a:r>
              <a:rPr lang="en-GB" dirty="0">
                <a:latin typeface="Calibri Light" panose="020F0302020204030204" pitchFamily="34" charset="0"/>
                <a:cs typeface="Calibri Light" panose="020F0302020204030204" pitchFamily="34" charset="0"/>
              </a:rPr>
              <a:t>Who needs to be involved to ensure that the space remains safe and accessible for the programme cycle?</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SAFE SPACE CHECKLIST</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94522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4045386-E523-864B-8839-12F7E880F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299" y="4986040"/>
            <a:ext cx="3433171" cy="353435"/>
          </a:xfrm>
          <a:prstGeom prst="rect">
            <a:avLst/>
          </a:prstGeom>
        </p:spPr>
      </p:pic>
      <p:pic>
        <p:nvPicPr>
          <p:cNvPr id="41" name="Picture 40">
            <a:extLst>
              <a:ext uri="{FF2B5EF4-FFF2-40B4-BE49-F238E27FC236}">
                <a16:creationId xmlns:a16="http://schemas.microsoft.com/office/drawing/2014/main" id="{80383F4B-4A2D-1F49-A05F-86F4A98EAB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299" y="5389452"/>
            <a:ext cx="3433171" cy="353435"/>
          </a:xfrm>
          <a:prstGeom prst="rect">
            <a:avLst/>
          </a:prstGeom>
        </p:spPr>
      </p:pic>
      <p:pic>
        <p:nvPicPr>
          <p:cNvPr id="9" name="Picture 8">
            <a:extLst>
              <a:ext uri="{FF2B5EF4-FFF2-40B4-BE49-F238E27FC236}">
                <a16:creationId xmlns:a16="http://schemas.microsoft.com/office/drawing/2014/main" id="{EF507DF5-97D5-BB4A-8E02-0218F9E4D5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00" y="1810171"/>
            <a:ext cx="5241344" cy="353435"/>
          </a:xfrm>
          <a:prstGeom prst="rect">
            <a:avLst/>
          </a:prstGeom>
        </p:spPr>
      </p:pic>
      <p:pic>
        <p:nvPicPr>
          <p:cNvPr id="13" name="Picture 12">
            <a:extLst>
              <a:ext uri="{FF2B5EF4-FFF2-40B4-BE49-F238E27FC236}">
                <a16:creationId xmlns:a16="http://schemas.microsoft.com/office/drawing/2014/main" id="{187586F4-71BD-0A45-9B2D-15961E880C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00" y="2207120"/>
            <a:ext cx="5241344" cy="353435"/>
          </a:xfrm>
          <a:prstGeom prst="rect">
            <a:avLst/>
          </a:prstGeom>
        </p:spPr>
      </p:pic>
      <p:pic>
        <p:nvPicPr>
          <p:cNvPr id="14" name="Picture 13">
            <a:extLst>
              <a:ext uri="{FF2B5EF4-FFF2-40B4-BE49-F238E27FC236}">
                <a16:creationId xmlns:a16="http://schemas.microsoft.com/office/drawing/2014/main" id="{A4389DFD-2C6F-DD41-BCD6-719B91E1FB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300" y="2596981"/>
            <a:ext cx="5853235" cy="353435"/>
          </a:xfrm>
          <a:prstGeom prst="rect">
            <a:avLst/>
          </a:prstGeom>
        </p:spPr>
      </p:pic>
      <p:pic>
        <p:nvPicPr>
          <p:cNvPr id="15" name="Picture 14">
            <a:extLst>
              <a:ext uri="{FF2B5EF4-FFF2-40B4-BE49-F238E27FC236}">
                <a16:creationId xmlns:a16="http://schemas.microsoft.com/office/drawing/2014/main" id="{4A2DE75F-2E7B-CB48-94F0-865735EA7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300" y="2993929"/>
            <a:ext cx="3433170" cy="353435"/>
          </a:xfrm>
          <a:prstGeom prst="rect">
            <a:avLst/>
          </a:prstGeom>
        </p:spPr>
      </p:pic>
      <p:pic>
        <p:nvPicPr>
          <p:cNvPr id="16" name="Picture 15">
            <a:extLst>
              <a:ext uri="{FF2B5EF4-FFF2-40B4-BE49-F238E27FC236}">
                <a16:creationId xmlns:a16="http://schemas.microsoft.com/office/drawing/2014/main" id="{CE260F20-7C69-7C47-B2CD-8944B4C4B9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3300" y="3412556"/>
            <a:ext cx="3813823" cy="353435"/>
          </a:xfrm>
          <a:prstGeom prst="rect">
            <a:avLst/>
          </a:prstGeom>
        </p:spPr>
      </p:pic>
      <p:pic>
        <p:nvPicPr>
          <p:cNvPr id="17" name="Picture 16">
            <a:extLst>
              <a:ext uri="{FF2B5EF4-FFF2-40B4-BE49-F238E27FC236}">
                <a16:creationId xmlns:a16="http://schemas.microsoft.com/office/drawing/2014/main" id="{B85630FA-8CB7-7F4D-976A-35B578C08C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3300" y="3795328"/>
            <a:ext cx="3813824" cy="353435"/>
          </a:xfrm>
          <a:prstGeom prst="rect">
            <a:avLst/>
          </a:prstGeom>
        </p:spPr>
      </p:pic>
      <p:pic>
        <p:nvPicPr>
          <p:cNvPr id="18" name="Picture 17">
            <a:extLst>
              <a:ext uri="{FF2B5EF4-FFF2-40B4-BE49-F238E27FC236}">
                <a16:creationId xmlns:a16="http://schemas.microsoft.com/office/drawing/2014/main" id="{0B81926E-1500-C94E-ABB3-08F53419D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3300" y="4201204"/>
            <a:ext cx="4504602" cy="353435"/>
          </a:xfrm>
          <a:prstGeom prst="rect">
            <a:avLst/>
          </a:prstGeom>
        </p:spPr>
      </p:pic>
      <p:pic>
        <p:nvPicPr>
          <p:cNvPr id="19" name="Picture 18">
            <a:extLst>
              <a:ext uri="{FF2B5EF4-FFF2-40B4-BE49-F238E27FC236}">
                <a16:creationId xmlns:a16="http://schemas.microsoft.com/office/drawing/2014/main" id="{85CE778D-3C2C-5748-A4D7-CB5AA612C9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299" y="4602799"/>
            <a:ext cx="3433171" cy="353435"/>
          </a:xfrm>
          <a:prstGeom prst="rect">
            <a:avLst/>
          </a:prstGeom>
        </p:spPr>
      </p:pic>
      <p:pic>
        <p:nvPicPr>
          <p:cNvPr id="20" name="Picture 19">
            <a:extLst>
              <a:ext uri="{FF2B5EF4-FFF2-40B4-BE49-F238E27FC236}">
                <a16:creationId xmlns:a16="http://schemas.microsoft.com/office/drawing/2014/main" id="{374F89A5-FC76-1448-96AB-BF29EBFCAA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1803402"/>
            <a:ext cx="370246" cy="370246"/>
          </a:xfrm>
          <a:prstGeom prst="rect">
            <a:avLst/>
          </a:prstGeom>
        </p:spPr>
      </p:pic>
      <p:pic>
        <p:nvPicPr>
          <p:cNvPr id="21" name="Picture 20">
            <a:extLst>
              <a:ext uri="{FF2B5EF4-FFF2-40B4-BE49-F238E27FC236}">
                <a16:creationId xmlns:a16="http://schemas.microsoft.com/office/drawing/2014/main" id="{0A0B4016-164B-4844-A34E-9D53F9FABD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2198038"/>
            <a:ext cx="370246" cy="370246"/>
          </a:xfrm>
          <a:prstGeom prst="rect">
            <a:avLst/>
          </a:prstGeom>
        </p:spPr>
      </p:pic>
      <p:pic>
        <p:nvPicPr>
          <p:cNvPr id="22" name="Picture 21">
            <a:extLst>
              <a:ext uri="{FF2B5EF4-FFF2-40B4-BE49-F238E27FC236}">
                <a16:creationId xmlns:a16="http://schemas.microsoft.com/office/drawing/2014/main" id="{C0D5B9EB-C8BA-6949-A644-0C62D630F4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2597486"/>
            <a:ext cx="370246" cy="370246"/>
          </a:xfrm>
          <a:prstGeom prst="rect">
            <a:avLst/>
          </a:prstGeom>
        </p:spPr>
      </p:pic>
      <p:pic>
        <p:nvPicPr>
          <p:cNvPr id="23" name="Picture 22">
            <a:extLst>
              <a:ext uri="{FF2B5EF4-FFF2-40B4-BE49-F238E27FC236}">
                <a16:creationId xmlns:a16="http://schemas.microsoft.com/office/drawing/2014/main" id="{8EB70244-CD18-E842-BFD6-DC252690B0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2972871"/>
            <a:ext cx="370246" cy="370246"/>
          </a:xfrm>
          <a:prstGeom prst="rect">
            <a:avLst/>
          </a:prstGeom>
        </p:spPr>
      </p:pic>
      <p:pic>
        <p:nvPicPr>
          <p:cNvPr id="24" name="Picture 23">
            <a:extLst>
              <a:ext uri="{FF2B5EF4-FFF2-40B4-BE49-F238E27FC236}">
                <a16:creationId xmlns:a16="http://schemas.microsoft.com/office/drawing/2014/main" id="{FFAF79CD-AA62-C646-A72F-C771BE7EC6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3393037"/>
            <a:ext cx="370246" cy="370246"/>
          </a:xfrm>
          <a:prstGeom prst="rect">
            <a:avLst/>
          </a:prstGeom>
        </p:spPr>
      </p:pic>
      <p:grpSp>
        <p:nvGrpSpPr>
          <p:cNvPr id="25" name="Group 24">
            <a:extLst>
              <a:ext uri="{FF2B5EF4-FFF2-40B4-BE49-F238E27FC236}">
                <a16:creationId xmlns:a16="http://schemas.microsoft.com/office/drawing/2014/main" id="{6CE19EB3-8DF3-004A-A8A2-139312A1CF27}"/>
              </a:ext>
            </a:extLst>
          </p:cNvPr>
          <p:cNvGrpSpPr/>
          <p:nvPr/>
        </p:nvGrpSpPr>
        <p:grpSpPr>
          <a:xfrm>
            <a:off x="4500229" y="3773326"/>
            <a:ext cx="370246" cy="400110"/>
            <a:chOff x="4500229" y="1711115"/>
            <a:chExt cx="441132" cy="476713"/>
          </a:xfrm>
        </p:grpSpPr>
        <p:pic>
          <p:nvPicPr>
            <p:cNvPr id="26" name="Picture 25">
              <a:extLst>
                <a:ext uri="{FF2B5EF4-FFF2-40B4-BE49-F238E27FC236}">
                  <a16:creationId xmlns:a16="http://schemas.microsoft.com/office/drawing/2014/main" id="{5A975EE1-F6A1-5946-A3F5-26A67C01C4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1722474"/>
              <a:ext cx="441132" cy="441132"/>
            </a:xfrm>
            <a:prstGeom prst="rect">
              <a:avLst/>
            </a:prstGeom>
          </p:spPr>
        </p:pic>
        <p:sp>
          <p:nvSpPr>
            <p:cNvPr id="27" name="TextBox 26">
              <a:extLst>
                <a:ext uri="{FF2B5EF4-FFF2-40B4-BE49-F238E27FC236}">
                  <a16:creationId xmlns:a16="http://schemas.microsoft.com/office/drawing/2014/main" id="{864641F3-FC73-034C-8740-D81F882A0EFC}"/>
                </a:ext>
              </a:extLst>
            </p:cNvPr>
            <p:cNvSpPr txBox="1"/>
            <p:nvPr/>
          </p:nvSpPr>
          <p:spPr>
            <a:xfrm>
              <a:off x="4556814" y="1711115"/>
              <a:ext cx="206842" cy="476713"/>
            </a:xfrm>
            <a:prstGeom prst="rect">
              <a:avLst/>
            </a:prstGeom>
            <a:noFill/>
          </p:spPr>
          <p:txBody>
            <a:bodyPr wrap="square" rtlCol="0">
              <a:spAutoFit/>
            </a:bodyPr>
            <a:lstStyle/>
            <a:p>
              <a:endParaRPr lang="en-US" sz="20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FFB23ABB-4952-1948-9A54-723DBEED59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4194435"/>
            <a:ext cx="370246" cy="370246"/>
          </a:xfrm>
          <a:prstGeom prst="rect">
            <a:avLst/>
          </a:prstGeom>
        </p:spPr>
      </p:pic>
      <p:pic>
        <p:nvPicPr>
          <p:cNvPr id="29" name="Picture 28">
            <a:extLst>
              <a:ext uri="{FF2B5EF4-FFF2-40B4-BE49-F238E27FC236}">
                <a16:creationId xmlns:a16="http://schemas.microsoft.com/office/drawing/2014/main" id="{0E4139CB-C45A-2544-93E3-015ECFDCB6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4594485"/>
            <a:ext cx="370246" cy="370246"/>
          </a:xfrm>
          <a:prstGeom prst="rect">
            <a:avLst/>
          </a:prstGeom>
        </p:spPr>
      </p:pic>
      <p:pic>
        <p:nvPicPr>
          <p:cNvPr id="30" name="Picture 29">
            <a:extLst>
              <a:ext uri="{FF2B5EF4-FFF2-40B4-BE49-F238E27FC236}">
                <a16:creationId xmlns:a16="http://schemas.microsoft.com/office/drawing/2014/main" id="{123ACDD6-CB9E-4E4D-89BE-21ABDCA5CE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1925124"/>
            <a:ext cx="202473" cy="157479"/>
          </a:xfrm>
          <a:prstGeom prst="rect">
            <a:avLst/>
          </a:prstGeom>
        </p:spPr>
      </p:pic>
      <p:pic>
        <p:nvPicPr>
          <p:cNvPr id="31" name="Picture 30">
            <a:extLst>
              <a:ext uri="{FF2B5EF4-FFF2-40B4-BE49-F238E27FC236}">
                <a16:creationId xmlns:a16="http://schemas.microsoft.com/office/drawing/2014/main" id="{6BE7552D-3E53-894E-AC91-E2F3C7993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2309299"/>
            <a:ext cx="202473" cy="157479"/>
          </a:xfrm>
          <a:prstGeom prst="rect">
            <a:avLst/>
          </a:prstGeom>
        </p:spPr>
      </p:pic>
      <p:pic>
        <p:nvPicPr>
          <p:cNvPr id="32" name="Picture 31">
            <a:extLst>
              <a:ext uri="{FF2B5EF4-FFF2-40B4-BE49-F238E27FC236}">
                <a16:creationId xmlns:a16="http://schemas.microsoft.com/office/drawing/2014/main" id="{0818F692-3558-CC46-BE97-4FEAE3CE3C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2709349"/>
            <a:ext cx="202473" cy="157479"/>
          </a:xfrm>
          <a:prstGeom prst="rect">
            <a:avLst/>
          </a:prstGeom>
        </p:spPr>
      </p:pic>
      <p:pic>
        <p:nvPicPr>
          <p:cNvPr id="33" name="Picture 32">
            <a:extLst>
              <a:ext uri="{FF2B5EF4-FFF2-40B4-BE49-F238E27FC236}">
                <a16:creationId xmlns:a16="http://schemas.microsoft.com/office/drawing/2014/main" id="{68D943B6-14A6-BA42-B024-D931335B9B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3080824"/>
            <a:ext cx="202473" cy="157479"/>
          </a:xfrm>
          <a:prstGeom prst="rect">
            <a:avLst/>
          </a:prstGeom>
        </p:spPr>
      </p:pic>
      <p:pic>
        <p:nvPicPr>
          <p:cNvPr id="34" name="Picture 33">
            <a:extLst>
              <a:ext uri="{FF2B5EF4-FFF2-40B4-BE49-F238E27FC236}">
                <a16:creationId xmlns:a16="http://schemas.microsoft.com/office/drawing/2014/main" id="{CEE25938-587C-054B-A8F8-B72E57667B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3499924"/>
            <a:ext cx="202473" cy="157479"/>
          </a:xfrm>
          <a:prstGeom prst="rect">
            <a:avLst/>
          </a:prstGeom>
        </p:spPr>
      </p:pic>
      <p:pic>
        <p:nvPicPr>
          <p:cNvPr id="35" name="Picture 34">
            <a:extLst>
              <a:ext uri="{FF2B5EF4-FFF2-40B4-BE49-F238E27FC236}">
                <a16:creationId xmlns:a16="http://schemas.microsoft.com/office/drawing/2014/main" id="{1C543D1F-139E-1647-9610-C3EF9A0983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3893624"/>
            <a:ext cx="202473" cy="157479"/>
          </a:xfrm>
          <a:prstGeom prst="rect">
            <a:avLst/>
          </a:prstGeom>
        </p:spPr>
      </p:pic>
      <p:pic>
        <p:nvPicPr>
          <p:cNvPr id="36" name="Picture 35">
            <a:extLst>
              <a:ext uri="{FF2B5EF4-FFF2-40B4-BE49-F238E27FC236}">
                <a16:creationId xmlns:a16="http://schemas.microsoft.com/office/drawing/2014/main" id="{6FD6D800-895D-A84D-90CF-C003C126DF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4306374"/>
            <a:ext cx="202473" cy="157479"/>
          </a:xfrm>
          <a:prstGeom prst="rect">
            <a:avLst/>
          </a:prstGeom>
        </p:spPr>
      </p:pic>
      <p:pic>
        <p:nvPicPr>
          <p:cNvPr id="37" name="Picture 36">
            <a:extLst>
              <a:ext uri="{FF2B5EF4-FFF2-40B4-BE49-F238E27FC236}">
                <a16:creationId xmlns:a16="http://schemas.microsoft.com/office/drawing/2014/main" id="{D559F7DC-253D-2A4E-9F60-851B2FD062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4709599"/>
            <a:ext cx="202473" cy="157479"/>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870475" y="1795346"/>
            <a:ext cx="7165315" cy="3999664"/>
          </a:xfrm>
        </p:spPr>
        <p:txBody>
          <a:bodyPr/>
          <a:lstStyle/>
          <a:p>
            <a:pPr marL="0" indent="0">
              <a:buNone/>
            </a:pPr>
            <a:r>
              <a:rPr lang="en-GB" dirty="0">
                <a:latin typeface="Calibri Light" panose="020F0302020204030204" pitchFamily="34" charset="0"/>
                <a:cs typeface="Calibri Light" panose="020F0302020204030204" pitchFamily="34" charset="0"/>
              </a:rPr>
              <a:t>Respect everyone’s opinions;</a:t>
            </a:r>
          </a:p>
          <a:p>
            <a:pPr marL="0" indent="0">
              <a:buNone/>
            </a:pPr>
            <a:r>
              <a:rPr lang="en-GB" dirty="0">
                <a:latin typeface="Calibri Light" panose="020F0302020204030204" pitchFamily="34" charset="0"/>
                <a:cs typeface="Calibri Light" panose="020F0302020204030204" pitchFamily="34" charset="0"/>
              </a:rPr>
              <a:t>Allow everyone an equal opportunity to speak;</a:t>
            </a:r>
          </a:p>
          <a:p>
            <a:pPr marL="0" indent="0">
              <a:buNone/>
            </a:pPr>
            <a:r>
              <a:rPr lang="en-GB" dirty="0">
                <a:latin typeface="Calibri Light" panose="020F0302020204030204" pitchFamily="34" charset="0"/>
                <a:cs typeface="Calibri Light" panose="020F0302020204030204" pitchFamily="34" charset="0"/>
              </a:rPr>
              <a:t>Maintain the confidentiality of personal information; </a:t>
            </a:r>
          </a:p>
          <a:p>
            <a:pPr marL="0" indent="0">
              <a:buNone/>
            </a:pPr>
            <a:r>
              <a:rPr lang="en-GB" dirty="0">
                <a:latin typeface="Calibri Light" panose="020F0302020204030204" pitchFamily="34" charset="0"/>
                <a:cs typeface="Calibri Light" panose="020F0302020204030204" pitchFamily="34" charset="0"/>
              </a:rPr>
              <a:t>Be honest;</a:t>
            </a:r>
          </a:p>
          <a:p>
            <a:pPr marL="0" indent="0">
              <a:buNone/>
            </a:pPr>
            <a:r>
              <a:rPr lang="en-GB" dirty="0">
                <a:latin typeface="Calibri Light" panose="020F0302020204030204" pitchFamily="34" charset="0"/>
                <a:cs typeface="Calibri Light" panose="020F0302020204030204" pitchFamily="34" charset="0"/>
              </a:rPr>
              <a:t>Listen, even if you disagree;</a:t>
            </a:r>
          </a:p>
          <a:p>
            <a:pPr marL="0" indent="0">
              <a:buNone/>
            </a:pPr>
            <a:r>
              <a:rPr lang="en-GB" dirty="0">
                <a:latin typeface="Calibri Light" panose="020F0302020204030204" pitchFamily="34" charset="0"/>
                <a:cs typeface="Calibri Light" panose="020F0302020204030204" pitchFamily="34" charset="0"/>
              </a:rPr>
              <a:t>Criticize the idea, not the person;</a:t>
            </a:r>
          </a:p>
          <a:p>
            <a:pPr marL="0" indent="0">
              <a:buNone/>
            </a:pPr>
            <a:r>
              <a:rPr lang="en-GB" dirty="0">
                <a:latin typeface="Calibri Light" panose="020F0302020204030204" pitchFamily="34" charset="0"/>
                <a:cs typeface="Calibri Light" panose="020F0302020204030204" pitchFamily="34" charset="0"/>
              </a:rPr>
              <a:t>Pass if you’re not comfortable speaking; </a:t>
            </a:r>
          </a:p>
          <a:p>
            <a:pPr marL="0" indent="0">
              <a:buNone/>
            </a:pPr>
            <a:r>
              <a:rPr lang="en-GB" dirty="0">
                <a:latin typeface="Calibri Light" panose="020F0302020204030204" pitchFamily="34" charset="0"/>
                <a:cs typeface="Calibri Light" panose="020F0302020204030204" pitchFamily="34" charset="0"/>
              </a:rPr>
              <a:t>Don’t interrupt;</a:t>
            </a:r>
          </a:p>
          <a:p>
            <a:pPr marL="0" indent="0">
              <a:buNone/>
            </a:pPr>
            <a:r>
              <a:rPr lang="en-GB" dirty="0">
                <a:latin typeface="Calibri Light" panose="020F0302020204030204" pitchFamily="34" charset="0"/>
                <a:cs typeface="Calibri Light" panose="020F0302020204030204" pitchFamily="34" charset="0"/>
              </a:rPr>
              <a:t>Be brief;</a:t>
            </a:r>
          </a:p>
          <a:p>
            <a:pPr marL="0" indent="0">
              <a:buNone/>
            </a:pPr>
            <a:r>
              <a:rPr lang="en-GB" dirty="0">
                <a:latin typeface="Calibri Light" panose="020F0302020204030204" pitchFamily="34" charset="0"/>
                <a:cs typeface="Calibri Light" panose="020F0302020204030204" pitchFamily="34" charset="0"/>
              </a:rPr>
              <a:t>Agree to disagree. </a:t>
            </a:r>
          </a:p>
          <a:p>
            <a:pPr marL="0" indent="0">
              <a:buNone/>
            </a:pPr>
            <a:endParaRPr lang="en-GB"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682133"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EXAMPLES THAT COULD BE INCLUDED IN GROUP AGREEMENTS</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pic>
        <p:nvPicPr>
          <p:cNvPr id="39" name="Picture 38">
            <a:extLst>
              <a:ext uri="{FF2B5EF4-FFF2-40B4-BE49-F238E27FC236}">
                <a16:creationId xmlns:a16="http://schemas.microsoft.com/office/drawing/2014/main" id="{36907E2D-A9D7-2945-AAD0-A21678D9BA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4977726"/>
            <a:ext cx="370246" cy="370246"/>
          </a:xfrm>
          <a:prstGeom prst="rect">
            <a:avLst/>
          </a:prstGeom>
        </p:spPr>
      </p:pic>
      <p:pic>
        <p:nvPicPr>
          <p:cNvPr id="40" name="Picture 39">
            <a:extLst>
              <a:ext uri="{FF2B5EF4-FFF2-40B4-BE49-F238E27FC236}">
                <a16:creationId xmlns:a16="http://schemas.microsoft.com/office/drawing/2014/main" id="{B5FC4D7A-DBF1-184F-AB79-108BC1AFC9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5092840"/>
            <a:ext cx="202473" cy="157479"/>
          </a:xfrm>
          <a:prstGeom prst="rect">
            <a:avLst/>
          </a:prstGeom>
        </p:spPr>
      </p:pic>
      <p:pic>
        <p:nvPicPr>
          <p:cNvPr id="42" name="Picture 41">
            <a:extLst>
              <a:ext uri="{FF2B5EF4-FFF2-40B4-BE49-F238E27FC236}">
                <a16:creationId xmlns:a16="http://schemas.microsoft.com/office/drawing/2014/main" id="{F1C877B9-21B8-6747-951F-1E17ECE87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0229" y="5381138"/>
            <a:ext cx="370246" cy="370246"/>
          </a:xfrm>
          <a:prstGeom prst="rect">
            <a:avLst/>
          </a:prstGeom>
        </p:spPr>
      </p:pic>
      <p:pic>
        <p:nvPicPr>
          <p:cNvPr id="43" name="Picture 42">
            <a:extLst>
              <a:ext uri="{FF2B5EF4-FFF2-40B4-BE49-F238E27FC236}">
                <a16:creationId xmlns:a16="http://schemas.microsoft.com/office/drawing/2014/main" id="{204F2A0B-14C5-894A-9827-89C3DAD937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5526" y="5496252"/>
            <a:ext cx="202473" cy="157479"/>
          </a:xfrm>
          <a:prstGeom prst="rect">
            <a:avLst/>
          </a:prstGeom>
        </p:spPr>
      </p:pic>
    </p:spTree>
    <p:extLst>
      <p:ext uri="{BB962C8B-B14F-4D97-AF65-F5344CB8AC3E}">
        <p14:creationId xmlns:p14="http://schemas.microsoft.com/office/powerpoint/2010/main" val="4048122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E881046D-A1DA-3C4F-9F40-57BBF84F70EE}"/>
              </a:ext>
            </a:extLst>
          </p:cNvPr>
          <p:cNvSpPr txBox="1">
            <a:spLocks/>
          </p:cNvSpPr>
          <p:nvPr/>
        </p:nvSpPr>
        <p:spPr>
          <a:xfrm>
            <a:off x="532571" y="1795346"/>
            <a:ext cx="11503219" cy="3999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alibri Light" panose="020F0302020204030204" pitchFamily="34" charset="0"/>
                <a:cs typeface="Calibri Light" panose="020F0302020204030204" pitchFamily="34" charset="0"/>
              </a:rPr>
              <a:t>Facilitators role to make the group a safe and respectful environment. </a:t>
            </a:r>
          </a:p>
          <a:p>
            <a:pPr marL="0" indent="0">
              <a:buNone/>
            </a:pPr>
            <a:r>
              <a:rPr lang="en-GB" sz="2000" dirty="0">
                <a:latin typeface="Calibri Light" panose="020F0302020204030204" pitchFamily="34" charset="0"/>
                <a:cs typeface="Calibri Light" panose="020F0302020204030204" pitchFamily="34" charset="0"/>
              </a:rPr>
              <a:t>The training environment is a safe space where: </a:t>
            </a:r>
          </a:p>
          <a:p>
            <a:pPr marL="0" indent="0">
              <a:buNone/>
            </a:pPr>
            <a:endParaRPr lang="en-GB" sz="2000" dirty="0">
              <a:latin typeface="Calibri Light" panose="020F0302020204030204" pitchFamily="34" charset="0"/>
              <a:cs typeface="Calibri Light" panose="020F0302020204030204" pitchFamily="34" charset="0"/>
            </a:endParaRPr>
          </a:p>
          <a:p>
            <a:pPr marL="0" indent="0">
              <a:buNone/>
            </a:pPr>
            <a:endParaRPr lang="en-GB" sz="2000" dirty="0">
              <a:latin typeface="Calibri Light" panose="020F0302020204030204" pitchFamily="34" charset="0"/>
              <a:cs typeface="Calibri Light" panose="020F0302020204030204" pitchFamily="34" charset="0"/>
            </a:endParaRPr>
          </a:p>
          <a:p>
            <a:pPr marL="0" indent="0">
              <a:buNone/>
            </a:pPr>
            <a:endParaRPr lang="en-GB" sz="2000" dirty="0">
              <a:latin typeface="Calibri Light" panose="020F0302020204030204" pitchFamily="34" charset="0"/>
              <a:cs typeface="Calibri Light" panose="020F0302020204030204" pitchFamily="34" charset="0"/>
            </a:endParaRPr>
          </a:p>
          <a:p>
            <a:pPr marL="0" indent="0">
              <a:buNone/>
            </a:pPr>
            <a:endParaRPr lang="en-GB" sz="2000" dirty="0">
              <a:latin typeface="Calibri Light" panose="020F0302020204030204" pitchFamily="34" charset="0"/>
              <a:cs typeface="Calibri Light" panose="020F0302020204030204" pitchFamily="34" charset="0"/>
            </a:endParaRPr>
          </a:p>
          <a:p>
            <a:pPr marL="0" indent="0">
              <a:buNone/>
            </a:pPr>
            <a:r>
              <a:rPr lang="en-GB" sz="2000" dirty="0">
                <a:latin typeface="Calibri Light" panose="020F0302020204030204" pitchFamily="34" charset="0"/>
                <a:cs typeface="Calibri Light" panose="020F0302020204030204" pitchFamily="34" charset="0"/>
              </a:rPr>
              <a:t>A group agreement establishes how members are expected to behave. </a:t>
            </a:r>
          </a:p>
          <a:p>
            <a:pPr marL="0" indent="0">
              <a:buNone/>
            </a:pPr>
            <a:r>
              <a:rPr lang="en-GB" sz="2000" dirty="0">
                <a:latin typeface="Calibri Light" panose="020F0302020204030204" pitchFamily="34" charset="0"/>
                <a:cs typeface="Calibri Light" panose="020F0302020204030204" pitchFamily="34" charset="0"/>
              </a:rPr>
              <a:t>It helps to create a safe environment in which participants can communicate openly, without fear of being criticized by others. </a:t>
            </a:r>
          </a:p>
          <a:p>
            <a:pPr marL="0" indent="0">
              <a:buNone/>
            </a:pPr>
            <a:r>
              <a:rPr lang="en-GB" sz="2000" dirty="0">
                <a:latin typeface="Calibri Light" panose="020F0302020204030204" pitchFamily="34" charset="0"/>
                <a:cs typeface="Calibri Light" panose="020F0302020204030204" pitchFamily="34" charset="0"/>
              </a:rPr>
              <a:t>It must be developed and agreed on by all group members to be useful, especially if tension arises. </a:t>
            </a:r>
          </a:p>
        </p:txBody>
      </p:sp>
      <p:pic>
        <p:nvPicPr>
          <p:cNvPr id="2" name="Picture 1">
            <a:extLst>
              <a:ext uri="{FF2B5EF4-FFF2-40B4-BE49-F238E27FC236}">
                <a16:creationId xmlns:a16="http://schemas.microsoft.com/office/drawing/2014/main" id="{694084E8-64E7-2D48-94DF-70B4E153A0CF}"/>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367864" y="2681929"/>
            <a:ext cx="2614600" cy="1442868"/>
          </a:xfrm>
          <a:prstGeom prst="rect">
            <a:avLst/>
          </a:prstGeom>
        </p:spPr>
      </p:pic>
      <p:pic>
        <p:nvPicPr>
          <p:cNvPr id="18" name="Picture 17">
            <a:extLst>
              <a:ext uri="{FF2B5EF4-FFF2-40B4-BE49-F238E27FC236}">
                <a16:creationId xmlns:a16="http://schemas.microsoft.com/office/drawing/2014/main" id="{19E7C469-DE01-6A40-B485-8887DE18F9F5}"/>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48267" y="2681929"/>
            <a:ext cx="2097219" cy="1442868"/>
          </a:xfrm>
          <a:prstGeom prst="rect">
            <a:avLst/>
          </a:prstGeom>
        </p:spPr>
      </p:pic>
      <p:pic>
        <p:nvPicPr>
          <p:cNvPr id="19" name="Picture 18">
            <a:extLst>
              <a:ext uri="{FF2B5EF4-FFF2-40B4-BE49-F238E27FC236}">
                <a16:creationId xmlns:a16="http://schemas.microsoft.com/office/drawing/2014/main" id="{0E3E1D4D-07B8-CE4F-83B1-9421670D7EE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5223908" y="2681929"/>
            <a:ext cx="2619781" cy="1442868"/>
          </a:xfrm>
          <a:prstGeom prst="rect">
            <a:avLst/>
          </a:prstGeom>
        </p:spPr>
      </p:pic>
      <p:pic>
        <p:nvPicPr>
          <p:cNvPr id="20" name="Picture 19">
            <a:extLst>
              <a:ext uri="{FF2B5EF4-FFF2-40B4-BE49-F238E27FC236}">
                <a16:creationId xmlns:a16="http://schemas.microsoft.com/office/drawing/2014/main" id="{BC18D747-17DE-B841-9C86-611E8F8C799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7872517" y="2681929"/>
            <a:ext cx="1738240" cy="1442868"/>
          </a:xfrm>
          <a:prstGeom prst="rect">
            <a:avLst/>
          </a:prstGeom>
        </p:spPr>
      </p:pic>
      <p:pic>
        <p:nvPicPr>
          <p:cNvPr id="21" name="Picture 20">
            <a:extLst>
              <a:ext uri="{FF2B5EF4-FFF2-40B4-BE49-F238E27FC236}">
                <a16:creationId xmlns:a16="http://schemas.microsoft.com/office/drawing/2014/main" id="{94F8424A-5CBB-B14A-ABBD-30A2D7619D13}"/>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9638254" y="2681929"/>
            <a:ext cx="2355495" cy="1442868"/>
          </a:xfrm>
          <a:prstGeom prst="rect">
            <a:avLst/>
          </a:prstGeom>
        </p:spPr>
      </p:pic>
      <p:sp>
        <p:nvSpPr>
          <p:cNvPr id="10" name="Title 4">
            <a:extLst>
              <a:ext uri="{FF2B5EF4-FFF2-40B4-BE49-F238E27FC236}">
                <a16:creationId xmlns:a16="http://schemas.microsoft.com/office/drawing/2014/main" id="{FB266451-BD8A-254A-8573-0B6F706F705A}"/>
              </a:ext>
            </a:extLst>
          </p:cNvPr>
          <p:cNvSpPr txBox="1">
            <a:spLocks/>
          </p:cNvSpPr>
          <p:nvPr/>
        </p:nvSpPr>
        <p:spPr>
          <a:xfrm>
            <a:off x="532571" y="3334870"/>
            <a:ext cx="10964663" cy="1442869"/>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endParaRPr lang="en-US" sz="2000" b="0" kern="0" dirty="0">
              <a:latin typeface="Calibri Light" panose="020F0302020204030204" pitchFamily="34" charset="0"/>
              <a:cs typeface="Calibri Light" panose="020F0302020204030204" pitchFamily="34" charset="0"/>
            </a:endParaRPr>
          </a:p>
        </p:txBody>
      </p:sp>
      <p:sp>
        <p:nvSpPr>
          <p:cNvPr id="5" name="Title 4">
            <a:extLst>
              <a:ext uri="{FF2B5EF4-FFF2-40B4-BE49-F238E27FC236}">
                <a16:creationId xmlns:a16="http://schemas.microsoft.com/office/drawing/2014/main" id="{93CED537-F8B9-4C4D-B3C8-216939598ED3}"/>
              </a:ext>
            </a:extLst>
          </p:cNvPr>
          <p:cNvSpPr txBox="1">
            <a:spLocks/>
          </p:cNvSpPr>
          <p:nvPr/>
        </p:nvSpPr>
        <p:spPr>
          <a:xfrm>
            <a:off x="532572" y="344950"/>
            <a:ext cx="9670120" cy="631234"/>
          </a:xfrm>
          <a:prstGeom prst="rect">
            <a:avLst/>
          </a:prstGeom>
        </p:spPr>
        <p:txBody>
          <a:bodyPr anchor="t"/>
          <a:lstStyle>
            <a:lvl1pPr algn="l" defTabSz="914400" rtl="0" eaLnBrk="1" latinLnBrk="0" hangingPunct="1">
              <a:lnSpc>
                <a:spcPct val="90000"/>
              </a:lnSpc>
              <a:spcBef>
                <a:spcPct val="0"/>
              </a:spcBef>
              <a:buNone/>
              <a:defRPr lang="nb-NO" sz="4000" b="1" kern="1200" dirty="0" smtClean="0">
                <a:solidFill>
                  <a:schemeClr val="tx1"/>
                </a:solidFill>
                <a:latin typeface="DIN Next LT Pro Bold" panose="020B0803020203050203" pitchFamily="34" charset="0"/>
                <a:ea typeface="Verdana" panose="020B0604030504040204" pitchFamily="34" charset="0"/>
                <a:cs typeface="+mn-cs"/>
              </a:defRPr>
            </a:lvl1pPr>
          </a:lstStyle>
          <a:p>
            <a:r>
              <a:rPr lang="en-US" sz="2800" b="0" kern="0" dirty="0">
                <a:solidFill>
                  <a:srgbClr val="5A0058"/>
                </a:solidFill>
                <a:latin typeface="Calibri Light" panose="020F0302020204030204" pitchFamily="34" charset="0"/>
                <a:cs typeface="Calibri Light" panose="020F0302020204030204" pitchFamily="34" charset="0"/>
              </a:rPr>
              <a:t>Key Points about Safe and Respectful Spaces </a:t>
            </a:r>
          </a:p>
          <a:p>
            <a:endParaRPr lang="en-US" sz="2800" b="0" kern="0" dirty="0">
              <a:solidFill>
                <a:srgbClr val="5A0058"/>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BBF1F044-D1C7-A847-A2D6-DFF13476C5D3}"/>
              </a:ext>
            </a:extLst>
          </p:cNvPr>
          <p:cNvSpPr txBox="1"/>
          <p:nvPr/>
        </p:nvSpPr>
        <p:spPr>
          <a:xfrm>
            <a:off x="448490" y="2751948"/>
            <a:ext cx="2439196" cy="1631216"/>
          </a:xfrm>
          <a:prstGeom prst="rect">
            <a:avLst/>
          </a:prstGeom>
          <a:noFill/>
        </p:spPr>
        <p:txBody>
          <a:bodyPr wrap="square">
            <a:spAutoFit/>
          </a:bodyPr>
          <a:lstStyle/>
          <a:p>
            <a:pPr algn="ctr"/>
            <a:r>
              <a:rPr lang="en-GB" sz="2000" dirty="0">
                <a:latin typeface="Calibri" panose="020F0502020204030204" pitchFamily="34" charset="0"/>
                <a:cs typeface="Calibri" panose="020F0502020204030204" pitchFamily="34" charset="0"/>
              </a:rPr>
              <a:t>Group members have a chance to express their own ideas and feelings freely;</a:t>
            </a:r>
          </a:p>
          <a:p>
            <a:pPr algn="ctr"/>
            <a:endParaRPr lang="en-GB" sz="2000" dirty="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DB72F9C6-8A45-3345-9A3E-E5C14C05F679}"/>
              </a:ext>
            </a:extLst>
          </p:cNvPr>
          <p:cNvSpPr txBox="1"/>
          <p:nvPr/>
        </p:nvSpPr>
        <p:spPr>
          <a:xfrm>
            <a:off x="3061479" y="2751948"/>
            <a:ext cx="2035570" cy="1323439"/>
          </a:xfrm>
          <a:prstGeom prst="rect">
            <a:avLst/>
          </a:prstGeom>
          <a:noFill/>
        </p:spPr>
        <p:txBody>
          <a:bodyPr wrap="square">
            <a:spAutoFit/>
          </a:bodyPr>
          <a:lstStyle/>
          <a:p>
            <a:pPr algn="ctr"/>
            <a:r>
              <a:rPr lang="en-GB" sz="2000" dirty="0">
                <a:latin typeface="Calibri" panose="020F0502020204030204" pitchFamily="34" charset="0"/>
                <a:cs typeface="Calibri" panose="020F0502020204030204" pitchFamily="34" charset="0"/>
              </a:rPr>
              <a:t>Everyone listens respectfully and openly to others; </a:t>
            </a:r>
          </a:p>
          <a:p>
            <a:pPr algn="ctr"/>
            <a:endParaRPr lang="en-GB" sz="2000"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9D9A0D07-1E4F-B041-B785-2780B61A2E5B}"/>
              </a:ext>
            </a:extLst>
          </p:cNvPr>
          <p:cNvSpPr txBox="1"/>
          <p:nvPr/>
        </p:nvSpPr>
        <p:spPr>
          <a:xfrm>
            <a:off x="5188958" y="2751948"/>
            <a:ext cx="2611259" cy="1015663"/>
          </a:xfrm>
          <a:prstGeom prst="rect">
            <a:avLst/>
          </a:prstGeom>
          <a:noFill/>
        </p:spPr>
        <p:txBody>
          <a:bodyPr wrap="square">
            <a:spAutoFit/>
          </a:bodyPr>
          <a:lstStyle/>
          <a:p>
            <a:pPr algn="ctr"/>
            <a:r>
              <a:rPr lang="en-GB" sz="2000" dirty="0">
                <a:latin typeface="Calibri" panose="020F0502020204030204" pitchFamily="34" charset="0"/>
                <a:cs typeface="Calibri" panose="020F0502020204030204" pitchFamily="34" charset="0"/>
              </a:rPr>
              <a:t>Group members can safely reveal what they really think and feel; </a:t>
            </a:r>
          </a:p>
        </p:txBody>
      </p:sp>
      <p:sp>
        <p:nvSpPr>
          <p:cNvPr id="16" name="TextBox 15">
            <a:extLst>
              <a:ext uri="{FF2B5EF4-FFF2-40B4-BE49-F238E27FC236}">
                <a16:creationId xmlns:a16="http://schemas.microsoft.com/office/drawing/2014/main" id="{25C1A763-CEAA-6B47-893B-2198321ABD46}"/>
              </a:ext>
            </a:extLst>
          </p:cNvPr>
          <p:cNvSpPr txBox="1"/>
          <p:nvPr/>
        </p:nvSpPr>
        <p:spPr>
          <a:xfrm>
            <a:off x="7914022" y="2751948"/>
            <a:ext cx="1546784" cy="1015663"/>
          </a:xfrm>
          <a:prstGeom prst="rect">
            <a:avLst/>
          </a:prstGeom>
          <a:noFill/>
        </p:spPr>
        <p:txBody>
          <a:bodyPr wrap="square">
            <a:spAutoFit/>
          </a:bodyPr>
          <a:lstStyle/>
          <a:p>
            <a:pPr algn="ctr"/>
            <a:r>
              <a:rPr lang="en-GB" sz="2000" dirty="0">
                <a:latin typeface="Calibri" panose="020F0502020204030204" pitchFamily="34" charset="0"/>
                <a:cs typeface="Calibri" panose="020F0502020204030204" pitchFamily="34" charset="0"/>
              </a:rPr>
              <a:t>No individual or group dominates; </a:t>
            </a:r>
          </a:p>
        </p:txBody>
      </p:sp>
      <p:sp>
        <p:nvSpPr>
          <p:cNvPr id="17" name="TextBox 16">
            <a:extLst>
              <a:ext uri="{FF2B5EF4-FFF2-40B4-BE49-F238E27FC236}">
                <a16:creationId xmlns:a16="http://schemas.microsoft.com/office/drawing/2014/main" id="{FDBE7207-22EA-D54B-B925-C6829E9821D7}"/>
              </a:ext>
            </a:extLst>
          </p:cNvPr>
          <p:cNvSpPr txBox="1"/>
          <p:nvPr/>
        </p:nvSpPr>
        <p:spPr>
          <a:xfrm>
            <a:off x="9715322" y="2751948"/>
            <a:ext cx="2198600" cy="1631216"/>
          </a:xfrm>
          <a:prstGeom prst="rect">
            <a:avLst/>
          </a:prstGeom>
          <a:noFill/>
        </p:spPr>
        <p:txBody>
          <a:bodyPr wrap="square">
            <a:spAutoFit/>
          </a:bodyPr>
          <a:lstStyle/>
          <a:p>
            <a:pPr algn="ctr"/>
            <a:r>
              <a:rPr lang="en-GB" sz="2000" dirty="0">
                <a:latin typeface="Calibri" panose="020F0502020204030204" pitchFamily="34" charset="0"/>
                <a:cs typeface="Calibri" panose="020F0502020204030204" pitchFamily="34" charset="0"/>
              </a:rPr>
              <a:t>Disagreements are based on ideas and opinions, not on personalities. </a:t>
            </a:r>
          </a:p>
          <a:p>
            <a:pPr algn="ctr"/>
            <a:endParaRPr lang="en-GB"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46585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3.8</a:t>
            </a:r>
            <a:br>
              <a:rPr lang="en-US" sz="2800" kern="0" dirty="0">
                <a:solidFill>
                  <a:schemeClr val="tx2"/>
                </a:solidFill>
              </a:rPr>
            </a:br>
            <a:r>
              <a:rPr lang="en-US" sz="2800" b="0" kern="0" dirty="0">
                <a:solidFill>
                  <a:srgbClr val="5A0058"/>
                </a:solidFill>
                <a:latin typeface="+mj-lt"/>
                <a:cs typeface="Calibri Light" panose="020F0302020204030204" pitchFamily="34" charset="0"/>
              </a:rPr>
              <a:t>MANAGING CONFLICT</a:t>
            </a:r>
            <a:r>
              <a:rPr lang="en-US" sz="2800" b="0" kern="0" dirty="0">
                <a:solidFill>
                  <a:srgbClr val="5A0058"/>
                </a:solidFill>
                <a:latin typeface="+mj-lt"/>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810714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925D08D-1AF5-5F40-9E64-0F82E5B8D82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79890" y="-100361"/>
            <a:ext cx="4538933" cy="7472541"/>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49656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SMALL GROUP WORK</a:t>
            </a: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
        <p:nvSpPr>
          <p:cNvPr id="7" name="Text Placeholder 2">
            <a:extLst>
              <a:ext uri="{FF2B5EF4-FFF2-40B4-BE49-F238E27FC236}">
                <a16:creationId xmlns:a16="http://schemas.microsoft.com/office/drawing/2014/main" id="{E5079F4D-590E-DE42-B48B-3132129F333B}"/>
              </a:ext>
            </a:extLst>
          </p:cNvPr>
          <p:cNvSpPr>
            <a:spLocks noGrp="1"/>
          </p:cNvSpPr>
          <p:nvPr>
            <p:ph type="body" sz="quarter" idx="15"/>
          </p:nvPr>
        </p:nvSpPr>
        <p:spPr>
          <a:xfrm>
            <a:off x="4975761" y="1795346"/>
            <a:ext cx="6417453" cy="3417785"/>
          </a:xfrm>
        </p:spPr>
        <p:txBody>
          <a:bodyPr/>
          <a:lstStyle/>
          <a:p>
            <a:r>
              <a:rPr lang="en-GB" dirty="0">
                <a:latin typeface="+mj-lt"/>
              </a:rPr>
              <a:t>Brainstorm about what kinds of ‘pushing’ or conflicts might arise in a group activity or discussion setting?</a:t>
            </a:r>
          </a:p>
          <a:p>
            <a:r>
              <a:rPr lang="en-GB" dirty="0">
                <a:latin typeface="+mj-lt"/>
              </a:rPr>
              <a:t>What are effective and ineffective ways of handling conflict and disagreement in a group setting? </a:t>
            </a:r>
          </a:p>
          <a:p>
            <a:r>
              <a:rPr lang="en-GB" dirty="0">
                <a:latin typeface="+mj-lt"/>
              </a:rPr>
              <a:t>What kinds of topics might lead to disagreement? </a:t>
            </a:r>
          </a:p>
          <a:p>
            <a:r>
              <a:rPr lang="en-GB" dirty="0">
                <a:latin typeface="+mj-lt"/>
              </a:rPr>
              <a:t>How can we encourage different perspectives and opinions in the group without leading to harmful conflict between group members? </a:t>
            </a:r>
          </a:p>
        </p:txBody>
      </p:sp>
    </p:spTree>
    <p:extLst>
      <p:ext uri="{BB962C8B-B14F-4D97-AF65-F5344CB8AC3E}">
        <p14:creationId xmlns:p14="http://schemas.microsoft.com/office/powerpoint/2010/main" val="3962774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60" y="1795346"/>
            <a:ext cx="7429434" cy="3999664"/>
          </a:xfrm>
        </p:spPr>
        <p:txBody>
          <a:bodyPr/>
          <a:lstStyle/>
          <a:p>
            <a:r>
              <a:rPr lang="en-GB" dirty="0">
                <a:latin typeface="Calibri Light" panose="020F0302020204030204" pitchFamily="34" charset="0"/>
                <a:cs typeface="Calibri Light" panose="020F0302020204030204" pitchFamily="34" charset="0"/>
              </a:rPr>
              <a:t>When making the group agreement, ask, “How will we handle disagreements between group members?”</a:t>
            </a:r>
          </a:p>
          <a:p>
            <a:r>
              <a:rPr lang="en-GB" dirty="0">
                <a:latin typeface="Calibri Light" panose="020F0302020204030204" pitchFamily="34" charset="0"/>
                <a:cs typeface="Calibri Light" panose="020F0302020204030204" pitchFamily="34" charset="0"/>
              </a:rPr>
              <a:t>Remind people to speak for themselves, not for others</a:t>
            </a:r>
          </a:p>
          <a:p>
            <a:r>
              <a:rPr lang="en-GB" dirty="0">
                <a:latin typeface="Calibri Light" panose="020F0302020204030204" pitchFamily="34" charset="0"/>
                <a:cs typeface="Calibri Light" panose="020F0302020204030204" pitchFamily="34" charset="0"/>
              </a:rPr>
              <a:t>Take the focus off individuals, and put it on the issue being discussed</a:t>
            </a:r>
          </a:p>
          <a:p>
            <a:r>
              <a:rPr lang="en-GB" dirty="0">
                <a:latin typeface="Calibri Light" panose="020F0302020204030204" pitchFamily="34" charset="0"/>
                <a:cs typeface="Calibri Light" panose="020F0302020204030204" pitchFamily="34" charset="0"/>
              </a:rPr>
              <a:t>Invite people to share the experiences that led to the formation of their opinions; e.g., say, “Can you tell us more about any experiences that affected your feelings and thoughts about this issue?”</a:t>
            </a:r>
          </a:p>
          <a:p>
            <a:r>
              <a:rPr lang="en-GB" dirty="0">
                <a:latin typeface="Calibri Light" panose="020F0302020204030204" pitchFamily="34" charset="0"/>
                <a:cs typeface="Calibri Light" panose="020F0302020204030204" pitchFamily="34" charset="0"/>
              </a:rPr>
              <a:t>Invite others into the conversation if conflict is escalating between two people by asking “Would someone else like to offer an opinion?”</a:t>
            </a:r>
          </a:p>
          <a:p>
            <a:r>
              <a:rPr lang="en-GB" dirty="0">
                <a:latin typeface="Calibri Light" panose="020F0302020204030204" pitchFamily="34" charset="0"/>
                <a:cs typeface="Calibri Light" panose="020F0302020204030204" pitchFamily="34" charset="0"/>
              </a:rPr>
              <a:t>If two people are disagreeing, ask them to identify any overlap between their two positions; ask others from the group to help them see common ground</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STRATEGIES FOR MINIMIZING CONFLICT</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1042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o No Harm.mp4" descr="Do No Harm.mp4">
            <a:hlinkClick r:id="" action="ppaction://media"/>
            <a:extLst>
              <a:ext uri="{FF2B5EF4-FFF2-40B4-BE49-F238E27FC236}">
                <a16:creationId xmlns:a16="http://schemas.microsoft.com/office/drawing/2014/main" id="{B1B061AC-56D2-504C-9FAA-78159D1257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0" y="0"/>
            <a:ext cx="12194539" cy="6859428"/>
          </a:xfrm>
          <a:prstGeom prst="rect">
            <a:avLst/>
          </a:prstGeom>
        </p:spPr>
      </p:pic>
    </p:spTree>
    <p:extLst>
      <p:ext uri="{BB962C8B-B14F-4D97-AF65-F5344CB8AC3E}">
        <p14:creationId xmlns:p14="http://schemas.microsoft.com/office/powerpoint/2010/main" val="30881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60" y="1795346"/>
            <a:ext cx="7429434" cy="3999664"/>
          </a:xfrm>
        </p:spPr>
        <p:txBody>
          <a:bodyPr/>
          <a:lstStyle/>
          <a:p>
            <a:r>
              <a:rPr lang="en-GB" dirty="0">
                <a:latin typeface="Calibri Light" panose="020F0302020204030204" pitchFamily="34" charset="0"/>
                <a:cs typeface="Calibri Light" panose="020F0302020204030204" pitchFamily="34" charset="0"/>
              </a:rPr>
              <a:t>Remind group members of group agreement/group norms if the conversation becomes heated.</a:t>
            </a:r>
          </a:p>
          <a:p>
            <a:r>
              <a:rPr lang="en-GB" dirty="0">
                <a:latin typeface="Calibri Light" panose="020F0302020204030204" pitchFamily="34" charset="0"/>
                <a:cs typeface="Calibri Light" panose="020F0302020204030204" pitchFamily="34" charset="0"/>
              </a:rPr>
              <a:t>Stop the conversation if it becomes personal or confrontational.</a:t>
            </a:r>
          </a:p>
          <a:p>
            <a:r>
              <a:rPr lang="en-GB" dirty="0">
                <a:latin typeface="Calibri Light" panose="020F0302020204030204" pitchFamily="34" charset="0"/>
                <a:cs typeface="Calibri Light" panose="020F0302020204030204" pitchFamily="34" charset="0"/>
              </a:rPr>
              <a:t>Take a short break.</a:t>
            </a:r>
          </a:p>
          <a:p>
            <a:r>
              <a:rPr lang="en-GB" dirty="0">
                <a:latin typeface="Calibri Light" panose="020F0302020204030204" pitchFamily="34" charset="0"/>
                <a:cs typeface="Calibri Light" panose="020F0302020204030204" pitchFamily="34" charset="0"/>
              </a:rPr>
              <a:t>Speak to individuals privately and ask them to follow the group agreement.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52211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STRATEGIES FOR HANDLING CONFLICT</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1682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ABCDA4-4358-7A4F-8678-789749178683}"/>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554490"/>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19615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3.9</a:t>
            </a:r>
            <a:br>
              <a:rPr lang="en-US" sz="2800" kern="0" dirty="0">
                <a:solidFill>
                  <a:schemeClr val="tx2"/>
                </a:solidFill>
              </a:rPr>
            </a:br>
            <a:r>
              <a:rPr lang="en-US" sz="2800" b="0" kern="0" dirty="0">
                <a:solidFill>
                  <a:srgbClr val="5A0058"/>
                </a:solidFill>
                <a:latin typeface="+mj-lt"/>
                <a:cs typeface="Calibri Light" panose="020F0302020204030204" pitchFamily="34" charset="0"/>
              </a:rPr>
              <a:t>OVERCOMING CHALLENGES AND WORKING WITH SENSITIVE ISSUES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90 minutes</a:t>
            </a: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405515"/>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354830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60" y="1795346"/>
            <a:ext cx="7220444" cy="3999664"/>
          </a:xfrm>
        </p:spPr>
        <p:txBody>
          <a:bodyPr/>
          <a:lstStyle/>
          <a:p>
            <a:r>
              <a:rPr lang="en-GB" dirty="0">
                <a:latin typeface="Calibri Light" panose="020F0302020204030204" pitchFamily="34" charset="0"/>
                <a:cs typeface="Calibri Light" panose="020F0302020204030204" pitchFamily="34" charset="0"/>
              </a:rPr>
              <a:t>As facilitators, it is important that we do not ignore challenging situations; we must always be accountable and act as role models to speak up </a:t>
            </a:r>
          </a:p>
          <a:p>
            <a:r>
              <a:rPr lang="en-GB" dirty="0">
                <a:latin typeface="Calibri Light" panose="020F0302020204030204" pitchFamily="34" charset="0"/>
                <a:cs typeface="Calibri Light" panose="020F0302020204030204" pitchFamily="34" charset="0"/>
              </a:rPr>
              <a:t>If we let a group member get away with repeating a harmful belief, then they will not change their opinion. Other people in the group may also hold a similar opinion but may not have spoken it aloud</a:t>
            </a:r>
          </a:p>
          <a:p>
            <a:r>
              <a:rPr lang="en-GB" dirty="0">
                <a:latin typeface="Calibri Light" panose="020F0302020204030204" pitchFamily="34" charset="0"/>
                <a:cs typeface="Calibri Light" panose="020F0302020204030204" pitchFamily="34" charset="0"/>
              </a:rPr>
              <a:t>Changing someone’s opinion takes time and it may not happen in one session</a:t>
            </a:r>
          </a:p>
          <a:p>
            <a:r>
              <a:rPr lang="en-GB" dirty="0">
                <a:latin typeface="Calibri Light" panose="020F0302020204030204" pitchFamily="34" charset="0"/>
                <a:cs typeface="Calibri Light" panose="020F0302020204030204" pitchFamily="34" charset="0"/>
              </a:rPr>
              <a:t>It is better not to lecture participants about their views, but instead engage them in dialogue and reflection in a supportive safe environment</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KEY POINTS ABOUT OVERCOMING CHALLENGES AND WORKING WITH SENSITIVE TOPICS </a:t>
            </a: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br>
              <a:rPr lang="en-US" sz="2800" b="0" kern="0" dirty="0">
                <a:solidFill>
                  <a:schemeClr val="tx2"/>
                </a:solidFill>
                <a:latin typeface="Calibri Light" panose="020F0302020204030204" pitchFamily="34" charset="0"/>
                <a:cs typeface="Calibri Light" panose="020F0302020204030204" pitchFamily="34" charset="0"/>
              </a:rPr>
            </a:br>
            <a:endParaRPr lang="en-US" sz="2800" b="0" kern="0"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7338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3.10</a:t>
            </a:r>
            <a:br>
              <a:rPr lang="en-US" sz="2800" kern="0" dirty="0">
                <a:solidFill>
                  <a:schemeClr val="tx2"/>
                </a:solidFill>
              </a:rPr>
            </a:br>
            <a:r>
              <a:rPr lang="en-US" sz="2800" b="0" kern="0" dirty="0">
                <a:solidFill>
                  <a:srgbClr val="5A0058"/>
                </a:solidFill>
                <a:latin typeface="+mj-lt"/>
                <a:cs typeface="Calibri Light" panose="020F0302020204030204" pitchFamily="34" charset="0"/>
              </a:rPr>
              <a:t>CONFIDENTIALITY</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352377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4B9E1-A808-F241-9E42-B12604C5656A}"/>
              </a:ext>
            </a:extLst>
          </p:cNvPr>
          <p:cNvPicPr>
            <a:picLocks noChangeAspect="1"/>
          </p:cNvPicPr>
          <p:nvPr/>
        </p:nvPicPr>
        <p:blipFill>
          <a:blip r:embed="rId3">
            <a:alphaModFix amt="50000"/>
          </a:blip>
          <a:stretch>
            <a:fillRect/>
          </a:stretch>
        </p:blipFill>
        <p:spPr>
          <a:xfrm>
            <a:off x="4714592" y="3463937"/>
            <a:ext cx="6719260" cy="381000"/>
          </a:xfrm>
          <a:prstGeom prst="rect">
            <a:avLst/>
          </a:prstGeom>
        </p:spPr>
      </p:pic>
      <p:pic>
        <p:nvPicPr>
          <p:cNvPr id="18" name="Picture 17">
            <a:extLst>
              <a:ext uri="{FF2B5EF4-FFF2-40B4-BE49-F238E27FC236}">
                <a16:creationId xmlns:a16="http://schemas.microsoft.com/office/drawing/2014/main" id="{0829EF92-25AB-4649-A8CC-654ADE3E565B}"/>
              </a:ext>
            </a:extLst>
          </p:cNvPr>
          <p:cNvPicPr>
            <a:picLocks noChangeAspect="1"/>
          </p:cNvPicPr>
          <p:nvPr/>
        </p:nvPicPr>
        <p:blipFill>
          <a:blip r:embed="rId3">
            <a:alphaModFix amt="50000"/>
          </a:blip>
          <a:stretch>
            <a:fillRect/>
          </a:stretch>
        </p:blipFill>
        <p:spPr>
          <a:xfrm>
            <a:off x="4714592" y="3944582"/>
            <a:ext cx="6719260" cy="776676"/>
          </a:xfrm>
          <a:prstGeom prst="rect">
            <a:avLst/>
          </a:prstGeom>
        </p:spPr>
      </p:pic>
      <p:pic>
        <p:nvPicPr>
          <p:cNvPr id="19" name="Picture 18">
            <a:extLst>
              <a:ext uri="{FF2B5EF4-FFF2-40B4-BE49-F238E27FC236}">
                <a16:creationId xmlns:a16="http://schemas.microsoft.com/office/drawing/2014/main" id="{88A3F63A-5799-8440-B01A-77CA9DD6C3F3}"/>
              </a:ext>
            </a:extLst>
          </p:cNvPr>
          <p:cNvPicPr>
            <a:picLocks noChangeAspect="1"/>
          </p:cNvPicPr>
          <p:nvPr/>
        </p:nvPicPr>
        <p:blipFill>
          <a:blip r:embed="rId3">
            <a:alphaModFix amt="50000"/>
          </a:blip>
          <a:stretch>
            <a:fillRect/>
          </a:stretch>
        </p:blipFill>
        <p:spPr>
          <a:xfrm rot="10800000">
            <a:off x="4714592" y="4759333"/>
            <a:ext cx="6719260" cy="1015005"/>
          </a:xfrm>
          <a:prstGeom prst="rect">
            <a:avLst/>
          </a:prstGeom>
        </p:spPr>
      </p:pic>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60" y="1795346"/>
            <a:ext cx="7429434" cy="1935826"/>
          </a:xfrm>
        </p:spPr>
        <p:txBody>
          <a:bodyPr/>
          <a:lstStyle/>
          <a:p>
            <a:r>
              <a:rPr lang="en-GB" dirty="0">
                <a:latin typeface="Calibri Light" panose="020F0302020204030204" pitchFamily="34" charset="0"/>
                <a:cs typeface="Calibri Light" panose="020F0302020204030204" pitchFamily="34" charset="0"/>
              </a:rPr>
              <a:t>Confidentiality means that anything that is told within the training or between the facilitator and participants is confidential.  The information will not be shared without the permission of the participants </a:t>
            </a:r>
          </a:p>
          <a:p>
            <a:r>
              <a:rPr lang="en-GB" dirty="0">
                <a:latin typeface="Calibri Light" panose="020F0302020204030204" pitchFamily="34" charset="0"/>
                <a:cs typeface="Calibri Light" panose="020F0302020204030204" pitchFamily="34" charset="0"/>
              </a:rPr>
              <a:t>There are a few situations where confidentiality might be breached:</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CONFIDENTIALITY</a:t>
            </a:r>
          </a:p>
        </p:txBody>
      </p:sp>
      <p:sp>
        <p:nvSpPr>
          <p:cNvPr id="13" name="TextBox 12">
            <a:extLst>
              <a:ext uri="{FF2B5EF4-FFF2-40B4-BE49-F238E27FC236}">
                <a16:creationId xmlns:a16="http://schemas.microsoft.com/office/drawing/2014/main" id="{4DAC75E7-7164-7342-86C8-394A43B5D2D1}"/>
              </a:ext>
            </a:extLst>
          </p:cNvPr>
          <p:cNvSpPr txBox="1"/>
          <p:nvPr/>
        </p:nvSpPr>
        <p:spPr>
          <a:xfrm>
            <a:off x="4924654" y="3450304"/>
            <a:ext cx="6439085" cy="400110"/>
          </a:xfrm>
          <a:prstGeom prst="rect">
            <a:avLst/>
          </a:prstGeom>
          <a:noFill/>
        </p:spPr>
        <p:txBody>
          <a:bodyPr wrap="square">
            <a:spAutoFit/>
          </a:bodyPr>
          <a:lstStyle/>
          <a:p>
            <a:r>
              <a:rPr lang="en-GB" sz="2000" dirty="0">
                <a:latin typeface="Calibri" panose="020F0502020204030204" pitchFamily="34" charset="0"/>
                <a:cs typeface="Calibri" panose="020F0502020204030204" pitchFamily="34" charset="0"/>
              </a:rPr>
              <a:t>When a participant threatens to harm themselves or others;</a:t>
            </a:r>
          </a:p>
        </p:txBody>
      </p:sp>
      <p:sp>
        <p:nvSpPr>
          <p:cNvPr id="15" name="TextBox 14">
            <a:extLst>
              <a:ext uri="{FF2B5EF4-FFF2-40B4-BE49-F238E27FC236}">
                <a16:creationId xmlns:a16="http://schemas.microsoft.com/office/drawing/2014/main" id="{106A7B61-34AD-CE41-8083-EBB95051E523}"/>
              </a:ext>
            </a:extLst>
          </p:cNvPr>
          <p:cNvSpPr txBox="1"/>
          <p:nvPr/>
        </p:nvSpPr>
        <p:spPr>
          <a:xfrm>
            <a:off x="4924654" y="3961957"/>
            <a:ext cx="6509198" cy="707886"/>
          </a:xfrm>
          <a:prstGeom prst="rect">
            <a:avLst/>
          </a:prstGeom>
          <a:noFill/>
        </p:spPr>
        <p:txBody>
          <a:bodyPr wrap="square">
            <a:spAutoFit/>
          </a:bodyPr>
          <a:lstStyle/>
          <a:p>
            <a:r>
              <a:rPr lang="en-GB" sz="2000" dirty="0">
                <a:latin typeface="Calibri" panose="020F0502020204030204" pitchFamily="34" charset="0"/>
                <a:cs typeface="Calibri" panose="020F0502020204030204" pitchFamily="34" charset="0"/>
              </a:rPr>
              <a:t>In cases involving minors, survivors with disabilities and a non-offending caregiver must be involved;</a:t>
            </a:r>
          </a:p>
        </p:txBody>
      </p:sp>
      <p:sp>
        <p:nvSpPr>
          <p:cNvPr id="17" name="TextBox 16">
            <a:extLst>
              <a:ext uri="{FF2B5EF4-FFF2-40B4-BE49-F238E27FC236}">
                <a16:creationId xmlns:a16="http://schemas.microsoft.com/office/drawing/2014/main" id="{4EA8A1EB-0EB6-3A4A-B4AB-4E1B36B6D3B6}"/>
              </a:ext>
            </a:extLst>
          </p:cNvPr>
          <p:cNvSpPr txBox="1"/>
          <p:nvPr/>
        </p:nvSpPr>
        <p:spPr>
          <a:xfrm>
            <a:off x="4924653" y="4763415"/>
            <a:ext cx="6509199" cy="1015663"/>
          </a:xfrm>
          <a:prstGeom prst="rect">
            <a:avLst/>
          </a:prstGeom>
          <a:noFill/>
        </p:spPr>
        <p:txBody>
          <a:bodyPr wrap="square">
            <a:spAutoFit/>
          </a:bodyPr>
          <a:lstStyle/>
          <a:p>
            <a:r>
              <a:rPr lang="en-GB" sz="2000" dirty="0">
                <a:latin typeface="Calibri" panose="020F0502020204030204" pitchFamily="34" charset="0"/>
                <a:cs typeface="Calibri" panose="020F0502020204030204" pitchFamily="34" charset="0"/>
              </a:rPr>
              <a:t>Where mandatory reporting policies exist - this doesn’t always mean that the authorities will be involved but a supervisor will be contacted.</a:t>
            </a:r>
          </a:p>
        </p:txBody>
      </p:sp>
    </p:spTree>
    <p:extLst>
      <p:ext uri="{BB962C8B-B14F-4D97-AF65-F5344CB8AC3E}">
        <p14:creationId xmlns:p14="http://schemas.microsoft.com/office/powerpoint/2010/main" val="1147452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3;p5">
            <a:extLst>
              <a:ext uri="{FF2B5EF4-FFF2-40B4-BE49-F238E27FC236}">
                <a16:creationId xmlns:a16="http://schemas.microsoft.com/office/drawing/2014/main" id="{F9931528-5BBB-6D45-B592-C605A99D8C9C}"/>
              </a:ext>
            </a:extLst>
          </p:cNvPr>
          <p:cNvSpPr txBox="1">
            <a:spLocks/>
          </p:cNvSpPr>
          <p:nvPr/>
        </p:nvSpPr>
        <p:spPr>
          <a:xfrm>
            <a:off x="532571" y="1016758"/>
            <a:ext cx="10278863" cy="4914485"/>
          </a:xfrm>
          <a:prstGeom prst="rect">
            <a:avLst/>
          </a:prstGeom>
          <a:noFill/>
          <a:ln>
            <a:noFill/>
          </a:ln>
        </p:spPr>
        <p:txBody>
          <a:bodyPr spcFirstLastPara="1" wrap="square" lIns="91425" tIns="45700" rIns="91425" bIns="45700" anchor="t" anchorCtr="0">
            <a:noAutofit/>
          </a:bodyPr>
          <a:lstStyle>
            <a:lvl1pPr marL="342900" indent="-342900" algn="l" rtl="0" eaLnBrk="1" fontAlgn="base" hangingPunct="1">
              <a:spcBef>
                <a:spcPct val="20000"/>
              </a:spcBef>
              <a:spcAft>
                <a:spcPct val="0"/>
              </a:spcAft>
              <a:buChar char="•"/>
              <a:defRPr sz="20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solidFill>
                <a:latin typeface="+mn-lt"/>
              </a:defRPr>
            </a:lvl2pPr>
            <a:lvl3pPr marL="1143000" indent="-228600" algn="l" rtl="0" eaLnBrk="1" fontAlgn="base" hangingPunct="1">
              <a:spcBef>
                <a:spcPct val="20000"/>
              </a:spcBef>
              <a:spcAft>
                <a:spcPct val="0"/>
              </a:spcAft>
              <a:buChar char="•"/>
              <a:defRPr sz="20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How identifying information gathered during the programme will be used and protected</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How information disclosed during the training, such as personal stories, examples, and general discussion among participants will be used, shared and protected</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On what grounds confidentiality may be breached (e.g. in the case on mandatory reporting when working with children and families/caregivers)</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Can items be left in the space when the programme is not in session?  Can facilitators keep supplies in a safe location if this is not an option?</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Can the space be locked when not in use?</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r>
              <a:rPr lang="en-GB" dirty="0">
                <a:solidFill>
                  <a:schemeClr val="tx1"/>
                </a:solidFill>
                <a:latin typeface="Calibri Light" panose="020F0302020204030204" pitchFamily="34" charset="0"/>
                <a:cs typeface="Calibri Light" panose="020F0302020204030204" pitchFamily="34" charset="0"/>
              </a:rPr>
              <a:t>What procedures need to be put in place to ensure that the space remains safe and confidentiality is ensured?</a:t>
            </a: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460375"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a:p>
            <a:pPr marL="0" indent="0">
              <a:spcBef>
                <a:spcPts val="0"/>
              </a:spcBef>
              <a:spcAft>
                <a:spcPts val="0"/>
              </a:spcAft>
              <a:buClr>
                <a:schemeClr val="dk1"/>
              </a:buClr>
              <a:buSzPts val="2590"/>
              <a:buNone/>
            </a:pPr>
            <a:endParaRPr lang="en-GB" dirty="0">
              <a:solidFill>
                <a:schemeClr val="tx1"/>
              </a:solidFill>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A8A74F28-3C4C-AF46-81E5-50ABE2B02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1087396"/>
            <a:ext cx="336455" cy="336455"/>
          </a:xfrm>
          <a:prstGeom prst="rect">
            <a:avLst/>
          </a:prstGeom>
        </p:spPr>
      </p:pic>
      <p:sp>
        <p:nvSpPr>
          <p:cNvPr id="9" name="TextBox 8">
            <a:extLst>
              <a:ext uri="{FF2B5EF4-FFF2-40B4-BE49-F238E27FC236}">
                <a16:creationId xmlns:a16="http://schemas.microsoft.com/office/drawing/2014/main" id="{0249B16F-261E-4641-B18D-DCBD09F5F609}"/>
              </a:ext>
            </a:extLst>
          </p:cNvPr>
          <p:cNvSpPr txBox="1"/>
          <p:nvPr/>
        </p:nvSpPr>
        <p:spPr>
          <a:xfrm>
            <a:off x="559590" y="1067826"/>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1</a:t>
            </a:r>
          </a:p>
        </p:txBody>
      </p:sp>
      <p:pic>
        <p:nvPicPr>
          <p:cNvPr id="15" name="Picture 14">
            <a:extLst>
              <a:ext uri="{FF2B5EF4-FFF2-40B4-BE49-F238E27FC236}">
                <a16:creationId xmlns:a16="http://schemas.microsoft.com/office/drawing/2014/main" id="{8B71DFEF-4E84-2947-9AD3-4B1EEEA0F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1663026"/>
            <a:ext cx="336455" cy="336455"/>
          </a:xfrm>
          <a:prstGeom prst="rect">
            <a:avLst/>
          </a:prstGeom>
        </p:spPr>
      </p:pic>
      <p:sp>
        <p:nvSpPr>
          <p:cNvPr id="16" name="TextBox 15">
            <a:extLst>
              <a:ext uri="{FF2B5EF4-FFF2-40B4-BE49-F238E27FC236}">
                <a16:creationId xmlns:a16="http://schemas.microsoft.com/office/drawing/2014/main" id="{325573F5-8F73-AD41-8CEC-39A539D21F91}"/>
              </a:ext>
            </a:extLst>
          </p:cNvPr>
          <p:cNvSpPr txBox="1"/>
          <p:nvPr/>
        </p:nvSpPr>
        <p:spPr>
          <a:xfrm>
            <a:off x="559590" y="1650383"/>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a:t>
            </a:r>
          </a:p>
        </p:txBody>
      </p:sp>
      <p:pic>
        <p:nvPicPr>
          <p:cNvPr id="17" name="Picture 16">
            <a:extLst>
              <a:ext uri="{FF2B5EF4-FFF2-40B4-BE49-F238E27FC236}">
                <a16:creationId xmlns:a16="http://schemas.microsoft.com/office/drawing/2014/main" id="{43BD4220-0BF3-134C-8959-D7CA3062DC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2581863"/>
            <a:ext cx="336455" cy="336455"/>
          </a:xfrm>
          <a:prstGeom prst="rect">
            <a:avLst/>
          </a:prstGeom>
        </p:spPr>
      </p:pic>
      <p:sp>
        <p:nvSpPr>
          <p:cNvPr id="18" name="TextBox 17">
            <a:extLst>
              <a:ext uri="{FF2B5EF4-FFF2-40B4-BE49-F238E27FC236}">
                <a16:creationId xmlns:a16="http://schemas.microsoft.com/office/drawing/2014/main" id="{386F7C3C-27CB-224F-9273-A0AB45041C69}"/>
              </a:ext>
            </a:extLst>
          </p:cNvPr>
          <p:cNvSpPr txBox="1"/>
          <p:nvPr/>
        </p:nvSpPr>
        <p:spPr>
          <a:xfrm>
            <a:off x="559590" y="2562293"/>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3</a:t>
            </a:r>
          </a:p>
        </p:txBody>
      </p:sp>
      <p:pic>
        <p:nvPicPr>
          <p:cNvPr id="20" name="Picture 19">
            <a:extLst>
              <a:ext uri="{FF2B5EF4-FFF2-40B4-BE49-F238E27FC236}">
                <a16:creationId xmlns:a16="http://schemas.microsoft.com/office/drawing/2014/main" id="{FB05C90D-1237-FC41-82BE-18FC585FAC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3496264"/>
            <a:ext cx="336455" cy="336455"/>
          </a:xfrm>
          <a:prstGeom prst="rect">
            <a:avLst/>
          </a:prstGeom>
        </p:spPr>
      </p:pic>
      <p:sp>
        <p:nvSpPr>
          <p:cNvPr id="21" name="TextBox 20">
            <a:extLst>
              <a:ext uri="{FF2B5EF4-FFF2-40B4-BE49-F238E27FC236}">
                <a16:creationId xmlns:a16="http://schemas.microsoft.com/office/drawing/2014/main" id="{5C1F9D46-40D7-4248-89D2-A53D41FFF257}"/>
              </a:ext>
            </a:extLst>
          </p:cNvPr>
          <p:cNvSpPr txBox="1"/>
          <p:nvPr/>
        </p:nvSpPr>
        <p:spPr>
          <a:xfrm>
            <a:off x="559590" y="3483621"/>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4</a:t>
            </a:r>
          </a:p>
        </p:txBody>
      </p:sp>
      <p:pic>
        <p:nvPicPr>
          <p:cNvPr id="22" name="Picture 21">
            <a:extLst>
              <a:ext uri="{FF2B5EF4-FFF2-40B4-BE49-F238E27FC236}">
                <a16:creationId xmlns:a16="http://schemas.microsoft.com/office/drawing/2014/main" id="{E5D652BB-C545-1C47-BBEE-2F26011D9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4389220"/>
            <a:ext cx="336455" cy="336455"/>
          </a:xfrm>
          <a:prstGeom prst="rect">
            <a:avLst/>
          </a:prstGeom>
        </p:spPr>
      </p:pic>
      <p:sp>
        <p:nvSpPr>
          <p:cNvPr id="23" name="TextBox 22">
            <a:extLst>
              <a:ext uri="{FF2B5EF4-FFF2-40B4-BE49-F238E27FC236}">
                <a16:creationId xmlns:a16="http://schemas.microsoft.com/office/drawing/2014/main" id="{DB4C1AFB-D9ED-DE4D-9891-316B9475A5F0}"/>
              </a:ext>
            </a:extLst>
          </p:cNvPr>
          <p:cNvSpPr txBox="1"/>
          <p:nvPr/>
        </p:nvSpPr>
        <p:spPr>
          <a:xfrm>
            <a:off x="559590" y="4376577"/>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5</a:t>
            </a:r>
          </a:p>
        </p:txBody>
      </p:sp>
      <p:pic>
        <p:nvPicPr>
          <p:cNvPr id="14" name="Picture 13">
            <a:extLst>
              <a:ext uri="{FF2B5EF4-FFF2-40B4-BE49-F238E27FC236}">
                <a16:creationId xmlns:a16="http://schemas.microsoft.com/office/drawing/2014/main" id="{13DA26C4-14EF-BF4D-AC2A-4CF4622563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72" y="5012277"/>
            <a:ext cx="336455" cy="336455"/>
          </a:xfrm>
          <a:prstGeom prst="rect">
            <a:avLst/>
          </a:prstGeom>
        </p:spPr>
      </p:pic>
      <p:sp>
        <p:nvSpPr>
          <p:cNvPr id="24" name="TextBox 23">
            <a:extLst>
              <a:ext uri="{FF2B5EF4-FFF2-40B4-BE49-F238E27FC236}">
                <a16:creationId xmlns:a16="http://schemas.microsoft.com/office/drawing/2014/main" id="{551F6E37-48E0-F743-A567-84185F258454}"/>
              </a:ext>
            </a:extLst>
          </p:cNvPr>
          <p:cNvSpPr txBox="1"/>
          <p:nvPr/>
        </p:nvSpPr>
        <p:spPr>
          <a:xfrm>
            <a:off x="559590" y="4999634"/>
            <a:ext cx="31745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6</a:t>
            </a:r>
          </a:p>
        </p:txBody>
      </p:sp>
    </p:spTree>
    <p:extLst>
      <p:ext uri="{BB962C8B-B14F-4D97-AF65-F5344CB8AC3E}">
        <p14:creationId xmlns:p14="http://schemas.microsoft.com/office/powerpoint/2010/main" val="1063855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3.11</a:t>
            </a:r>
            <a:br>
              <a:rPr lang="en-US" sz="2800" kern="0" dirty="0">
                <a:solidFill>
                  <a:schemeClr val="tx2"/>
                </a:solidFill>
              </a:rPr>
            </a:br>
            <a:r>
              <a:rPr lang="en-US" sz="2800" b="0" kern="0" dirty="0">
                <a:solidFill>
                  <a:srgbClr val="5A0058"/>
                </a:solidFill>
                <a:latin typeface="+mj-lt"/>
                <a:cs typeface="Calibri Light" panose="020F0302020204030204" pitchFamily="34" charset="0"/>
              </a:rPr>
              <a:t>ROLES AND BOUNDARIES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45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1338681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40"/>
            <a:ext cx="7569201" cy="1125229"/>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3.12</a:t>
            </a:r>
            <a:br>
              <a:rPr lang="en-US" sz="2800" kern="0" dirty="0">
                <a:solidFill>
                  <a:schemeClr val="tx2"/>
                </a:solidFill>
              </a:rPr>
            </a:br>
            <a:r>
              <a:rPr lang="en-US" sz="2800" b="0" kern="0" dirty="0">
                <a:solidFill>
                  <a:srgbClr val="5A0058"/>
                </a:solidFill>
                <a:latin typeface="+mj-lt"/>
                <a:cs typeface="Calibri Light" panose="020F0302020204030204" pitchFamily="34" charset="0"/>
              </a:rPr>
              <a:t>PREPARATION AND LOGISTICS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30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935" y="3037656"/>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218294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41BBAF-972B-7544-A0AF-2D0078F2617C}"/>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a:stretch/>
        </p:blipFill>
        <p:spPr>
          <a:xfrm>
            <a:off x="4622799" y="1657339"/>
            <a:ext cx="7569201" cy="1520575"/>
          </a:xfrm>
          <a:prstGeom prst="rect">
            <a:avLst/>
          </a:prstGeom>
        </p:spPr>
      </p:pic>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4979265" y="1790691"/>
            <a:ext cx="6320105" cy="2390902"/>
          </a:xfrm>
        </p:spPr>
        <p:txBody>
          <a:bodyPr anchor="t"/>
          <a:lstStyle/>
          <a:p>
            <a:r>
              <a:rPr lang="en-US" sz="2800" kern="0" dirty="0">
                <a:solidFill>
                  <a:schemeClr val="tx2"/>
                </a:solidFill>
                <a:latin typeface="Calibri" panose="020F0502020204030204" pitchFamily="34" charset="0"/>
                <a:cs typeface="Calibri" panose="020F0502020204030204" pitchFamily="34" charset="0"/>
              </a:rPr>
              <a:t>TOPIC 3.13</a:t>
            </a:r>
            <a:br>
              <a:rPr lang="en-US" sz="2800" kern="0" dirty="0">
                <a:solidFill>
                  <a:schemeClr val="tx2"/>
                </a:solidFill>
              </a:rPr>
            </a:br>
            <a:r>
              <a:rPr lang="en-US" sz="2800" b="0" kern="0" dirty="0">
                <a:solidFill>
                  <a:srgbClr val="5A0058"/>
                </a:solidFill>
                <a:latin typeface="+mj-lt"/>
                <a:cs typeface="Calibri Light" panose="020F0302020204030204" pitchFamily="34" charset="0"/>
              </a:rPr>
              <a:t>MANAGING SAFETY AND PROTECTION ISSUES</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r>
              <a:rPr lang="en-US" sz="2800" b="0" kern="0" dirty="0">
                <a:solidFill>
                  <a:srgbClr val="5A0058"/>
                </a:solidFill>
                <a:latin typeface="Calibri Light" panose="020F0302020204030204" pitchFamily="34" charset="0"/>
                <a:cs typeface="Calibri Light" panose="020F0302020204030204" pitchFamily="34" charset="0"/>
              </a:rPr>
              <a:t>60 minutes</a:t>
            </a:r>
            <a:br>
              <a:rPr lang="en-US" sz="2800" b="0" kern="0" dirty="0">
                <a:solidFill>
                  <a:srgbClr val="5A0058"/>
                </a:solidFill>
                <a:latin typeface="Calibri Light" panose="020F0302020204030204" pitchFamily="34" charset="0"/>
              </a:rPr>
            </a:br>
            <a:endParaRPr lang="en-US" sz="2800" dirty="0">
              <a:solidFill>
                <a:schemeClr val="tx2"/>
              </a:solidFill>
            </a:endParaRPr>
          </a:p>
        </p:txBody>
      </p:sp>
      <p:pic>
        <p:nvPicPr>
          <p:cNvPr id="25" name="Picture 24" descr="A picture containing gauge&#10;&#10;Description automatically generated">
            <a:extLst>
              <a:ext uri="{FF2B5EF4-FFF2-40B4-BE49-F238E27FC236}">
                <a16:creationId xmlns:a16="http://schemas.microsoft.com/office/drawing/2014/main" id="{E768881A-8F7C-ED47-A739-F49C2F442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9905" y="3407850"/>
            <a:ext cx="271354" cy="271354"/>
          </a:xfrm>
          <a:prstGeom prst="rect">
            <a:avLst/>
          </a:prstGeom>
        </p:spPr>
      </p:pic>
      <p:pic>
        <p:nvPicPr>
          <p:cNvPr id="3" name="Picture 2">
            <a:extLst>
              <a:ext uri="{FF2B5EF4-FFF2-40B4-BE49-F238E27FC236}">
                <a16:creationId xmlns:a16="http://schemas.microsoft.com/office/drawing/2014/main" id="{1C533DE9-C2B7-B241-9487-37C117C27887}"/>
              </a:ext>
            </a:extLst>
          </p:cNvPr>
          <p:cNvPicPr>
            <a:picLocks noChangeAspect="1"/>
          </p:cNvPicPr>
          <p:nvPr/>
        </p:nvPicPr>
        <p:blipFill>
          <a:blip r:embed="rId6" cstate="screen">
            <a:alphaModFix amt="75000"/>
            <a:extLst>
              <a:ext uri="{28A0092B-C50C-407E-A947-70E740481C1C}">
                <a14:useLocalDpi xmlns:a14="http://schemas.microsoft.com/office/drawing/2010/main"/>
              </a:ext>
            </a:extLst>
          </a:blip>
          <a:stretch>
            <a:fillRect/>
          </a:stretch>
        </p:blipFill>
        <p:spPr>
          <a:xfrm rot="5400000">
            <a:off x="-1680955" y="1268418"/>
            <a:ext cx="7295160" cy="4512654"/>
          </a:xfrm>
          <a:prstGeom prst="rect">
            <a:avLst/>
          </a:prstGeom>
        </p:spPr>
      </p:pic>
    </p:spTree>
    <p:extLst>
      <p:ext uri="{BB962C8B-B14F-4D97-AF65-F5344CB8AC3E}">
        <p14:creationId xmlns:p14="http://schemas.microsoft.com/office/powerpoint/2010/main" val="2674693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60" y="1795345"/>
            <a:ext cx="5909995" cy="3164581"/>
          </a:xfrm>
        </p:spPr>
        <p:txBody>
          <a:bodyPr/>
          <a:lstStyle/>
          <a:p>
            <a:r>
              <a:rPr lang="en-GB" b="1" dirty="0">
                <a:latin typeface="Calibri" panose="020F0502020204030204" pitchFamily="34" charset="0"/>
                <a:cs typeface="Calibri" panose="020F0502020204030204" pitchFamily="34" charset="0"/>
              </a:rPr>
              <a:t>INFORMED CONSENT </a:t>
            </a:r>
            <a:r>
              <a:rPr lang="en-GB" dirty="0">
                <a:latin typeface="Calibri Light" panose="020F0302020204030204" pitchFamily="34" charset="0"/>
                <a:cs typeface="Calibri Light" panose="020F0302020204030204" pitchFamily="34" charset="0"/>
              </a:rPr>
              <a:t>is the voluntary agreement of an individual who has the legal capacity to give consent. To provide “informed consent” the individual must have the capacity and maturity to know about and understand the services being offered and be legally able to give their consent</a:t>
            </a:r>
          </a:p>
          <a:p>
            <a:endParaRPr lang="en-GB" dirty="0">
              <a:latin typeface="Calibri Light" panose="020F0302020204030204" pitchFamily="34" charset="0"/>
              <a:cs typeface="Calibri Light" panose="020F0302020204030204" pitchFamily="34" charset="0"/>
            </a:endParaRPr>
          </a:p>
          <a:p>
            <a:r>
              <a:rPr lang="en-GB" b="1" dirty="0">
                <a:latin typeface="Calibri" panose="020F0502020204030204" pitchFamily="34" charset="0"/>
                <a:cs typeface="Calibri" panose="020F0502020204030204" pitchFamily="34" charset="0"/>
              </a:rPr>
              <a:t>INFORMED ASSENT </a:t>
            </a:r>
            <a:r>
              <a:rPr lang="en-GB" dirty="0">
                <a:latin typeface="Calibri Light" panose="020F0302020204030204" pitchFamily="34" charset="0"/>
                <a:cs typeface="Calibri Light" panose="020F0302020204030204" pitchFamily="34" charset="0"/>
              </a:rPr>
              <a:t>is the expressed willingness to participate in services</a:t>
            </a: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168130"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INFORMED CONSENT VERSUS INFORMED ASSENT</a:t>
            </a:r>
          </a:p>
        </p:txBody>
      </p:sp>
    </p:spTree>
    <p:extLst>
      <p:ext uri="{BB962C8B-B14F-4D97-AF65-F5344CB8AC3E}">
        <p14:creationId xmlns:p14="http://schemas.microsoft.com/office/powerpoint/2010/main" val="3586746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MINIMIZING HARM FOR ADOLESCENT GIRLS </a:t>
            </a:r>
            <a:br>
              <a:rPr lang="en-US" sz="2800" b="0" dirty="0">
                <a:solidFill>
                  <a:srgbClr val="5A0058"/>
                </a:solidFill>
                <a:latin typeface="+mj-lt"/>
              </a:rPr>
            </a:br>
            <a:br>
              <a:rPr lang="en-US" sz="2800" b="0" dirty="0">
                <a:solidFill>
                  <a:srgbClr val="5A0058"/>
                </a:solidFill>
                <a:latin typeface="+mj-lt"/>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pic>
        <p:nvPicPr>
          <p:cNvPr id="9" name="Picture 8">
            <a:extLst>
              <a:ext uri="{FF2B5EF4-FFF2-40B4-BE49-F238E27FC236}">
                <a16:creationId xmlns:a16="http://schemas.microsoft.com/office/drawing/2014/main" id="{3449551C-56F8-FA40-AF78-B000873D7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56302" y="-344405"/>
            <a:ext cx="8020142" cy="1192130"/>
          </a:xfrm>
          <a:prstGeom prst="rect">
            <a:avLst/>
          </a:prstGeom>
        </p:spPr>
      </p:pic>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715125"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Light" panose="020F0302020204030204" pitchFamily="34" charset="0"/>
                <a:cs typeface="Calibri Light" panose="020F0302020204030204" pitchFamily="34" charset="0"/>
              </a:rPr>
              <a:t>It is especially important to consider the needs of adolescent girls</a:t>
            </a:r>
          </a:p>
          <a:p>
            <a:r>
              <a:rPr lang="en-GB" dirty="0">
                <a:latin typeface="Calibri Light" panose="020F0302020204030204" pitchFamily="34" charset="0"/>
                <a:cs typeface="Calibri Light" panose="020F0302020204030204" pitchFamily="34" charset="0"/>
              </a:rPr>
              <a:t>Girls face the highest protection risks of sexual violence, early marriage and social and psychological problems  </a:t>
            </a:r>
          </a:p>
          <a:p>
            <a:r>
              <a:rPr lang="en-GB" dirty="0">
                <a:latin typeface="Calibri Light" panose="020F0302020204030204" pitchFamily="34" charset="0"/>
                <a:cs typeface="Calibri Light" panose="020F0302020204030204" pitchFamily="34" charset="0"/>
              </a:rPr>
              <a:t>Persons working with adolescent girls must place the girls’ best interests, safety and wellbeing at the centre of all decisions about their safety and access to services </a:t>
            </a:r>
          </a:p>
          <a:p>
            <a:r>
              <a:rPr lang="en-GB" dirty="0">
                <a:latin typeface="Calibri Light" panose="020F0302020204030204" pitchFamily="34" charset="0"/>
                <a:cs typeface="Calibri Light" panose="020F0302020204030204" pitchFamily="34" charset="0"/>
              </a:rPr>
              <a:t>It is the responsibility of the implementing organisation to ensure that the experience of participants is free from any form of abuse or exploitation </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spTree>
    <p:extLst>
      <p:ext uri="{BB962C8B-B14F-4D97-AF65-F5344CB8AC3E}">
        <p14:creationId xmlns:p14="http://schemas.microsoft.com/office/powerpoint/2010/main" val="18563375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5"/>
            <a:ext cx="7184613" cy="3885019"/>
          </a:xfrm>
        </p:spPr>
        <p:txBody>
          <a:bodyPr/>
          <a:lstStyle/>
          <a:p>
            <a:r>
              <a:rPr lang="en-GB" dirty="0">
                <a:latin typeface="+mj-lt"/>
                <a:cs typeface="Calibri" panose="020F0502020204030204" pitchFamily="34" charset="0"/>
              </a:rPr>
              <a:t>Child who is married and is below 15 (with and without children)</a:t>
            </a:r>
          </a:p>
          <a:p>
            <a:r>
              <a:rPr lang="en-GB" dirty="0">
                <a:latin typeface="+mj-lt"/>
                <a:cs typeface="Calibri" panose="020F0502020204030204" pitchFamily="34" charset="0"/>
              </a:rPr>
              <a:t>Child who is married and exposed to an additional protection risk or concern (including disability, neglect and no outside support)</a:t>
            </a:r>
          </a:p>
          <a:p>
            <a:r>
              <a:rPr lang="en-GB" dirty="0">
                <a:latin typeface="+mj-lt"/>
                <a:cs typeface="Calibri" panose="020F0502020204030204" pitchFamily="34" charset="0"/>
              </a:rPr>
              <a:t>Child at risk for committing suicide because of forced marriage</a:t>
            </a:r>
          </a:p>
          <a:p>
            <a:r>
              <a:rPr lang="en-GB" dirty="0">
                <a:latin typeface="+mj-lt"/>
                <a:cs typeface="Calibri" panose="020F0502020204030204" pitchFamily="34" charset="0"/>
              </a:rPr>
              <a:t>Child who was raped and forced to marry perpetrator</a:t>
            </a:r>
          </a:p>
          <a:p>
            <a:r>
              <a:rPr lang="en-GB" dirty="0">
                <a:latin typeface="+mj-lt"/>
                <a:cs typeface="Calibri" panose="020F0502020204030204" pitchFamily="34" charset="0"/>
              </a:rPr>
              <a:t>Unaccompanied or separated child spouse</a:t>
            </a:r>
          </a:p>
          <a:p>
            <a:r>
              <a:rPr lang="en-GB" dirty="0">
                <a:latin typeface="+mj-lt"/>
                <a:cs typeface="Calibri" panose="020F0502020204030204" pitchFamily="34" charset="0"/>
              </a:rPr>
              <a:t>Child engaged to be married and marriage in imminent</a:t>
            </a:r>
          </a:p>
          <a:p>
            <a:r>
              <a:rPr lang="en-GB" dirty="0">
                <a:latin typeface="+mj-lt"/>
                <a:cs typeface="Calibri" panose="020F0502020204030204" pitchFamily="34" charset="0"/>
              </a:rPr>
              <a:t>Child is married to another child</a:t>
            </a:r>
          </a:p>
          <a:p>
            <a:r>
              <a:rPr lang="en-GB" dirty="0">
                <a:latin typeface="+mj-lt"/>
                <a:cs typeface="Calibri" panose="020F0502020204030204" pitchFamily="34" charset="0"/>
              </a:rPr>
              <a:t>You have difficulty maintaining real contact with the person.</a:t>
            </a:r>
          </a:p>
          <a:p>
            <a:r>
              <a:rPr lang="en-GB" dirty="0">
                <a:latin typeface="+mj-lt"/>
                <a:cs typeface="Calibri" panose="020F0502020204030204" pitchFamily="34" charset="0"/>
              </a:rPr>
              <a:t>A person hints or talks openly of suicide</a:t>
            </a:r>
          </a:p>
          <a:p>
            <a:endParaRPr lang="en-GB" dirty="0">
              <a:latin typeface="+mj-lt"/>
              <a:cs typeface="Calibri" panose="020F05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48678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A PARTICIPANT SHOULD BE REFERRED TO SPECIALIZED SERVICES WHEN:</a:t>
            </a:r>
          </a:p>
        </p:txBody>
      </p:sp>
    </p:spTree>
    <p:extLst>
      <p:ext uri="{BB962C8B-B14F-4D97-AF65-F5344CB8AC3E}">
        <p14:creationId xmlns:p14="http://schemas.microsoft.com/office/powerpoint/2010/main" val="1151280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1E486-5687-DB44-8284-0634E71E53B0}"/>
              </a:ext>
            </a:extLst>
          </p:cNvPr>
          <p:cNvSpPr>
            <a:spLocks noGrp="1"/>
          </p:cNvSpPr>
          <p:nvPr>
            <p:ph type="body" sz="quarter" idx="15"/>
          </p:nvPr>
        </p:nvSpPr>
        <p:spPr>
          <a:xfrm>
            <a:off x="4467059" y="1795345"/>
            <a:ext cx="7429434" cy="3885019"/>
          </a:xfrm>
        </p:spPr>
        <p:txBody>
          <a:bodyPr/>
          <a:lstStyle/>
          <a:p>
            <a:r>
              <a:rPr lang="en-GB" dirty="0">
                <a:latin typeface="+mj-lt"/>
                <a:cs typeface="Calibri" panose="020F0502020204030204" pitchFamily="34" charset="0"/>
              </a:rPr>
              <a:t>A person hints or talks about harming others</a:t>
            </a:r>
          </a:p>
          <a:p>
            <a:r>
              <a:rPr lang="en-GB" dirty="0">
                <a:latin typeface="+mj-lt"/>
                <a:cs typeface="Calibri" panose="020F0502020204030204" pitchFamily="34" charset="0"/>
              </a:rPr>
              <a:t>A person presents imaginary or real ideas or details of persecution</a:t>
            </a:r>
          </a:p>
          <a:p>
            <a:r>
              <a:rPr lang="en-GB" dirty="0">
                <a:latin typeface="+mj-lt"/>
                <a:cs typeface="Calibri" panose="020F0502020204030204" pitchFamily="34" charset="0"/>
              </a:rPr>
              <a:t>You become aware of child abuse or any criminal activity</a:t>
            </a:r>
          </a:p>
          <a:p>
            <a:r>
              <a:rPr lang="en-GB" dirty="0">
                <a:latin typeface="+mj-lt"/>
                <a:cs typeface="Calibri" panose="020F0502020204030204" pitchFamily="34" charset="0"/>
              </a:rPr>
              <a:t>You see persistent physical symptoms developing</a:t>
            </a:r>
          </a:p>
          <a:p>
            <a:r>
              <a:rPr lang="en-GB" dirty="0">
                <a:latin typeface="+mj-lt"/>
                <a:cs typeface="Calibri" panose="020F0502020204030204" pitchFamily="34" charset="0"/>
              </a:rPr>
              <a:t>Common physical problem includes flashbacks, problems sleeping, headaches, extreme reactions to loud noises</a:t>
            </a:r>
          </a:p>
          <a:p>
            <a:r>
              <a:rPr lang="en-GB" dirty="0">
                <a:latin typeface="+mj-lt"/>
                <a:cs typeface="Calibri" panose="020F0502020204030204" pitchFamily="34" charset="0"/>
              </a:rPr>
              <a:t>You become aware of dependency on substances</a:t>
            </a:r>
          </a:p>
          <a:p>
            <a:r>
              <a:rPr lang="en-GB" dirty="0">
                <a:latin typeface="+mj-lt"/>
                <a:cs typeface="Calibri" panose="020F0502020204030204" pitchFamily="34" charset="0"/>
              </a:rPr>
              <a:t>You see the person engaging in risky behaviour (showing carelessness towards one self/others)</a:t>
            </a:r>
          </a:p>
          <a:p>
            <a:r>
              <a:rPr lang="en-GB" dirty="0">
                <a:latin typeface="+mj-lt"/>
                <a:cs typeface="Calibri" panose="020F0502020204030204" pitchFamily="34" charset="0"/>
              </a:rPr>
              <a:t>Emotions or behaviours suddenly change or become persistent</a:t>
            </a:r>
          </a:p>
          <a:p>
            <a:pPr marL="0" indent="0">
              <a:buNone/>
            </a:pPr>
            <a:endParaRPr lang="en-GB" dirty="0">
              <a:latin typeface="+mj-lt"/>
              <a:cs typeface="Calibri" panose="020F0502020204030204" pitchFamily="34" charset="0"/>
            </a:endParaRPr>
          </a:p>
        </p:txBody>
      </p:sp>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grpSp>
        <p:nvGrpSpPr>
          <p:cNvPr id="10" name="Group 9">
            <a:extLst>
              <a:ext uri="{FF2B5EF4-FFF2-40B4-BE49-F238E27FC236}">
                <a16:creationId xmlns:a16="http://schemas.microsoft.com/office/drawing/2014/main" id="{C7B077C0-3A93-AA43-B4F4-A3467742AF7F}"/>
              </a:ext>
            </a:extLst>
          </p:cNvPr>
          <p:cNvGrpSpPr/>
          <p:nvPr/>
        </p:nvGrpSpPr>
        <p:grpSpPr>
          <a:xfrm rot="5400000">
            <a:off x="4310561" y="-4777975"/>
            <a:ext cx="896969" cy="9954509"/>
            <a:chOff x="3750628" y="-6440"/>
            <a:chExt cx="675898" cy="7501082"/>
          </a:xfrm>
        </p:grpSpPr>
        <p:pic>
          <p:nvPicPr>
            <p:cNvPr id="11" name="Picture 10">
              <a:extLst>
                <a:ext uri="{FF2B5EF4-FFF2-40B4-BE49-F238E27FC236}">
                  <a16:creationId xmlns:a16="http://schemas.microsoft.com/office/drawing/2014/main" id="{039F773E-D26A-D240-B7AA-27209C2CC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3" y="1551375"/>
              <a:ext cx="3791527" cy="675897"/>
            </a:xfrm>
            <a:prstGeom prst="rect">
              <a:avLst/>
            </a:prstGeom>
          </p:spPr>
        </p:pic>
        <p:pic>
          <p:nvPicPr>
            <p:cNvPr id="12" name="Picture 11">
              <a:extLst>
                <a:ext uri="{FF2B5EF4-FFF2-40B4-BE49-F238E27FC236}">
                  <a16:creationId xmlns:a16="http://schemas.microsoft.com/office/drawing/2014/main" id="{A6856B35-26B5-BC41-980A-2D5864D6E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192814" y="5260931"/>
              <a:ext cx="3791527" cy="675896"/>
            </a:xfrm>
            <a:prstGeom prst="rect">
              <a:avLst/>
            </a:prstGeom>
          </p:spPr>
        </p:pic>
      </p:grpSp>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7" y="1790691"/>
            <a:ext cx="3486784" cy="2390902"/>
          </a:xfrm>
        </p:spPr>
        <p:txBody>
          <a:bodyPr anchor="t"/>
          <a:lstStyle/>
          <a:p>
            <a:r>
              <a:rPr lang="en-US" sz="2800" b="0" kern="0" dirty="0">
                <a:solidFill>
                  <a:schemeClr val="tx2"/>
                </a:solidFill>
                <a:latin typeface="Calibri Light" panose="020F0302020204030204" pitchFamily="34" charset="0"/>
                <a:cs typeface="Calibri Light" panose="020F0302020204030204" pitchFamily="34" charset="0"/>
              </a:rPr>
              <a:t>A PARTICIPANT SHOULD BE REFERRED TO SPECIALIZED SERVICES WHEN:</a:t>
            </a:r>
          </a:p>
        </p:txBody>
      </p:sp>
    </p:spTree>
    <p:extLst>
      <p:ext uri="{BB962C8B-B14F-4D97-AF65-F5344CB8AC3E}">
        <p14:creationId xmlns:p14="http://schemas.microsoft.com/office/powerpoint/2010/main" val="384343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9A230-79C2-F84F-9DC7-B3E7DCE4F97E}"/>
              </a:ext>
            </a:extLst>
          </p:cNvPr>
          <p:cNvSpPr/>
          <p:nvPr/>
        </p:nvSpPr>
        <p:spPr>
          <a:xfrm>
            <a:off x="-38705" y="-100361"/>
            <a:ext cx="4097749" cy="6958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64B101-9354-AA4C-9257-4EAF66F8F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484224" y="1361388"/>
            <a:ext cx="7067333" cy="4098888"/>
          </a:xfrm>
          <a:prstGeom prst="rect">
            <a:avLst/>
          </a:prstGeom>
        </p:spPr>
      </p:pic>
      <p:sp>
        <p:nvSpPr>
          <p:cNvPr id="5" name="Title 4">
            <a:extLst>
              <a:ext uri="{FF2B5EF4-FFF2-40B4-BE49-F238E27FC236}">
                <a16:creationId xmlns:a16="http://schemas.microsoft.com/office/drawing/2014/main" id="{8ABA27E5-B80B-5B4D-8EA9-0E397453FDF2}"/>
              </a:ext>
            </a:extLst>
          </p:cNvPr>
          <p:cNvSpPr>
            <a:spLocks noGrp="1"/>
          </p:cNvSpPr>
          <p:nvPr>
            <p:ph type="title"/>
          </p:nvPr>
        </p:nvSpPr>
        <p:spPr>
          <a:xfrm>
            <a:off x="295506" y="1790691"/>
            <a:ext cx="3763537" cy="2390902"/>
          </a:xfrm>
        </p:spPr>
        <p:txBody>
          <a:bodyPr anchor="t"/>
          <a:lstStyle/>
          <a:p>
            <a:r>
              <a:rPr lang="en-US" sz="2800" b="0" dirty="0">
                <a:solidFill>
                  <a:srgbClr val="5A0058"/>
                </a:solidFill>
                <a:latin typeface="+mj-lt"/>
              </a:rPr>
              <a:t>CODE OF CONDUCT KEY WORDS </a:t>
            </a:r>
            <a:br>
              <a:rPr lang="en-US" sz="2800" b="0" dirty="0">
                <a:solidFill>
                  <a:srgbClr val="5A0058"/>
                </a:solidFill>
                <a:latin typeface="+mj-lt"/>
              </a:rPr>
            </a:br>
            <a:r>
              <a:rPr lang="en-US" sz="2800" dirty="0">
                <a:solidFill>
                  <a:srgbClr val="5A0058"/>
                </a:solidFill>
                <a:latin typeface="Calibri" panose="020F0502020204030204" pitchFamily="34" charset="0"/>
                <a:cs typeface="Calibri" panose="020F0502020204030204" pitchFamily="34" charset="0"/>
              </a:rPr>
              <a:t>RACE!</a:t>
            </a:r>
            <a:br>
              <a:rPr lang="en-US" sz="2800" b="0" dirty="0">
                <a:solidFill>
                  <a:srgbClr val="5A0058"/>
                </a:solidFill>
                <a:latin typeface="+mj-lt"/>
              </a:rPr>
            </a:br>
            <a:br>
              <a:rPr lang="en-US" sz="2800" b="0" dirty="0">
                <a:solidFill>
                  <a:srgbClr val="5A0058"/>
                </a:solidFill>
                <a:latin typeface="+mj-lt"/>
              </a:rPr>
            </a:br>
            <a:br>
              <a:rPr lang="en-US" sz="2800" b="0" dirty="0">
                <a:solidFill>
                  <a:srgbClr val="5A0058"/>
                </a:solidFill>
                <a:latin typeface="+mj-lt"/>
              </a:rPr>
            </a:br>
            <a:br>
              <a:rPr lang="en-US" sz="2800" b="0" dirty="0">
                <a:solidFill>
                  <a:srgbClr val="5A0058"/>
                </a:solidFill>
                <a:latin typeface="+mj-lt"/>
              </a:rPr>
            </a:b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b="0" kern="0" dirty="0">
                <a:solidFill>
                  <a:srgbClr val="5A0058"/>
                </a:solidFill>
                <a:latin typeface="Calibri Light" panose="020F0302020204030204" pitchFamily="34" charset="0"/>
              </a:rPr>
            </a:br>
            <a:r>
              <a:rPr lang="en-US" sz="2800" b="0" kern="0" dirty="0">
                <a:solidFill>
                  <a:srgbClr val="5A0058"/>
                </a:solidFill>
                <a:latin typeface="Calibri Light" panose="020F0302020204030204" pitchFamily="34" charset="0"/>
              </a:rPr>
              <a:t>    </a:t>
            </a:r>
            <a:br>
              <a:rPr lang="en-US" sz="2800" kern="0" dirty="0"/>
            </a:br>
            <a:endParaRPr lang="en-US" sz="2800" dirty="0">
              <a:solidFill>
                <a:schemeClr val="tx2"/>
              </a:solidFill>
            </a:endParaRPr>
          </a:p>
        </p:txBody>
      </p:sp>
      <p:pic>
        <p:nvPicPr>
          <p:cNvPr id="9" name="Picture 8">
            <a:extLst>
              <a:ext uri="{FF2B5EF4-FFF2-40B4-BE49-F238E27FC236}">
                <a16:creationId xmlns:a16="http://schemas.microsoft.com/office/drawing/2014/main" id="{3449551C-56F8-FA40-AF78-B000873D7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56302" y="-344405"/>
            <a:ext cx="8020142" cy="1192130"/>
          </a:xfrm>
          <a:prstGeom prst="rect">
            <a:avLst/>
          </a:prstGeom>
        </p:spPr>
      </p:pic>
      <p:sp>
        <p:nvSpPr>
          <p:cNvPr id="10" name="Text Placeholder 2">
            <a:extLst>
              <a:ext uri="{FF2B5EF4-FFF2-40B4-BE49-F238E27FC236}">
                <a16:creationId xmlns:a16="http://schemas.microsoft.com/office/drawing/2014/main" id="{0470CF59-7475-D144-834D-6524133584E8}"/>
              </a:ext>
            </a:extLst>
          </p:cNvPr>
          <p:cNvSpPr txBox="1">
            <a:spLocks/>
          </p:cNvSpPr>
          <p:nvPr/>
        </p:nvSpPr>
        <p:spPr>
          <a:xfrm>
            <a:off x="5124449" y="1795346"/>
            <a:ext cx="6715125" cy="3611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DIN Next LT Pro Light" panose="020B030302020305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Light" panose="020F0302020204030204" pitchFamily="34" charset="0"/>
                <a:cs typeface="Calibri Light" panose="020F0302020204030204" pitchFamily="34" charset="0"/>
              </a:rPr>
              <a:t>Match the key words from the ACT Alliance Code of Conduct with their definitions</a:t>
            </a:r>
          </a:p>
          <a:p>
            <a:pPr marL="0" indent="0">
              <a:buNone/>
            </a:pPr>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First team to get all 12 answers correct wins!</a:t>
            </a:r>
          </a:p>
          <a:p>
            <a:endParaRPr lang="en-GB" dirty="0">
              <a:latin typeface="Calibri Light" panose="020F0302020204030204" pitchFamily="34" charset="0"/>
              <a:cs typeface="Calibri Light" panose="020F03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Light" panose="020F0302020204030204" pitchFamily="34" charset="0"/>
            </a:endParaRPr>
          </a:p>
          <a:p>
            <a:endParaRPr lang="en-GB" dirty="0">
              <a:latin typeface="Calibri Light" panose="020F0302020204030204" pitchFamily="34" charset="0"/>
            </a:endParaRPr>
          </a:p>
        </p:txBody>
      </p:sp>
    </p:spTree>
    <p:extLst>
      <p:ext uri="{BB962C8B-B14F-4D97-AF65-F5344CB8AC3E}">
        <p14:creationId xmlns:p14="http://schemas.microsoft.com/office/powerpoint/2010/main" val="180585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bench&#10;&#10;Description automatically generated with low confidence">
            <a:extLst>
              <a:ext uri="{FF2B5EF4-FFF2-40B4-BE49-F238E27FC236}">
                <a16:creationId xmlns:a16="http://schemas.microsoft.com/office/drawing/2014/main" id="{94FBF954-6EEC-314D-B489-D6E7C75F06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10" y="0"/>
            <a:ext cx="4126230" cy="6858000"/>
          </a:xfrm>
          <a:prstGeom prst="rect">
            <a:avLst/>
          </a:prstGeom>
        </p:spPr>
      </p:pic>
      <p:sp>
        <p:nvSpPr>
          <p:cNvPr id="2" name="TextBox 1">
            <a:extLst>
              <a:ext uri="{FF2B5EF4-FFF2-40B4-BE49-F238E27FC236}">
                <a16:creationId xmlns:a16="http://schemas.microsoft.com/office/drawing/2014/main" id="{5F90D2AA-4843-4649-AB8B-0D738B668F41}"/>
              </a:ext>
            </a:extLst>
          </p:cNvPr>
          <p:cNvSpPr txBox="1"/>
          <p:nvPr/>
        </p:nvSpPr>
        <p:spPr>
          <a:xfrm>
            <a:off x="5124449" y="1472535"/>
            <a:ext cx="6715125" cy="646331"/>
          </a:xfrm>
          <a:prstGeom prst="rect">
            <a:avLst/>
          </a:prstGeom>
          <a:noFill/>
        </p:spPr>
        <p:txBody>
          <a:bodyPr wrap="square" rtlCol="0">
            <a:spAutoFit/>
          </a:bodyPr>
          <a:lstStyle/>
          <a:p>
            <a:r>
              <a:rPr lang="en-US" sz="3600" b="1" kern="0" dirty="0">
                <a:latin typeface="Calibri" panose="020F0502020204030204" pitchFamily="34" charset="0"/>
                <a:ea typeface="Verdana" panose="020B0604030504040204" pitchFamily="34" charset="0"/>
                <a:cs typeface="Calibri" panose="020F0502020204030204" pitchFamily="34" charset="0"/>
              </a:rPr>
              <a:t>Session 2: Staff And Self-care</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4C381E-5C88-6842-90C1-4B48BE631F6B}"/>
              </a:ext>
            </a:extLst>
          </p:cNvPr>
          <p:cNvSpPr>
            <a:spLocks noGrp="1"/>
          </p:cNvSpPr>
          <p:nvPr>
            <p:ph type="body" sz="quarter" idx="15"/>
          </p:nvPr>
        </p:nvSpPr>
        <p:spPr>
          <a:xfrm>
            <a:off x="5124449" y="2118866"/>
            <a:ext cx="6715125" cy="3581400"/>
          </a:xfrm>
        </p:spPr>
        <p:txBody>
          <a:bodyPr/>
          <a:lstStyle/>
          <a:p>
            <a:pPr marL="0" indent="0">
              <a:buNone/>
            </a:pPr>
            <a:r>
              <a:rPr lang="en-US" sz="1800" kern="0" dirty="0">
                <a:latin typeface="+mj-lt"/>
                <a:ea typeface="Verdana" panose="020B0604030504040204" pitchFamily="34" charset="0"/>
                <a:cs typeface="Segoe UI Light" panose="020B0402040204020203" pitchFamily="34" charset="0"/>
              </a:rPr>
              <a:t>90 MINUTES</a:t>
            </a:r>
            <a:endParaRPr lang="en-US" dirty="0">
              <a:latin typeface="+mj-lt"/>
              <a:cs typeface="Segoe UI Light" panose="020B0402040204020203" pitchFamily="34" charset="0"/>
            </a:endParaRPr>
          </a:p>
        </p:txBody>
      </p:sp>
      <p:grpSp>
        <p:nvGrpSpPr>
          <p:cNvPr id="9" name="Group 8">
            <a:extLst>
              <a:ext uri="{FF2B5EF4-FFF2-40B4-BE49-F238E27FC236}">
                <a16:creationId xmlns:a16="http://schemas.microsoft.com/office/drawing/2014/main" id="{99F1E761-A862-464A-B6FE-E6097BEC3594}"/>
              </a:ext>
            </a:extLst>
          </p:cNvPr>
          <p:cNvGrpSpPr/>
          <p:nvPr/>
        </p:nvGrpSpPr>
        <p:grpSpPr>
          <a:xfrm>
            <a:off x="3479338" y="-123986"/>
            <a:ext cx="1274986" cy="7105973"/>
            <a:chOff x="3479338" y="-247973"/>
            <a:chExt cx="1274986" cy="7105973"/>
          </a:xfrm>
        </p:grpSpPr>
        <p:pic>
          <p:nvPicPr>
            <p:cNvPr id="10" name="Picture 9">
              <a:extLst>
                <a:ext uri="{FF2B5EF4-FFF2-40B4-BE49-F238E27FC236}">
                  <a16:creationId xmlns:a16="http://schemas.microsoft.com/office/drawing/2014/main" id="{63325FE4-74F0-CD49-9015-79CA704527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9338" y="-247973"/>
              <a:ext cx="1274986" cy="5021451"/>
            </a:xfrm>
            <a:prstGeom prst="rect">
              <a:avLst/>
            </a:prstGeom>
          </p:spPr>
        </p:pic>
        <p:pic>
          <p:nvPicPr>
            <p:cNvPr id="11" name="Picture 10">
              <a:extLst>
                <a:ext uri="{FF2B5EF4-FFF2-40B4-BE49-F238E27FC236}">
                  <a16:creationId xmlns:a16="http://schemas.microsoft.com/office/drawing/2014/main" id="{C817054F-FE27-B147-B3CD-1FA8358AA0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9338" y="4711485"/>
              <a:ext cx="1274986" cy="2146515"/>
            </a:xfrm>
            <a:prstGeom prst="rect">
              <a:avLst/>
            </a:prstGeom>
          </p:spPr>
        </p:pic>
      </p:grpSp>
    </p:spTree>
    <p:extLst>
      <p:ext uri="{BB962C8B-B14F-4D97-AF65-F5344CB8AC3E}">
        <p14:creationId xmlns:p14="http://schemas.microsoft.com/office/powerpoint/2010/main" val="73809048"/>
      </p:ext>
    </p:extLst>
  </p:cSld>
  <p:clrMapOvr>
    <a:masterClrMapping/>
  </p:clrMapOvr>
</p:sld>
</file>

<file path=ppt/theme/theme1.xml><?xml version="1.0" encoding="utf-8"?>
<a:theme xmlns:a="http://schemas.openxmlformats.org/drawingml/2006/main" name="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id="{C599E71C-C712-4599-9307-082B2D9424FD}" vid="{2378B919-D887-487F-A6BD-A262488CFC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0a5a0d-8b34-4580-b77f-6ab1dfc9bc73" xsi:nil="true"/>
    <lcf76f155ced4ddcb4097134ff3c332f xmlns="49ae42ac-1004-4b32-b3ed-e8f5e045e5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00D1A5AEB6224396A780B67D52A526" ma:contentTypeVersion="15" ma:contentTypeDescription="Create a new document." ma:contentTypeScope="" ma:versionID="43faa022ac7d5aa49280b02e63868265">
  <xsd:schema xmlns:xsd="http://www.w3.org/2001/XMLSchema" xmlns:xs="http://www.w3.org/2001/XMLSchema" xmlns:p="http://schemas.microsoft.com/office/2006/metadata/properties" xmlns:ns2="49ae42ac-1004-4b32-b3ed-e8f5e045e5df" xmlns:ns3="910a5a0d-8b34-4580-b77f-6ab1dfc9bc73" targetNamespace="http://schemas.microsoft.com/office/2006/metadata/properties" ma:root="true" ma:fieldsID="0862c49116e6dac98cdadd0d061fff0a" ns2:_="" ns3:_="">
    <xsd:import namespace="49ae42ac-1004-4b32-b3ed-e8f5e045e5df"/>
    <xsd:import namespace="910a5a0d-8b34-4580-b77f-6ab1dfc9bc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e42ac-1004-4b32-b3ed-e8f5e045e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0a5a0d-8b34-4580-b77f-6ab1dfc9bc7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5b72378-a3db-432d-acbd-c3b28c0d6ec0}" ma:internalName="TaxCatchAll" ma:showField="CatchAllData" ma:web="910a5a0d-8b34-4580-b77f-6ab1dfc9bc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90203E-E7DB-432C-85A3-69B6A8AC3F11}">
  <ds:schemaRefs>
    <ds:schemaRef ds:uri="http://schemas.microsoft.com/sharepoint/v3/contenttype/forms"/>
  </ds:schemaRefs>
</ds:datastoreItem>
</file>

<file path=customXml/itemProps2.xml><?xml version="1.0" encoding="utf-8"?>
<ds:datastoreItem xmlns:ds="http://schemas.openxmlformats.org/officeDocument/2006/customXml" ds:itemID="{857E4DF2-CE66-4F45-99B2-6040475A257A}">
  <ds:schemaRefs>
    <ds:schemaRef ds:uri="http://schemas.openxmlformats.org/package/2006/metadata/core-properties"/>
    <ds:schemaRef ds:uri="http://www.w3.org/XML/1998/namespace"/>
    <ds:schemaRef ds:uri="http://purl.org/dc/terms/"/>
    <ds:schemaRef ds:uri="910a5a0d-8b34-4580-b77f-6ab1dfc9bc73"/>
    <ds:schemaRef ds:uri="http://purl.org/dc/elements/1.1/"/>
    <ds:schemaRef ds:uri="http://schemas.microsoft.com/office/2006/metadata/properties"/>
    <ds:schemaRef ds:uri="http://schemas.microsoft.com/office/2006/documentManagement/types"/>
    <ds:schemaRef ds:uri="http://schemas.microsoft.com/office/infopath/2007/PartnerControls"/>
    <ds:schemaRef ds:uri="49ae42ac-1004-4b32-b3ed-e8f5e045e5df"/>
    <ds:schemaRef ds:uri="http://purl.org/dc/dcmitype/"/>
  </ds:schemaRefs>
</ds:datastoreItem>
</file>

<file path=customXml/itemProps3.xml><?xml version="1.0" encoding="utf-8"?>
<ds:datastoreItem xmlns:ds="http://schemas.openxmlformats.org/officeDocument/2006/customXml" ds:itemID="{7A7AE027-ABBF-4FA4-9BDC-BBFC53DD4B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e42ac-1004-4b32-b3ed-e8f5e045e5df"/>
    <ds:schemaRef ds:uri="910a5a0d-8b34-4580-b77f-6ab1dfc9bc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16362</TotalTime>
  <Words>8457</Words>
  <Application>Microsoft Macintosh PowerPoint</Application>
  <PresentationFormat>Widescreen</PresentationFormat>
  <Paragraphs>691</Paragraphs>
  <Slides>71</Slides>
  <Notes>70</Notes>
  <HiddenSlides>0</HiddenSlides>
  <MMClips>1</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71</vt:i4>
      </vt:variant>
    </vt:vector>
  </HeadingPairs>
  <TitlesOfParts>
    <vt:vector size="78" baseType="lpstr">
      <vt:lpstr>Verdana</vt:lpstr>
      <vt:lpstr>Calibri Light</vt:lpstr>
      <vt:lpstr>DIN Next LT Pro Bold</vt:lpstr>
      <vt:lpstr>Verdana Pro</vt:lpstr>
      <vt:lpstr>Arial</vt:lpstr>
      <vt:lpstr>Calibri</vt:lpstr>
      <vt:lpstr>Office Theme</vt:lpstr>
      <vt:lpstr>PowerPoint-presentasjon</vt:lpstr>
      <vt:lpstr>PowerPoint-presentasjon</vt:lpstr>
      <vt:lpstr>LEARNING OBJECTIVES FOR SESSION 1  Do No Harm</vt:lpstr>
      <vt:lpstr>TOPIC 1.1 Do No Harm      2 HOURS  </vt:lpstr>
      <vt:lpstr>DEFINITION OF  DO NO HARM           </vt:lpstr>
      <vt:lpstr>PowerPoint-presentasjon</vt:lpstr>
      <vt:lpstr>MINIMIZING HARM FOR ADOLESCENT GIRLS              </vt:lpstr>
      <vt:lpstr>CODE OF CONDUCT KEY WORDS  RACE!               </vt:lpstr>
      <vt:lpstr>PowerPoint-presentasjon</vt:lpstr>
      <vt:lpstr>LEARNING OBJECTIVES FOR SESSION 2  Staff and Self-care</vt:lpstr>
      <vt:lpstr>TOPIC 2.1 OUR OWN PHYSICAL AND PSYCHOSOCIAL WELLBEING           90 minutes </vt:lpstr>
      <vt:lpstr>PowerPoint-presentasjon</vt:lpstr>
      <vt:lpstr>PowerPoint-presentasjon</vt:lpstr>
      <vt:lpstr>PowerPoint-presentasjon</vt:lpstr>
      <vt:lpstr>PowerPoint-presentasjon</vt:lpstr>
      <vt:lpstr>PowerPoint-presentasjon</vt:lpstr>
      <vt:lpstr>LEARNING OBJECTIVES FOR SESSION 3  Facilitation Skills</vt:lpstr>
      <vt:lpstr>TOPIC 3.1 WORKING WITH GROUPS OF ADULTS           30 minutes </vt:lpstr>
      <vt:lpstr>SIX PRINCIPLES OF ADULT LEARNING             </vt:lpstr>
      <vt:lpstr>PowerPoint-presentasjon</vt:lpstr>
      <vt:lpstr>PowerPoint-presentasjon</vt:lpstr>
      <vt:lpstr>TOPIC 3.2 FACILITATING PARTICIPATORY PROCESSES           75 minutes </vt:lpstr>
      <vt:lpstr>PowerPoint-presentasjon</vt:lpstr>
      <vt:lpstr>PARTICIPATORY APPROACHES             </vt:lpstr>
      <vt:lpstr>PRINCIPLES FOR PARTICIPATORY PROCESSES             </vt:lpstr>
      <vt:lpstr>TOPIC 3.3 UNDERSTANDING GROUP PROCESSES           60 minutes </vt:lpstr>
      <vt:lpstr>DISCUSS: </vt:lpstr>
      <vt:lpstr>FORMING</vt:lpstr>
      <vt:lpstr>STRATEGIES</vt:lpstr>
      <vt:lpstr>STORMING</vt:lpstr>
      <vt:lpstr>STRATEGIES</vt:lpstr>
      <vt:lpstr>NORMING</vt:lpstr>
      <vt:lpstr>PERFORMING</vt:lpstr>
      <vt:lpstr>TOPIC 3.4 POWER AND PARTICIPATION IN GROUPS           75 minutes </vt:lpstr>
      <vt:lpstr>GROUP EXERCISE ANALYZING POWER RELATIONS </vt:lpstr>
      <vt:lpstr>KEY POINTS ABOUT POWER AND PARTICIPATION IN GROUPS </vt:lpstr>
      <vt:lpstr>TOPIC 3.5 FOSTERING PARTICIPATION IN GROUPS           60 minutes </vt:lpstr>
      <vt:lpstr>PARTICIPATION CHECKLIST </vt:lpstr>
      <vt:lpstr>KEY POINTS ABOUT FOSTERING PARTICIPATION IN GROUPS    </vt:lpstr>
      <vt:lpstr>KEY POINTS ABOUT FOSTERING PARTICIPATION IN GROUPS CONT…     </vt:lpstr>
      <vt:lpstr>TOPIC 3.3 COMMUNICATION SKILLS            60 minutes </vt:lpstr>
      <vt:lpstr>PowerPoint-presentasjon</vt:lpstr>
      <vt:lpstr>KEY POINTS ABOUT COMMUNICATION   </vt:lpstr>
      <vt:lpstr>KEY POINTS ABOUT NON-VERBAL COMMUNICATION   </vt:lpstr>
      <vt:lpstr>TOPIC 3.6.1 LISTENING SKILLS           45 minutes </vt:lpstr>
      <vt:lpstr>QUALITIES AND BEHAVIOURS OF GOOD LISTENERS   </vt:lpstr>
      <vt:lpstr>KEY POINTS ABOUT LISTENING SKILLS   </vt:lpstr>
      <vt:lpstr>KEY POINTS ABOUT LISTENING SKILLS, CONTINUED   </vt:lpstr>
      <vt:lpstr>TOPIC 3.6.2 ASKING QUESTIONS            30 minutes </vt:lpstr>
      <vt:lpstr>PowerPoint-presentasjon</vt:lpstr>
      <vt:lpstr>ASKING QUESTIONS    </vt:lpstr>
      <vt:lpstr>TOPIC 3.6.3 PRACTICING COMMUNICATION SKILLS           60 minutes </vt:lpstr>
      <vt:lpstr>TOPIC 3.7 CREATING A SAFE AND RESPECTFUL SPACE           60 minutes </vt:lpstr>
      <vt:lpstr>SAFE SPACE CHECKLIST   </vt:lpstr>
      <vt:lpstr>EXAMPLES THAT COULD BE INCLUDED IN GROUP AGREEMENTS   </vt:lpstr>
      <vt:lpstr>PowerPoint-presentasjon</vt:lpstr>
      <vt:lpstr>TOPIC 3.8 MANAGING CONFLICT               60 minutes </vt:lpstr>
      <vt:lpstr>SMALL GROUP WORK </vt:lpstr>
      <vt:lpstr>STRATEGIES FOR MINIMIZING CONFLICT   </vt:lpstr>
      <vt:lpstr>STRATEGIES FOR HANDLING CONFLICT   </vt:lpstr>
      <vt:lpstr>TOPIC 3.9 OVERCOMING CHALLENGES AND WORKING WITH SENSITIVE ISSUES          90 minutes</vt:lpstr>
      <vt:lpstr>KEY POINTS ABOUT OVERCOMING CHALLENGES AND WORKING WITH SENSITIVE TOPICS    </vt:lpstr>
      <vt:lpstr>TOPIC 3.10 CONFIDENTIALITY          60 minutes </vt:lpstr>
      <vt:lpstr>CONFIDENTIALITY</vt:lpstr>
      <vt:lpstr>PowerPoint-presentasjon</vt:lpstr>
      <vt:lpstr>TOPIC 3.11 ROLES AND BOUNDARIES           45 minutes </vt:lpstr>
      <vt:lpstr>TOPIC 3.12 PREPARATION AND LOGISTICS           30 minutes </vt:lpstr>
      <vt:lpstr>TOPIC 3.13 MANAGING SAFETY AND PROTECTION ISSUES           60 minutes </vt:lpstr>
      <vt:lpstr>INFORMED CONSENT VERSUS INFORMED ASSENT</vt:lpstr>
      <vt:lpstr>A PARTICIPANT SHOULD BE REFERRED TO SPECIALIZED SERVICES WHEN:</vt:lpstr>
      <vt:lpstr>A PARTICIPANT SHOULD BE REFERRED TO SPECIALIZED SERVICES WHEN: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Jonna Naumanen</dc:creator>
  <cp:keywords/>
  <cp:lastModifiedBy>Kjetil Husebø</cp:lastModifiedBy>
  <cp:revision>204</cp:revision>
  <dcterms:created xsi:type="dcterms:W3CDTF">2022-01-10T11:25:25Z</dcterms:created>
  <dcterms:modified xsi:type="dcterms:W3CDTF">2023-03-16T13:56:10Z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0x0101006A759CC3617D4A1982648733799248090044D7034952622E40BB46B335065C1EB6</vt:lpwstr>
  </property>
  <property fmtid="{D5CDD505-2E9C-101B-9397-08002B2CF9AE}" pid="3" name="TaxKeyword">
    <vt:lpwstr/>
  </property>
</Properties>
</file>