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Lst>
  <p:notesMasterIdLst>
    <p:notesMasterId r:id="rId5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5my0QWUW7GgBCZU/ZU4ffFqIP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EFF46-4A6A-3349-AF6C-B827D92BEB88}" v="1" dt="2023-03-16T13:56:51.287"/>
  </p1510:revLst>
</p1510:revInfo>
</file>

<file path=ppt/tableStyles.xml><?xml version="1.0" encoding="utf-8"?>
<a:tblStyleLst xmlns:a="http://schemas.openxmlformats.org/drawingml/2006/main" def="{4A42C2E9-1BBE-42CD-829E-54869A5D2FDE}">
  <a:tblStyle styleId="{4A42C2E9-1BBE-42CD-829E-54869A5D2FDE}"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6E9"/>
          </a:solidFill>
        </a:fill>
      </a:tcStyle>
    </a:wholeTbl>
    <a:band1H>
      <a:tcTxStyle/>
      <a:tcStyle>
        <a:tcBdr/>
        <a:fill>
          <a:solidFill>
            <a:srgbClr val="D0CAD0"/>
          </a:solidFill>
        </a:fill>
      </a:tcStyle>
    </a:band1H>
    <a:band2H>
      <a:tcTxStyle/>
      <a:tcStyle>
        <a:tcBdr/>
      </a:tcStyle>
    </a:band2H>
    <a:band1V>
      <a:tcTxStyle/>
      <a:tcStyle>
        <a:tcBdr/>
        <a:fill>
          <a:solidFill>
            <a:srgbClr val="D0CAD0"/>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7CAEF4D-A731-465D-BF0A-8A2DEB705BA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snapToObjects="1" showGuides="1">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microsoft.com/office/2015/10/relationships/revisionInfo" Target="revisionInfo.xml"/><Relationship Id="rId5" Type="http://schemas.openxmlformats.org/officeDocument/2006/relationships/slide" Target="slides/slide2.xml"/><Relationship Id="rId61" Type="http://customschemas.google.com/relationships/presentationmetadata" Target="meta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solidFill>
                  <a:schemeClr val="dk1"/>
                </a:solidFill>
                <a:latin typeface="Calibri"/>
                <a:ea typeface="Calibri"/>
                <a:cs typeface="Calibri"/>
                <a:sym typeface="Calibri"/>
              </a:rPr>
              <a:t>Show</a:t>
            </a:r>
            <a:r>
              <a:rPr lang="en-GB" sz="1200">
                <a:solidFill>
                  <a:schemeClr val="dk1"/>
                </a:solidFill>
                <a:latin typeface="Calibri"/>
                <a:ea typeface="Calibri"/>
                <a:cs typeface="Calibri"/>
                <a:sym typeface="Calibri"/>
              </a:rPr>
              <a:t> slide 1 and introduce Module 3. Explain that during this module we will focus on implementation of the service delivery components, including case management, life skills for adolescent girls and boys and </a:t>
            </a:r>
            <a:r>
              <a:rPr lang="en-GB" sz="1200" u="none">
                <a:solidFill>
                  <a:schemeClr val="dk1"/>
                </a:solidFill>
                <a:latin typeface="Calibri"/>
                <a:ea typeface="Calibri"/>
                <a:cs typeface="Calibri"/>
                <a:sym typeface="Calibri"/>
              </a:rPr>
              <a:t>focused care sessions </a:t>
            </a:r>
            <a:endParaRPr/>
          </a:p>
          <a:p>
            <a:pPr marL="0" lvl="0" indent="0" algn="l" rtl="0">
              <a:spcBef>
                <a:spcPts val="0"/>
              </a:spcBef>
              <a:spcAft>
                <a:spcPts val="0"/>
              </a:spcAft>
              <a:buNone/>
            </a:pPr>
            <a:endParaRPr/>
          </a:p>
        </p:txBody>
      </p:sp>
      <p:sp>
        <p:nvSpPr>
          <p:cNvPr id="132" name="Google Shape;13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a:solidFill>
                  <a:schemeClr val="dk1"/>
                </a:solidFill>
                <a:latin typeface="Calibri"/>
                <a:ea typeface="Calibri"/>
                <a:cs typeface="Calibri"/>
                <a:sym typeface="Calibri"/>
              </a:rPr>
              <a:t>Explain </a:t>
            </a:r>
            <a:r>
              <a:rPr lang="en-GB" sz="1200" b="0" i="0" u="none" strike="noStrike">
                <a:solidFill>
                  <a:schemeClr val="dk1"/>
                </a:solidFill>
                <a:latin typeface="Calibri"/>
                <a:ea typeface="Calibri"/>
                <a:cs typeface="Calibri"/>
                <a:sym typeface="Calibri"/>
              </a:rPr>
              <a:t>that imminent risk cases are girls who are not yet married but their parents are in the process of negotiating their marriage or are actively planning for it,</a:t>
            </a:r>
            <a:endParaRPr/>
          </a:p>
        </p:txBody>
      </p:sp>
      <p:sp>
        <p:nvSpPr>
          <p:cNvPr id="241" name="Google Shape;24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Explain</a:t>
            </a:r>
            <a:r>
              <a:rPr lang="en-GB" sz="1200">
                <a:solidFill>
                  <a:schemeClr val="dk1"/>
                </a:solidFill>
                <a:latin typeface="Calibri"/>
                <a:ea typeface="Calibri"/>
                <a:cs typeface="Calibri"/>
                <a:sym typeface="Calibri"/>
              </a:rPr>
              <a:t> that the recommended case management response for imminent risk cases is:  </a:t>
            </a:r>
            <a:endParaRPr/>
          </a:p>
          <a:p>
            <a:pPr marL="0" lvl="0" indent="0" algn="l" rtl="0">
              <a:spcBef>
                <a:spcPts val="0"/>
              </a:spcBef>
              <a:spcAft>
                <a:spcPts val="0"/>
              </a:spcAft>
              <a:buNone/>
            </a:pPr>
            <a:endParaRPr b="1"/>
          </a:p>
          <a:p>
            <a:pPr marL="0" lvl="0" indent="0" algn="l" rtl="0">
              <a:spcBef>
                <a:spcPts val="0"/>
              </a:spcBef>
              <a:spcAft>
                <a:spcPts val="0"/>
              </a:spcAft>
              <a:buNone/>
            </a:pPr>
            <a:r>
              <a:rPr lang="en-GB" b="1"/>
              <a:t>First understand the situation and how the girl feels about the marriage; </a:t>
            </a:r>
            <a:r>
              <a:rPr lang="en-GB"/>
              <a:t>we know that some girls are initially excited about the marriage because they get to dress up and have a party, but know little more of what the marriage will entail. </a:t>
            </a:r>
            <a:endParaRPr/>
          </a:p>
          <a:p>
            <a:pPr marL="0" lvl="0" indent="0" algn="l" rtl="0">
              <a:spcBef>
                <a:spcPts val="0"/>
              </a:spcBef>
              <a:spcAft>
                <a:spcPts val="0"/>
              </a:spcAft>
              <a:buNone/>
            </a:pPr>
            <a:endParaRPr/>
          </a:p>
          <a:p>
            <a:pPr marL="0" lvl="0" indent="0" algn="l" rtl="0">
              <a:spcBef>
                <a:spcPts val="0"/>
              </a:spcBef>
              <a:spcAft>
                <a:spcPts val="0"/>
              </a:spcAft>
              <a:buNone/>
            </a:pPr>
            <a:r>
              <a:rPr lang="en-GB" b="1"/>
              <a:t>Provide information.  </a:t>
            </a:r>
            <a:r>
              <a:rPr lang="en-GB"/>
              <a:t>Once you have gathered enough information, you will provide information to the girl client. You can start by asking the girl “how do you think getting married will impact your life?”; it is also helpful to use communication materials that your office may already have.</a:t>
            </a:r>
            <a:endParaRPr/>
          </a:p>
          <a:p>
            <a:pPr marL="0" lvl="0" indent="0" algn="l" rtl="0">
              <a:spcBef>
                <a:spcPts val="0"/>
              </a:spcBef>
              <a:spcAft>
                <a:spcPts val="0"/>
              </a:spcAft>
              <a:buNone/>
            </a:pPr>
            <a:endParaRPr b="1"/>
          </a:p>
          <a:p>
            <a:pPr marL="0" lvl="0" indent="0" algn="l" rtl="0">
              <a:spcBef>
                <a:spcPts val="0"/>
              </a:spcBef>
              <a:spcAft>
                <a:spcPts val="0"/>
              </a:spcAft>
              <a:buNone/>
            </a:pPr>
            <a:r>
              <a:rPr lang="en-GB"/>
              <a:t> </a:t>
            </a:r>
            <a:r>
              <a:rPr lang="en-GB" b="1"/>
              <a:t>** Brainstorm as a group what information it might be useful to share with the girl.  Flipchart responses**</a:t>
            </a:r>
            <a:endParaRPr/>
          </a:p>
          <a:p>
            <a:pPr marL="0" lvl="0" indent="0" algn="l" rtl="0">
              <a:spcBef>
                <a:spcPts val="0"/>
              </a:spcBef>
              <a:spcAft>
                <a:spcPts val="0"/>
              </a:spcAft>
              <a:buNone/>
            </a:pPr>
            <a:endParaRPr/>
          </a:p>
          <a:p>
            <a:pPr marL="0" lvl="0" indent="0" algn="l" rtl="0">
              <a:spcBef>
                <a:spcPts val="0"/>
              </a:spcBef>
              <a:spcAft>
                <a:spcPts val="0"/>
              </a:spcAft>
              <a:buNone/>
            </a:pPr>
            <a:r>
              <a:rPr lang="en-GB"/>
              <a:t>Some of the information you want to provide includes:</a:t>
            </a:r>
            <a:endParaRPr/>
          </a:p>
          <a:p>
            <a:pPr marL="0" lvl="0" indent="0" algn="l" rtl="0">
              <a:spcBef>
                <a:spcPts val="0"/>
              </a:spcBef>
              <a:spcAft>
                <a:spcPts val="0"/>
              </a:spcAft>
              <a:buNone/>
            </a:pPr>
            <a:endParaRPr/>
          </a:p>
          <a:p>
            <a:pPr marL="0" lvl="0" indent="-7620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 Getting married at her age will likely restrict her freedom. Girls who get married young usually do not get to</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see their friends as much and are not allowed to attend school anymore. </a:t>
            </a:r>
            <a:endParaRPr/>
          </a:p>
          <a:p>
            <a:pPr marL="0" lvl="0" indent="-7620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 Many girls who get married will be expected to have sex before they want to, and because of power dynamics</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within the relationship, sex will likely not be based on their own willingness or consent—and it may well be</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physically forced. Given that most often the men to whom girls are married are older and sexually experienced,</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this could put the girl at increased risk of HIV and other STIs, particularly when there is physical force.</a:t>
            </a:r>
            <a:endParaRPr/>
          </a:p>
          <a:p>
            <a:pPr marL="0" lvl="0" indent="-7620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 Many girls give birth within the first year of marriage, when their bodies are not fully matured. There can be</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serious health consequences from this.</a:t>
            </a:r>
            <a:endParaRPr/>
          </a:p>
          <a:p>
            <a:pPr marL="0" lvl="0" indent="-7620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 Girls in early marriages are more likely to experience intimate partner violence.</a:t>
            </a: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GB" b="1"/>
              <a:t>Determine if there is a supportive family member or trusted adult in her life. </a:t>
            </a:r>
            <a:r>
              <a:rPr lang="en-GB"/>
              <a:t>This must be a thorough conversation to ensure that engaging an adult will not put the girl at risk.  You and the girl will need to plan for when and how she will approach the supportive adult; role plays can be a helpful tool to use in these moments. Role play with the girl what she will say and how she will approach the adult. You will then need to identify a time and place to follow-up with her to check in about the conversation. </a:t>
            </a:r>
            <a:endParaRPr/>
          </a:p>
          <a:p>
            <a:pPr marL="0" lvl="0" indent="0" algn="l" rtl="0">
              <a:spcBef>
                <a:spcPts val="0"/>
              </a:spcBef>
              <a:spcAft>
                <a:spcPts val="0"/>
              </a:spcAft>
              <a:buNone/>
            </a:pPr>
            <a:endParaRPr/>
          </a:p>
          <a:p>
            <a:pPr marL="0" lvl="0" indent="0" algn="l" rtl="0">
              <a:spcBef>
                <a:spcPts val="0"/>
              </a:spcBef>
              <a:spcAft>
                <a:spcPts val="0"/>
              </a:spcAft>
              <a:buNone/>
            </a:pPr>
            <a:r>
              <a:rPr lang="en-GB"/>
              <a:t>If the adult was indeed supportive and caring, and you assess it will be safe, you can engage the adult in a joint or one-on-one session. </a:t>
            </a: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53" name="Google Shape;25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i="0">
                <a:solidFill>
                  <a:schemeClr val="dk1"/>
                </a:solidFill>
                <a:latin typeface="Calibri"/>
                <a:ea typeface="Calibri"/>
                <a:cs typeface="Calibri"/>
                <a:sym typeface="Calibri"/>
              </a:rPr>
              <a:t>Show slide 12. Explain that when working with a parent or family member there</a:t>
            </a:r>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are special considerations:</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If you are engaging with the girl’s parent or other family member with decision making power, be NON JUDGMENTAL in your conversation. Your goal is to understand the family and environmental circumstances that are contributing to the early marriage decision. You want to support the caregiver in thinking through the pros and cons of the early marriage and then provide information about the consequences of early marriage.</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These consequences are similar to those you explained to the girl, but tailored to the adult perspective:</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Early marriage restricts girls’ freedom, isolates them from peers and ends their</a:t>
            </a:r>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education prematurely.</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Girls are often wed to men who are older and more sexually experienced; young</a:t>
            </a:r>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brides lack power and are more likely to experience intimate partner violence.</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They risk exposure to HIV and other STIs. Eighty percent of unprotected sex among adolescent girls in the developing world occurs within marriage.</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Because girls married young are likely to give birth within one year of marriage and their bodies may not be fully developed, they are more likely to experience complications in childbirth.</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Provide information on the legal framework, where relevant. This should be provided in a non-threatening way so that the family is not encouraged to marry the girl in another location or clandestinely. It is intended to serve as an argument for waiting until the girl is older, when more protections will be afforded her and her family members.</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Say that if the trusted adult is outside of the family, assess with the adult their degree of influence over decision making in the family and their ability to get involved. You can also explore with this adult if s/he thinks one of the girl’s caregivers would be willing to speak with you, the case worker.</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Again, assessing the risks in this situation is important for the girl’s safety, the supportive adult’s safety and your safety. If you deem it to be safe to engage a caregiver, obtain consent from the girl to do so and give her the option to be present for the meeting with her caregiver.</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Divide participants into groups of three. Ask participants to discuss how you would provide information to both girls and clients and caregivers. What topics do you expect to be difficult?</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How do you aim to properly address some of the more difficult topics? Give participants 10-15 minutes in the small groups and then come back to the larger group to share highlights of their discussions. Write the groups responses on a flipchart paper.</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endParaRPr i="0"/>
          </a:p>
        </p:txBody>
      </p:sp>
      <p:sp>
        <p:nvSpPr>
          <p:cNvPr id="265" name="Google Shape;26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Show</a:t>
            </a:r>
            <a:r>
              <a:rPr lang="en-GB" sz="1200">
                <a:solidFill>
                  <a:schemeClr val="dk1"/>
                </a:solidFill>
                <a:latin typeface="Calibri"/>
                <a:ea typeface="Calibri"/>
                <a:cs typeface="Calibri"/>
                <a:sym typeface="Calibri"/>
              </a:rPr>
              <a:t> slide 13. Say that if, following your engagement of the girl and a parent or other trusted adult, it remains likely that the marriage is going to move forward, your goal must be to prepare the girl to navigate her new relationship and environment in a way that minimizes her risk of violence and health complications. We call this risk reduction.  </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You will want to:</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Assess</a:t>
            </a:r>
            <a:r>
              <a:rPr lang="en-GB" sz="1200">
                <a:solidFill>
                  <a:schemeClr val="dk1"/>
                </a:solidFill>
                <a:latin typeface="Calibri"/>
                <a:ea typeface="Calibri"/>
                <a:cs typeface="Calibri"/>
                <a:sym typeface="Calibri"/>
              </a:rPr>
              <a:t> with her </a:t>
            </a:r>
            <a:endParaRPr sz="1400">
              <a:solidFill>
                <a:schemeClr val="dk1"/>
              </a:solidFill>
              <a:latin typeface="Calibri"/>
              <a:ea typeface="Calibri"/>
              <a:cs typeface="Calibri"/>
              <a:sym typeface="Calibri"/>
            </a:endParaRPr>
          </a:p>
          <a:p>
            <a:pPr marL="457200" lvl="1" indent="0" algn="l" rtl="0">
              <a:spcBef>
                <a:spcPts val="0"/>
              </a:spcBef>
              <a:spcAft>
                <a:spcPts val="0"/>
              </a:spcAft>
              <a:buNone/>
            </a:pPr>
            <a:r>
              <a:rPr lang="en-GB" sz="1200">
                <a:solidFill>
                  <a:schemeClr val="dk1"/>
                </a:solidFill>
                <a:latin typeface="Calibri"/>
                <a:ea typeface="Calibri"/>
                <a:cs typeface="Calibri"/>
                <a:sym typeface="Calibri"/>
              </a:rPr>
              <a:t>What are her feelings now about the marriage?</a:t>
            </a:r>
            <a:endParaRPr sz="1400">
              <a:solidFill>
                <a:schemeClr val="dk1"/>
              </a:solidFill>
              <a:latin typeface="Calibri"/>
              <a:ea typeface="Calibri"/>
              <a:cs typeface="Calibri"/>
              <a:sym typeface="Calibri"/>
            </a:endParaRPr>
          </a:p>
          <a:p>
            <a:pPr marL="457200" lvl="1" indent="0" algn="l" rtl="0">
              <a:spcBef>
                <a:spcPts val="0"/>
              </a:spcBef>
              <a:spcAft>
                <a:spcPts val="0"/>
              </a:spcAft>
              <a:buNone/>
            </a:pPr>
            <a:r>
              <a:rPr lang="en-GB" sz="1200">
                <a:solidFill>
                  <a:schemeClr val="dk1"/>
                </a:solidFill>
                <a:latin typeface="Calibri"/>
                <a:ea typeface="Calibri"/>
                <a:cs typeface="Calibri"/>
                <a:sym typeface="Calibri"/>
              </a:rPr>
              <a:t>What are her questions/concerns?</a:t>
            </a:r>
            <a:endParaRPr sz="1400">
              <a:solidFill>
                <a:schemeClr val="dk1"/>
              </a:solidFill>
              <a:latin typeface="Calibri"/>
              <a:ea typeface="Calibri"/>
              <a:cs typeface="Calibri"/>
              <a:sym typeface="Calibri"/>
            </a:endParaRPr>
          </a:p>
          <a:p>
            <a:pPr marL="457200" lvl="1" indent="0" algn="l" rtl="0">
              <a:spcBef>
                <a:spcPts val="0"/>
              </a:spcBef>
              <a:spcAft>
                <a:spcPts val="0"/>
              </a:spcAft>
              <a:buNone/>
            </a:pPr>
            <a:r>
              <a:rPr lang="en-GB" sz="1200">
                <a:solidFill>
                  <a:schemeClr val="dk1"/>
                </a:solidFill>
                <a:latin typeface="Calibri"/>
                <a:ea typeface="Calibri"/>
                <a:cs typeface="Calibri"/>
                <a:sym typeface="Calibri"/>
              </a:rPr>
              <a:t>What are the potential risks for her, particularly related to safety and health? This should include questions about the person she will be marrying, and whether she recognizes any signs that he may be abusive.</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Safety plan</a:t>
            </a:r>
            <a:r>
              <a:rPr lang="en-GB" sz="1200">
                <a:solidFill>
                  <a:schemeClr val="dk1"/>
                </a:solidFill>
                <a:latin typeface="Calibri"/>
                <a:ea typeface="Calibri"/>
                <a:cs typeface="Calibri"/>
                <a:sym typeface="Calibri"/>
              </a:rPr>
              <a:t>. Utilize your assessment to carry out a safety plan with her and if you identify together that there are current or potential safety risks from either her future husband, family members or community members. Explain that we will look more at Safety Planning in the next topic</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Provide information and make potential referrals to reproductive health.</a:t>
            </a:r>
            <a:r>
              <a:rPr lang="en-GB" sz="1200">
                <a:solidFill>
                  <a:schemeClr val="dk1"/>
                </a:solidFill>
                <a:latin typeface="Calibri"/>
                <a:ea typeface="Calibri"/>
                <a:cs typeface="Calibri"/>
                <a:sym typeface="Calibri"/>
              </a:rPr>
              <a:t> It is incredibly important that you discuss and help the girl understand her sexual and reproductive health. If you feel that you do not have the appropriate skills or knowledge to do this, be sure to identify a reproductive health expert who can provide this information and get the girl’s consent to have this person speak to her. It will be important that she understands pregnancy and contraception methods. You also want to make sure that she understands that sex, even within a marriage, should be consensual. You or the reproductive health expert can practice with her how she will communicate with her new husband about having sex. The girl can be referred to life skills to learn more about reproductive health if this is appropriate or the programme/implementing partner could arrange for a reproductive health expert to come to your centre to provide an information session to groups of girls, on a regular basis.</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Legal information/support.</a:t>
            </a:r>
            <a:r>
              <a:rPr lang="en-GB" sz="1200">
                <a:solidFill>
                  <a:schemeClr val="dk1"/>
                </a:solidFill>
                <a:latin typeface="Calibri"/>
                <a:ea typeface="Calibri"/>
                <a:cs typeface="Calibri"/>
                <a:sym typeface="Calibri"/>
              </a:rPr>
              <a:t> Depending on the context, you may also want to provide her with legal information or make a referral to an organization that can. She should be provided with accurate legal information about her rights and protections under national and customary law, including if she wants to stop the marriage from happening, or if once she is married she wants to escape the marriage or get an official divorce.</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Keep or get the girl involved in </a:t>
            </a:r>
            <a:r>
              <a:rPr lang="en-GB" sz="1200" b="1">
                <a:solidFill>
                  <a:schemeClr val="dk1"/>
                </a:solidFill>
                <a:latin typeface="Calibri"/>
                <a:ea typeface="Calibri"/>
                <a:cs typeface="Calibri"/>
                <a:sym typeface="Calibri"/>
              </a:rPr>
              <a:t>supportive services</a:t>
            </a:r>
            <a:r>
              <a:rPr lang="en-GB" sz="1200">
                <a:solidFill>
                  <a:schemeClr val="dk1"/>
                </a:solidFill>
                <a:latin typeface="Calibri"/>
                <a:ea typeface="Calibri"/>
                <a:cs typeface="Calibri"/>
                <a:sym typeface="Calibri"/>
              </a:rPr>
              <a:t> so that you can maintain a relationship with her and provide opportunities for her to be around other girls, make friends and build a social support system.</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Help the girl identify a </a:t>
            </a:r>
            <a:r>
              <a:rPr lang="en-GB" sz="1200" b="1">
                <a:solidFill>
                  <a:schemeClr val="dk1"/>
                </a:solidFill>
                <a:latin typeface="Calibri"/>
                <a:ea typeface="Calibri"/>
                <a:cs typeface="Calibri"/>
                <a:sym typeface="Calibri"/>
              </a:rPr>
              <a:t>supportive person</a:t>
            </a:r>
            <a:r>
              <a:rPr lang="en-GB" sz="1200">
                <a:solidFill>
                  <a:schemeClr val="dk1"/>
                </a:solidFill>
                <a:latin typeface="Calibri"/>
                <a:ea typeface="Calibri"/>
                <a:cs typeface="Calibri"/>
                <a:sym typeface="Calibri"/>
              </a:rPr>
              <a:t> in her life. It is best if this is someone that she can see on a regular basis and who she can talk to about her worries, fears and problems.</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Help her identify </a:t>
            </a:r>
            <a:r>
              <a:rPr lang="en-GB" sz="1200" b="1">
                <a:solidFill>
                  <a:schemeClr val="dk1"/>
                </a:solidFill>
                <a:latin typeface="Calibri"/>
                <a:ea typeface="Calibri"/>
                <a:cs typeface="Calibri"/>
                <a:sym typeface="Calibri"/>
              </a:rPr>
              <a:t>positive coping strategies</a:t>
            </a:r>
            <a:r>
              <a:rPr lang="en-GB" sz="1200">
                <a:solidFill>
                  <a:schemeClr val="dk1"/>
                </a:solidFill>
                <a:latin typeface="Calibri"/>
                <a:ea typeface="Calibri"/>
                <a:cs typeface="Calibri"/>
                <a:sym typeface="Calibri"/>
              </a:rPr>
              <a:t>. Ask the girl what she is currently doing to help herself when she feels sad or upset. Help her connect to those existing practices and help her identify new ones that build on her sources of support in her life, activities that bring her joy or calm and that build on her strengths. Refer the girl to focused care activities.</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Advocate for the girl.</a:t>
            </a:r>
            <a:r>
              <a:rPr lang="en-GB" sz="1200">
                <a:solidFill>
                  <a:schemeClr val="dk1"/>
                </a:solidFill>
                <a:latin typeface="Calibri"/>
                <a:ea typeface="Calibri"/>
                <a:cs typeface="Calibri"/>
                <a:sym typeface="Calibri"/>
              </a:rPr>
              <a:t> If it is safe to do so, speak with the parent, caregiver or supportive adult about ways to take into account the girl’s best interests within the marriage negotiation such that her right to access education and health care is preserved.</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Continue to engage a supportive adult</a:t>
            </a:r>
            <a:r>
              <a:rPr lang="en-GB" sz="1200">
                <a:solidFill>
                  <a:schemeClr val="dk1"/>
                </a:solidFill>
                <a:latin typeface="Calibri"/>
                <a:ea typeface="Calibri"/>
                <a:cs typeface="Calibri"/>
                <a:sym typeface="Calibri"/>
              </a:rPr>
              <a:t>. If the marriage is going forward, it is even more important that the girl have a supportive adult in her life. If it is safe to do so, you can discuss with a parent, caregiver, or other trusted adult to ensure that she/he knows the consequences of early marriage, some of the safety risks, and how to support the girl moving forward.</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72" name="Google Shape;2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Show</a:t>
            </a:r>
            <a:r>
              <a:rPr lang="en-GB" sz="1200">
                <a:solidFill>
                  <a:schemeClr val="dk1"/>
                </a:solidFill>
                <a:latin typeface="Calibri"/>
                <a:ea typeface="Calibri"/>
                <a:cs typeface="Calibri"/>
                <a:sym typeface="Calibri"/>
              </a:rPr>
              <a:t> slide 14 and </a:t>
            </a:r>
            <a:r>
              <a:rPr lang="en-GB" sz="1200" b="1">
                <a:solidFill>
                  <a:schemeClr val="dk1"/>
                </a:solidFill>
                <a:latin typeface="Calibri"/>
                <a:ea typeface="Calibri"/>
                <a:cs typeface="Calibri"/>
                <a:sym typeface="Calibri"/>
              </a:rPr>
              <a:t>explain </a:t>
            </a:r>
            <a:r>
              <a:rPr lang="en-GB" sz="1200">
                <a:solidFill>
                  <a:schemeClr val="dk1"/>
                </a:solidFill>
                <a:latin typeface="Calibri"/>
                <a:ea typeface="Calibri"/>
                <a:cs typeface="Calibri"/>
                <a:sym typeface="Calibri"/>
              </a:rPr>
              <a:t>that girls who are already married and not currently seeking your services as survivors of violence also require our support. If the programme is already working with adolescent girls or is planning to, create the opportunity and space for married girls to become engaged in your group services, which may eventually allow for individual engagement with them such that you can provide support regarding their situation as a young wives and mothers.</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Once a girl consents to individual services, individual responses should be focused on understanding and responding to the girl’s current needs and supporting her to minimize her risk of violence and health complications. With these cases, you can use a standard survivor-centred approach to case management, focusing the assessment on safety, health, psychosocial status, and economic well-being. Some key assessment points to which you want to be particularly attuned are:</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Sexual relationship: Is there forced sex within the marriage? Is she in any pain because of sexual intercourse? Is their risk for HIV?</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The girl’s understanding of reproductive health and her own body.</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Pregnancy: Is the girl pregnant? If so, what does she want to do? Has she had appropriate medical care? Does she have anyone helping her through the pregnancy? Does the girl have other children and/or know how to provide care to a new born?</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Is there intimate partner violence?</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Is there violence from other family members?</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Access to money: Who is earning it? Who is controlling it?</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Is she attending school?</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Does she have a social support system?</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How does she feel about the marriage in general?</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rgbClr val="BF9000"/>
              </a:buClr>
              <a:buSzPts val="1200"/>
              <a:buFont typeface="Arial"/>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85" name="Google Shape;28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Remind </a:t>
            </a:r>
            <a:r>
              <a:rPr lang="en-GB" sz="1200" b="0" i="0" u="none" strike="noStrike">
                <a:solidFill>
                  <a:schemeClr val="dk1"/>
                </a:solidFill>
                <a:latin typeface="Calibri"/>
                <a:ea typeface="Calibri"/>
                <a:cs typeface="Calibri"/>
                <a:sym typeface="Calibri"/>
              </a:rPr>
              <a:t>participants that your assessment will inform the development of an action plan with a range of responses. You should also provide information to the girl about: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The health, safety and psychosocial consequences of early marriage.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Health and reproductive health services, safety and protection and psychosocial services and any other relevant support available.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Legal counselling or services so that she can understand her rights within the marriage and options should she want to leave.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Carry out safety planning.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Help the girl identify a supportive person in her life. It is best if this is someone she can see on a regular basis and who she can talk to about her worries, fears and problems.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Help the girl identify positive coping strategies. This can be as simple as asking her what she likes to do, what brings a smile to her face, or what helps calm or soothe her. Discuss with her if she is doing these things now and if/how they are working. Discuss with her how she may be able to use these strategies when she is feeling down or upset.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You can still try to work with a supportive adult to ensure that the girl has a positive and caring adult in her life and that you have some contact with this person.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2" name="Google Shape;29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What happens if you’re working with a girl and together you cannot identify a supportive adult in her life? </a:t>
            </a:r>
            <a:endParaRPr/>
          </a:p>
          <a:p>
            <a:pPr marL="0" marR="0" lvl="0" indent="0" algn="l" rtl="0">
              <a:lnSpc>
                <a:spcPct val="100000"/>
              </a:lnSpc>
              <a:spcBef>
                <a:spcPts val="0"/>
              </a:spcBef>
              <a:spcAft>
                <a:spcPts val="0"/>
              </a:spcAft>
              <a:buClr>
                <a:schemeClr val="dk1"/>
              </a:buClr>
              <a:buSzPts val="1200"/>
              <a:buFont typeface="Calibri"/>
              <a:buNone/>
            </a:pPr>
            <a:r>
              <a:rPr lang="en-GB"/>
              <a:t>In these cases, you as the casemanager, may be the only adult she trusts. What can you do to help her while maintaining appropriate boundaries?</a:t>
            </a:r>
            <a:endParaRPr/>
          </a:p>
          <a:p>
            <a:pPr marL="0" marR="0" lvl="0" indent="0" algn="l" rtl="0">
              <a:lnSpc>
                <a:spcPct val="100000"/>
              </a:lnSpc>
              <a:spcBef>
                <a:spcPts val="0"/>
              </a:spcBef>
              <a:spcAft>
                <a:spcPts val="0"/>
              </a:spcAft>
              <a:buClr>
                <a:schemeClr val="dk1"/>
              </a:buClr>
              <a:buSzPts val="1200"/>
              <a:buFont typeface="Calibri"/>
              <a:buNone/>
            </a:pPr>
            <a:r>
              <a:rPr lang="en-GB"/>
              <a:t> You can focus on preserving the girl’s access to you and your program’s services; keep a line of communication open with her to ensure you can aid her in crisis response.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You do NOT want to engage a caregiver prematurely or out of desperation to find a supportive adult because it can result in them seeing you as the “enemy” and not allowing their daughter to receive services. </a:t>
            </a:r>
            <a:endParaRPr/>
          </a:p>
        </p:txBody>
      </p:sp>
      <p:sp>
        <p:nvSpPr>
          <p:cNvPr id="299" name="Google Shape;29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	Listen and assess for:</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The person’s sense of safety in their home and in the community.</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Identify with whom and where the survivor does not feel safe and why. You can do this by asking the person or by mapping it with them visually, i.e. conducting a mapping of places in the community where the person does not feel safe.</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Break </a:t>
            </a:r>
            <a:r>
              <a:rPr lang="en-GB" sz="1200">
                <a:solidFill>
                  <a:schemeClr val="dk1"/>
                </a:solidFill>
                <a:latin typeface="Calibri"/>
                <a:ea typeface="Calibri"/>
                <a:cs typeface="Calibri"/>
                <a:sym typeface="Calibri"/>
              </a:rPr>
              <a:t>participants into groups of 3 to map out the survivor’s needs. Each group will be given a case study that includes information from an assessment and a “needs map”. For each of the needs the group identifies from the case study, determine which area the need fits in on the needs map.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11" name="Google Shape;31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i="0">
                <a:solidFill>
                  <a:schemeClr val="dk1"/>
                </a:solidFill>
                <a:latin typeface="Calibri"/>
                <a:ea typeface="Calibri"/>
                <a:cs typeface="Calibri"/>
                <a:sym typeface="Calibri"/>
              </a:rPr>
              <a:t>Show slide 18 and say that safety planning is a contingency mechanism that helps survivors to minimize the harm done by the perpetrator by identifying resources, ways to escape, means to avoid harm, and places she can run to for safety. Safety planning empowers the survivor to have some control over of a situation that is usually quite victimizing and demeaning5.</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Say that the safety plan can be documented as part of the case action plan or can be documented separately.</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You will determine the level of the survivor’s safety by understanding her sense of safety in the home, in the community and her identified safety and support systems if available. The safety of a girl is a priority and as such, if there is an immediate safety threat, the girl should be connect with services which can provide short-term protection which might lead to a longer-term option.</a:t>
            </a:r>
            <a:endParaRPr/>
          </a:p>
          <a:p>
            <a:pPr marL="0" marR="0" lvl="0" indent="0" algn="l" rtl="0">
              <a:lnSpc>
                <a:spcPct val="100000"/>
              </a:lnSpc>
              <a:spcBef>
                <a:spcPts val="0"/>
              </a:spcBef>
              <a:spcAft>
                <a:spcPts val="0"/>
              </a:spcAft>
              <a:buClr>
                <a:schemeClr val="dk1"/>
              </a:buClr>
              <a:buSzPts val="1200"/>
              <a:buFont typeface="Calibri"/>
              <a:buNone/>
            </a:pPr>
            <a:endParaRPr i="0"/>
          </a:p>
        </p:txBody>
      </p:sp>
      <p:sp>
        <p:nvSpPr>
          <p:cNvPr id="322" name="Google Shape;32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You can begin to assess safety when the survivor is telling their story, by listening carefully for situations, circumstances, and people that are harming the survivor. You can then engage with them by asking questions to help gage their sense of safety. </a:t>
            </a:r>
            <a:endParaRPr/>
          </a:p>
          <a:p>
            <a:pPr marL="0" lvl="0" indent="0" algn="l" rtl="0">
              <a:spcBef>
                <a:spcPts val="0"/>
              </a:spcBef>
              <a:spcAft>
                <a:spcPts val="0"/>
              </a:spcAft>
              <a:buNone/>
            </a:pPr>
            <a:endParaRPr/>
          </a:p>
          <a:p>
            <a:pPr marL="0" lvl="0" indent="0" algn="l" rtl="0">
              <a:spcBef>
                <a:spcPts val="0"/>
              </a:spcBef>
              <a:spcAft>
                <a:spcPts val="0"/>
              </a:spcAft>
              <a:buNone/>
            </a:pPr>
            <a:r>
              <a:rPr lang="en-GB"/>
              <a:t>You can have the survivor use a scale from 1-5, with 1 being in danger and 5 being completely safe, to rate their sense of safety in different situations and contexts. </a:t>
            </a:r>
            <a:endParaRPr/>
          </a:p>
          <a:p>
            <a:pPr marL="0" lvl="0" indent="0" algn="l" rtl="0">
              <a:spcBef>
                <a:spcPts val="0"/>
              </a:spcBef>
              <a:spcAft>
                <a:spcPts val="0"/>
              </a:spcAft>
              <a:buNone/>
            </a:pPr>
            <a:endParaRPr/>
          </a:p>
          <a:p>
            <a:pPr marL="0" lvl="0" indent="0" algn="l" rtl="0">
              <a:spcBef>
                <a:spcPts val="0"/>
              </a:spcBef>
              <a:spcAft>
                <a:spcPts val="0"/>
              </a:spcAft>
              <a:buNone/>
            </a:pPr>
            <a:r>
              <a:rPr lang="en-GB"/>
              <a:t>You will need to identify who they do not feel safe with and why, which places they do not feel safe in and why and, in cases of intimate partner violence, perpetrator-specific safety and risks. </a:t>
            </a:r>
            <a:endParaRPr/>
          </a:p>
          <a:p>
            <a:pPr marL="0" lvl="0" indent="0" algn="l" rtl="0">
              <a:spcBef>
                <a:spcPts val="0"/>
              </a:spcBef>
              <a:spcAft>
                <a:spcPts val="0"/>
              </a:spcAft>
              <a:buNone/>
            </a:pPr>
            <a:endParaRPr/>
          </a:p>
          <a:p>
            <a:pPr marL="515938" lvl="0" indent="-454025" algn="l" rtl="0">
              <a:spcBef>
                <a:spcPts val="0"/>
              </a:spcBef>
              <a:spcAft>
                <a:spcPts val="0"/>
              </a:spcAft>
              <a:buNone/>
            </a:pPr>
            <a:r>
              <a:rPr lang="en-GB" sz="1200"/>
              <a:t>In cases of Intimate Partner Violence, assess perpetrator-specific safety and risks</a:t>
            </a:r>
            <a:endParaRPr/>
          </a:p>
          <a:p>
            <a:pPr marL="515938" lvl="0" indent="-454025" algn="l" rtl="0">
              <a:spcBef>
                <a:spcPts val="0"/>
              </a:spcBef>
              <a:spcAft>
                <a:spcPts val="0"/>
              </a:spcAft>
              <a:buNone/>
            </a:pPr>
            <a:endParaRPr sz="800"/>
          </a:p>
          <a:p>
            <a:pPr marL="515938" lvl="0" indent="-454025" algn="l" rtl="0">
              <a:spcBef>
                <a:spcPts val="0"/>
              </a:spcBef>
              <a:spcAft>
                <a:spcPts val="0"/>
              </a:spcAft>
              <a:buNone/>
            </a:pPr>
            <a:r>
              <a:rPr lang="en-GB" sz="1200"/>
              <a:t>The safety assessment	will then inform the safety plan</a:t>
            </a:r>
            <a:endParaRPr/>
          </a:p>
          <a:p>
            <a:pPr marL="0" lvl="0" indent="0" algn="l" rtl="0">
              <a:spcBef>
                <a:spcPts val="0"/>
              </a:spcBef>
              <a:spcAft>
                <a:spcPts val="0"/>
              </a:spcAft>
              <a:buNone/>
            </a:pPr>
            <a:endParaRPr/>
          </a:p>
          <a:p>
            <a:pPr marL="0" lvl="0" indent="0" algn="l" rtl="0">
              <a:spcBef>
                <a:spcPts val="0"/>
              </a:spcBef>
              <a:spcAft>
                <a:spcPts val="0"/>
              </a:spcAft>
              <a:buNone/>
            </a:pPr>
            <a:r>
              <a:rPr lang="en-GB" sz="1400" b="1">
                <a:solidFill>
                  <a:schemeClr val="dk1"/>
                </a:solidFill>
                <a:latin typeface="Calibri"/>
                <a:ea typeface="Calibri"/>
                <a:cs typeface="Calibri"/>
                <a:sym typeface="Calibri"/>
              </a:rPr>
              <a:t>Listen and assess for:</a:t>
            </a:r>
            <a:endParaRPr/>
          </a:p>
          <a:p>
            <a:pPr marL="0" lvl="0" indent="0" algn="l" rtl="0">
              <a:spcBef>
                <a:spcPts val="0"/>
              </a:spcBef>
              <a:spcAft>
                <a:spcPts val="0"/>
              </a:spcAft>
              <a:buNone/>
            </a:pPr>
            <a:r>
              <a:rPr lang="en-GB" sz="1400">
                <a:solidFill>
                  <a:schemeClr val="dk1"/>
                </a:solidFill>
                <a:latin typeface="Calibri"/>
                <a:ea typeface="Calibri"/>
                <a:cs typeface="Calibri"/>
                <a:sym typeface="Calibri"/>
              </a:rPr>
              <a:t>The person’s sense of safety in their home and in the community</a:t>
            </a:r>
            <a:endParaRPr/>
          </a:p>
          <a:p>
            <a:pPr marL="0" lvl="0" indent="0" algn="l" rtl="0">
              <a:spcBef>
                <a:spcPts val="0"/>
              </a:spcBef>
              <a:spcAft>
                <a:spcPts val="0"/>
              </a:spcAft>
              <a:buNone/>
            </a:pPr>
            <a:r>
              <a:rPr lang="en-GB" sz="1400">
                <a:solidFill>
                  <a:schemeClr val="dk1"/>
                </a:solidFill>
                <a:latin typeface="Calibri"/>
                <a:ea typeface="Calibri"/>
                <a:cs typeface="Calibri"/>
                <a:sym typeface="Calibri"/>
              </a:rPr>
              <a:t>Identify with whom and where the survivor does not feel safe and why. You can do this by asking the person or by mapping it with them visually, i.e. conducting a mapping of places in the community where the person does not feel safe.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34" name="Google Shape;33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Show slide 2</a:t>
            </a:r>
            <a:r>
              <a:rPr lang="en-GB" sz="1200" b="1">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to introduce the session</a:t>
            </a:r>
            <a:r>
              <a:rPr lang="en-GB" sz="1200" b="1">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146" name="Google Shape;1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Identify what the survivor has been doing since the incident to keep themselves safe from the perpetrator/husband or others who might harm them. Discuss if what they have been doing is something they can continue to do and identify what resources or support they might need to continue using these strategies.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If there are particular places that are unsafe, discuss whether there are strategies for avoiding those places or for mitigating the associated risks (such as having a friend supportive person in their life and if none are available, work on preserving the girl’s access to case management series and programmes.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42" name="Google Shape;34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Ask </a:t>
            </a:r>
            <a:r>
              <a:rPr lang="en-GB" sz="1200">
                <a:solidFill>
                  <a:schemeClr val="dk1"/>
                </a:solidFill>
                <a:latin typeface="Calibri"/>
                <a:ea typeface="Calibri"/>
                <a:cs typeface="Calibri"/>
                <a:sym typeface="Calibri"/>
              </a:rPr>
              <a:t>participants to think about when and where they should refer a participant. </a:t>
            </a:r>
            <a:r>
              <a:rPr lang="en-GB" sz="1200" b="1">
                <a:solidFill>
                  <a:schemeClr val="dk1"/>
                </a:solidFill>
                <a:latin typeface="Calibri"/>
                <a:ea typeface="Calibri"/>
                <a:cs typeface="Calibri"/>
                <a:sym typeface="Calibri"/>
              </a:rPr>
              <a:t>Say </a:t>
            </a:r>
            <a:r>
              <a:rPr lang="en-GB" sz="1200">
                <a:solidFill>
                  <a:schemeClr val="dk1"/>
                </a:solidFill>
                <a:latin typeface="Calibri"/>
                <a:ea typeface="Calibri"/>
                <a:cs typeface="Calibri"/>
                <a:sym typeface="Calibri"/>
              </a:rPr>
              <a:t>that participants should be referred according to the refer pathways available in their area.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Say </a:t>
            </a:r>
            <a:r>
              <a:rPr lang="en-GB" sz="1200">
                <a:solidFill>
                  <a:schemeClr val="dk1"/>
                </a:solidFill>
                <a:latin typeface="Calibri"/>
                <a:ea typeface="Calibri"/>
                <a:cs typeface="Calibri"/>
                <a:sym typeface="Calibri"/>
              </a:rPr>
              <a:t>that participants should be referred directly for some services, but there are instances where the facilitator must refer the individual for specialized services. Informed assent/consent should always be obtained from the individual. </a:t>
            </a:r>
            <a:r>
              <a:rPr lang="en-GB" sz="1200" b="1">
                <a:solidFill>
                  <a:schemeClr val="dk1"/>
                </a:solidFill>
                <a:latin typeface="Calibri"/>
                <a:ea typeface="Calibri"/>
                <a:cs typeface="Calibri"/>
                <a:sym typeface="Calibri"/>
              </a:rPr>
              <a:t>Explain </a:t>
            </a:r>
            <a:r>
              <a:rPr lang="en-GB" sz="1200">
                <a:solidFill>
                  <a:schemeClr val="dk1"/>
                </a:solidFill>
                <a:latin typeface="Calibri"/>
                <a:ea typeface="Calibri"/>
                <a:cs typeface="Calibri"/>
                <a:sym typeface="Calibri"/>
              </a:rPr>
              <a:t>that informed consent refers to the giving of approval after careful consideration. In order to give informed consent, the individual concerned must have all adequate relevant facts at the time consent is given and must be able to evaluate and understand the consequences of an action.</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354" name="Google Shape;35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Show</a:t>
            </a:r>
            <a:r>
              <a:rPr lang="en-GB" sz="1200">
                <a:solidFill>
                  <a:schemeClr val="dk1"/>
                </a:solidFill>
                <a:latin typeface="Calibri"/>
                <a:ea typeface="Calibri"/>
                <a:cs typeface="Calibri"/>
                <a:sym typeface="Calibri"/>
              </a:rPr>
              <a:t> slide 22 and explain GBV survivors, including girls who have been married often need various type of care and support to help them recover and heal and to be safe from further violence. Some of the most common services that survivors have the right to receive are: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Medical treatment</a:t>
            </a:r>
            <a:r>
              <a:rPr lang="en-GB" sz="1200">
                <a:solidFill>
                  <a:schemeClr val="dk1"/>
                </a:solidFill>
                <a:latin typeface="Calibri"/>
                <a:ea typeface="Calibri"/>
                <a:cs typeface="Calibri"/>
                <a:sym typeface="Calibri"/>
              </a:rPr>
              <a:t> and health care to address the immediate and long-term physical and mental health effects of GBV</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Psychosocial care</a:t>
            </a:r>
            <a:r>
              <a:rPr lang="en-GB" sz="1200">
                <a:solidFill>
                  <a:schemeClr val="dk1"/>
                </a:solidFill>
                <a:latin typeface="Calibri"/>
                <a:ea typeface="Calibri"/>
                <a:cs typeface="Calibri"/>
                <a:sym typeface="Calibri"/>
              </a:rPr>
              <a:t> and support to assist with healing and recovery from emotional, psychological and social effects.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Options for </a:t>
            </a:r>
            <a:r>
              <a:rPr lang="en-GB" sz="1200" b="1">
                <a:solidFill>
                  <a:schemeClr val="dk1"/>
                </a:solidFill>
                <a:latin typeface="Calibri"/>
                <a:ea typeface="Calibri"/>
                <a:cs typeface="Calibri"/>
                <a:sym typeface="Calibri"/>
              </a:rPr>
              <a:t>safety and protection</a:t>
            </a:r>
            <a:r>
              <a:rPr lang="en-GB" sz="1200">
                <a:solidFill>
                  <a:schemeClr val="dk1"/>
                </a:solidFill>
                <a:latin typeface="Calibri"/>
                <a:ea typeface="Calibri"/>
                <a:cs typeface="Calibri"/>
                <a:sym typeface="Calibri"/>
              </a:rPr>
              <a:t> for survivors and their families who are at risk of further violence and who wish to be protected. Legal and law enforcement services that can promote or help survivors to claim their legal rights and protections.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Education and livelihood</a:t>
            </a:r>
            <a:r>
              <a:rPr lang="en-GB" sz="1200">
                <a:solidFill>
                  <a:schemeClr val="dk1"/>
                </a:solidFill>
                <a:latin typeface="Calibri"/>
                <a:ea typeface="Calibri"/>
                <a:cs typeface="Calibri"/>
                <a:sym typeface="Calibri"/>
              </a:rPr>
              <a:t> opportunities to support survivors and their families to live independently and in safety and dignity.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Other protection services</a:t>
            </a:r>
            <a:r>
              <a:rPr lang="en-GB" sz="1200">
                <a:solidFill>
                  <a:schemeClr val="dk1"/>
                </a:solidFill>
                <a:latin typeface="Calibri"/>
                <a:ea typeface="Calibri"/>
                <a:cs typeface="Calibri"/>
                <a:sym typeface="Calibri"/>
              </a:rPr>
              <a:t>, including durable solutions for displaced populations. In displacement situations, lack of documentation and detention can expose survivors to considerable further risk.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In many humanitarian contexts, some or all of these services may not exist or be functioning properly, and/or some affected persons may not have adequate access. Before setting up case management services, you will need to know what services exist in the community, the extent to which they are functioning, and who has access to them. Where there are gaps, you will need to work with other organizations and community leaders and members to address them.</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65" name="Google Shape;36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i="0">
                <a:solidFill>
                  <a:schemeClr val="dk1"/>
                </a:solidFill>
                <a:latin typeface="Calibri"/>
                <a:ea typeface="Calibri"/>
                <a:cs typeface="Calibri"/>
                <a:sym typeface="Calibri"/>
              </a:rPr>
              <a:t>Show slide 23 and 24, explaining that these cases may need referral for specialised services .</a:t>
            </a:r>
            <a:endParaRPr/>
          </a:p>
          <a:p>
            <a:pPr marL="0" lvl="0" indent="0" algn="l" rtl="0">
              <a:spcBef>
                <a:spcPts val="0"/>
              </a:spcBef>
              <a:spcAft>
                <a:spcPts val="0"/>
              </a:spcAft>
              <a:buNone/>
            </a:pPr>
            <a:endParaRPr/>
          </a:p>
        </p:txBody>
      </p:sp>
      <p:sp>
        <p:nvSpPr>
          <p:cNvPr id="377" name="Google Shape;37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After reading the slide, ask participants how children express their emotions compared to adults? What are the unique experiences of girls and boys which could lead them to feel distressed? Explain that it is important to observe a child’s emotional state when they are participating in the sessions.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a group, brainstorm how you can tell if a child is distressed and not feeling well during a session? Some examples might include that she is out of character and not ‘feeling like normal’.  This might include being withdrawn, changes in behaviour, anxious or anger.</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Say that here may be situations that occur during the sessions that are of a sensitive nature. These need to be handled with care, and facilitators must ensure that they do not cause further harm to participants. Facilitators may be faced with children displaying harmful coping mechanisms, rejecting information due to its sensitive nature (especially during ASRH sessions) and disclosing personal cases of GBV.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Recognize and manage girls’ discomfort.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Avoid lecturing or preaching.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Share accurate information.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Do not give personal opinions.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Ask for support if help is needed to respond to particular issues.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Talk to the group about the importance of privacy.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Make sure to set group agreements from the start of the curriculum and ask girls to remind themselves of these at the beginning of each session.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4" name="Google Shape;38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There may be situations that occur during the sessions that are of a sensitive nature. These need to be handled with care, and facilitators must ensure that they do not cause further harm to participants. Facilitators may be faced with children displaying harmful coping mechanisms, rejecting information due to its sensitive nature (especially during ASRH sessions) and disclosing personal cases of GBV. </a:t>
            </a:r>
            <a:endParaRPr/>
          </a:p>
          <a:p>
            <a:pPr marL="171450" lvl="0" indent="-95250" algn="l" rtl="0">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Recognize and manage girls’ discomfort.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Avoid lecturing or preaching.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Share accurate information.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Do not give personal opinions.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Ask for support if help is needed to respond to particular issues.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Talk to the group about the importance of privacy.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Make sure to set group agreements from the start of the curriculum and ask girls to remind themselves of these at the beginning of each session.</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90" name="Google Shape;39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that remote GBV service delivery provides GBV services (predominately emotional support and case management) over a technology platform (i.e. hotline, chat, or SMS) rather than in person.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2" name="Google Shape;40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i="0">
                <a:solidFill>
                  <a:schemeClr val="dk1"/>
                </a:solidFill>
                <a:latin typeface="Calibri"/>
                <a:ea typeface="Calibri"/>
                <a:cs typeface="Calibri"/>
                <a:sym typeface="Calibri"/>
              </a:rPr>
              <a:t>Show slide 27 and explain remote GBV services can be provided as follows: 1) as a separate stand-alone intervention in places where the population cannot access services in person or an organization cannot set up in-person services due to insecurity; 2) implemented in tandem with static programming to expand the geographic reach of services, in which case they are often accessible on a regional or national level; and/or 3) implemented as part of a mobile service delivery approach to enhance continuity of GBV services when the mobile team is not on-site, in which case they may have a more limited geographic scope, accessible only to the population at the mobile sites</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13" name="Google Shape;41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a:solidFill>
                  <a:schemeClr val="dk1"/>
                </a:solidFill>
                <a:latin typeface="Calibri"/>
                <a:ea typeface="Calibri"/>
                <a:cs typeface="Calibri"/>
                <a:sym typeface="Calibri"/>
              </a:rPr>
              <a:t>Show </a:t>
            </a:r>
            <a:r>
              <a:rPr lang="en-GB" sz="1200" b="0" i="0" u="none">
                <a:solidFill>
                  <a:schemeClr val="dk1"/>
                </a:solidFill>
                <a:latin typeface="Calibri"/>
                <a:ea typeface="Calibri"/>
                <a:cs typeface="Calibri"/>
                <a:sym typeface="Calibri"/>
              </a:rPr>
              <a:t>slide 28 and</a:t>
            </a:r>
            <a:r>
              <a:rPr lang="en-GB" sz="1200" b="1" i="0" u="none">
                <a:solidFill>
                  <a:schemeClr val="dk1"/>
                </a:solidFill>
                <a:latin typeface="Calibri"/>
                <a:ea typeface="Calibri"/>
                <a:cs typeface="Calibri"/>
                <a:sym typeface="Calibri"/>
              </a:rPr>
              <a:t> Say </a:t>
            </a:r>
            <a:r>
              <a:rPr lang="en-GB" sz="1200" b="0" i="0" u="none">
                <a:solidFill>
                  <a:schemeClr val="dk1"/>
                </a:solidFill>
                <a:latin typeface="Calibri"/>
                <a:ea typeface="Calibri"/>
                <a:cs typeface="Calibri"/>
                <a:sym typeface="Calibri"/>
              </a:rPr>
              <a:t>that remote service delivery provides immediate, confidential assistance for girls who are at imminent risk of CEFM or for girls who are already married in need of individual case management services or focused group support. Remote service delivery also provides crisis support for girls who are in unserved or isolated areas.  </a:t>
            </a:r>
            <a:endParaRPr b="0" i="0" u="none"/>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Benefits of Remote Programming includes: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Allows survivors to immediately access help when they experience a crisis.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Expands access to crisis support and case management in areas that are inaccessible or unserved as well as to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populations who cannot reach in-person services due to restricted mobility.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Offers greater confidentiality for all survivors, but may be particularly useful in reaching survivors who face additional stigma related to help-seeking, such as male or LGBTI survivors.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Potentially increases service access for adolescent survivors, who are more likely to use such technologies and are at high risk of sexual violence, abuse, and exploitation in humanitarian settings.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when used with mobile responses, hotlines can provide continuity in GBV service delivery when a mobile team is not on-site. The functions of a hotline when used as part of a mobile intervention include: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Allows GBV casemanagers to speak directly with survivors and offer crisis intervention, safety planning, information resources and referrals;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Allows GBV casemanagers to speak with community volunteers who support mobile programming (referred to as community focal points in this resource) and other service providers to support their work with survivors.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a:t>
            </a:r>
            <a:r>
              <a:rPr lang="en-GB" sz="1200" b="1" i="0" u="none" strike="noStrike">
                <a:solidFill>
                  <a:schemeClr val="dk1"/>
                </a:solidFill>
                <a:latin typeface="Calibri"/>
                <a:ea typeface="Calibri"/>
                <a:cs typeface="Calibri"/>
                <a:sym typeface="Calibri"/>
              </a:rPr>
              <a:t>The life skills workshops should not be conducted remotely.</a:t>
            </a:r>
            <a:r>
              <a:rPr lang="en-GB" sz="120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25" name="Google Shape;42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436" name="Google Shape;43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solidFill>
                  <a:schemeClr val="dk1"/>
                </a:solidFill>
                <a:latin typeface="Calibri"/>
                <a:ea typeface="Calibri"/>
                <a:cs typeface="Calibri"/>
                <a:sym typeface="Calibri"/>
              </a:rPr>
              <a:t>Read </a:t>
            </a:r>
            <a:r>
              <a:rPr lang="en-GB" sz="1200">
                <a:solidFill>
                  <a:schemeClr val="dk1"/>
                </a:solidFill>
                <a:latin typeface="Calibri"/>
                <a:ea typeface="Calibri"/>
                <a:cs typeface="Calibri"/>
                <a:sym typeface="Calibri"/>
              </a:rPr>
              <a:t>slide 3 to go over the session objectives.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55" name="Google Shape;1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solidFill>
                  <a:schemeClr val="dk1"/>
                </a:solidFill>
                <a:latin typeface="Calibri"/>
                <a:ea typeface="Calibri"/>
                <a:cs typeface="Calibri"/>
                <a:sym typeface="Calibri"/>
              </a:rPr>
              <a:t>Show</a:t>
            </a:r>
            <a:r>
              <a:rPr lang="en-GB" sz="1200">
                <a:solidFill>
                  <a:schemeClr val="dk1"/>
                </a:solidFill>
                <a:latin typeface="Calibri"/>
                <a:ea typeface="Calibri"/>
                <a:cs typeface="Calibri"/>
                <a:sym typeface="Calibri"/>
              </a:rPr>
              <a:t> slide 30 and explain that each session of the training has specific learning objectives, which we will read together before each session begins.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Read the learning objectives of the session to the participants.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45" name="Google Shape;44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456" name="Google Shape;45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solidFill>
                  <a:schemeClr val="dk1"/>
                </a:solidFill>
                <a:latin typeface="Calibri"/>
                <a:ea typeface="Calibri"/>
                <a:cs typeface="Calibri"/>
                <a:sym typeface="Calibri"/>
              </a:rPr>
              <a:t>Show </a:t>
            </a:r>
            <a:r>
              <a:rPr lang="en-GB" sz="1200">
                <a:solidFill>
                  <a:schemeClr val="dk1"/>
                </a:solidFill>
                <a:latin typeface="Calibri"/>
                <a:ea typeface="Calibri"/>
                <a:cs typeface="Calibri"/>
                <a:sym typeface="Calibri"/>
              </a:rPr>
              <a:t>slide 32, the table giving an overview of the entire intervention and explain service delivery activities fit into the overall programme.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67" name="Google Shape;46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i="0">
                <a:solidFill>
                  <a:schemeClr val="dk1"/>
                </a:solidFill>
                <a:latin typeface="Calibri"/>
                <a:ea typeface="Calibri"/>
                <a:cs typeface="Calibri"/>
                <a:sym typeface="Calibri"/>
              </a:rPr>
              <a:t>Show slide 33 and explain that this is the timeline of the overall program. Again explain how the service delivery activities fit into the overall program, highlighting that they occur simultaneously with the community outreach component.</a:t>
            </a:r>
            <a:endParaRPr/>
          </a:p>
          <a:p>
            <a:pPr marL="0" lvl="0" indent="0" algn="l" rtl="0">
              <a:spcBef>
                <a:spcPts val="0"/>
              </a:spcBef>
              <a:spcAft>
                <a:spcPts val="0"/>
              </a:spcAft>
              <a:buNone/>
            </a:pPr>
            <a:endParaRPr/>
          </a:p>
        </p:txBody>
      </p:sp>
      <p:sp>
        <p:nvSpPr>
          <p:cNvPr id="494" name="Google Shape;49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Explain</a:t>
            </a:r>
            <a:r>
              <a:rPr lang="en-GB" sz="1200">
                <a:solidFill>
                  <a:schemeClr val="dk1"/>
                </a:solidFill>
                <a:latin typeface="Calibri"/>
                <a:ea typeface="Calibri"/>
                <a:cs typeface="Calibri"/>
                <a:sym typeface="Calibri"/>
              </a:rPr>
              <a:t> to participants that for each component of the community outreach toolkit we are going to practice amongst ourselves. This is called teach back. The teach back is both an opportunity to practice facilitating activities in the curriculum, and the opportunity of practicing how to provide feedback, how to receive feedback, how to frame comments and observations in a way that are constructive and encouraging.</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Explain</a:t>
            </a:r>
            <a:r>
              <a:rPr lang="en-GB" sz="1200">
                <a:solidFill>
                  <a:schemeClr val="dk1"/>
                </a:solidFill>
                <a:latin typeface="Calibri"/>
                <a:ea typeface="Calibri"/>
                <a:cs typeface="Calibri"/>
                <a:sym typeface="Calibri"/>
              </a:rPr>
              <a:t> that it can be unnerving to present back to peers - especially as this may be the first time for many of them. That’s ok! Remind them that we are here to support each other, and we are expecting all of us to make mistakes and use these as learning opportunities.</a:t>
            </a:r>
            <a:endParaRPr sz="1200">
              <a:solidFill>
                <a:schemeClr val="dk1"/>
              </a:solidFill>
              <a:latin typeface="Calibri"/>
              <a:ea typeface="Calibri"/>
              <a:cs typeface="Calibri"/>
              <a:sym typeface="Calibri"/>
            </a:endParaRPr>
          </a:p>
        </p:txBody>
      </p:sp>
      <p:sp>
        <p:nvSpPr>
          <p:cNvPr id="500" name="Google Shape;50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Tell</a:t>
            </a:r>
            <a:r>
              <a:rPr lang="en-GB" sz="1200">
                <a:solidFill>
                  <a:schemeClr val="dk1"/>
                </a:solidFill>
                <a:latin typeface="Calibri"/>
                <a:ea typeface="Calibri"/>
                <a:cs typeface="Calibri"/>
                <a:sym typeface="Calibri"/>
              </a:rPr>
              <a:t> participants that there are four main reasons we are dedicating this time to the teach back process:</a:t>
            </a:r>
            <a:endParaRPr/>
          </a:p>
          <a:p>
            <a:pPr marL="228600" lvl="0" indent="-228600" algn="l" rtl="0">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As mentioned, the first is to practice facilitating conversations around CEFM, life skills and psychosocial support, identifying and challenging common resistance reactions and using the facilitation skills we learnt.</a:t>
            </a:r>
            <a:endParaRPr/>
          </a:p>
          <a:p>
            <a:pPr marL="228600" lvl="0" indent="-15240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2. The second is to practice giving and receiving feedback.</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3. The third is to continue experiencing the activities of the curricula as participants, so that we can learn more about what it is like to experience the toolkit from the participants’ perspective.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4. The final one is to engage and interact with all parts of the curricula. It is important to be familiar with the curricula, the flow, and some key points in the facilitation.</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Explain</a:t>
            </a:r>
            <a:r>
              <a:rPr lang="en-GB" sz="1200">
                <a:solidFill>
                  <a:schemeClr val="dk1"/>
                </a:solidFill>
                <a:latin typeface="Calibri"/>
                <a:ea typeface="Calibri"/>
                <a:cs typeface="Calibri"/>
                <a:sym typeface="Calibri"/>
              </a:rPr>
              <a:t> that </a:t>
            </a:r>
            <a:r>
              <a:rPr lang="en-GB" sz="1200" i="1">
                <a:solidFill>
                  <a:schemeClr val="dk1"/>
                </a:solidFill>
                <a:latin typeface="Calibri"/>
                <a:ea typeface="Calibri"/>
                <a:cs typeface="Calibri"/>
                <a:sym typeface="Calibri"/>
              </a:rPr>
              <a:t>the goal is to improve</a:t>
            </a:r>
            <a:r>
              <a:rPr lang="en-GB" sz="1200">
                <a:solidFill>
                  <a:schemeClr val="dk1"/>
                </a:solidFill>
                <a:latin typeface="Calibri"/>
                <a:ea typeface="Calibri"/>
                <a:cs typeface="Calibri"/>
                <a:sym typeface="Calibri"/>
              </a:rPr>
              <a:t>, and you do not need not </a:t>
            </a:r>
            <a:r>
              <a:rPr lang="en-GB" sz="1200" i="1">
                <a:solidFill>
                  <a:schemeClr val="dk1"/>
                </a:solidFill>
                <a:latin typeface="Calibri"/>
                <a:ea typeface="Calibri"/>
                <a:cs typeface="Calibri"/>
                <a:sym typeface="Calibri"/>
              </a:rPr>
              <a:t>be perfect the first time</a:t>
            </a:r>
            <a:r>
              <a:rPr lang="en-GB" sz="1200">
                <a:solidFill>
                  <a:schemeClr val="dk1"/>
                </a:solidFill>
                <a:latin typeface="Calibri"/>
                <a:ea typeface="Calibri"/>
                <a:cs typeface="Calibri"/>
                <a:sym typeface="Calibri"/>
              </a:rPr>
              <a:t>.</a:t>
            </a: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511" name="Google Shape;51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Explain</a:t>
            </a:r>
            <a:r>
              <a:rPr lang="en-GB" sz="1200">
                <a:solidFill>
                  <a:schemeClr val="dk1"/>
                </a:solidFill>
                <a:latin typeface="Calibri"/>
                <a:ea typeface="Calibri"/>
                <a:cs typeface="Calibri"/>
                <a:sym typeface="Calibri"/>
              </a:rPr>
              <a:t> to participants that before we start the teach back, we are going to think about feedback, how we give it, how we receive it.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Explain</a:t>
            </a:r>
            <a:r>
              <a:rPr lang="en-GB" sz="1200">
                <a:solidFill>
                  <a:schemeClr val="dk1"/>
                </a:solidFill>
                <a:latin typeface="Calibri"/>
                <a:ea typeface="Calibri"/>
                <a:cs typeface="Calibri"/>
                <a:sym typeface="Calibri"/>
              </a:rPr>
              <a:t> that we all react differently to different events, and feedback is no different. This can also be culturally specific. This is why we need to reflect on ourselves to make sure we are aware of how we communicate, and how we receive information.</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Tell</a:t>
            </a:r>
            <a:r>
              <a:rPr lang="en-GB" sz="1200">
                <a:solidFill>
                  <a:schemeClr val="dk1"/>
                </a:solidFill>
                <a:latin typeface="Calibri"/>
                <a:ea typeface="Calibri"/>
                <a:cs typeface="Calibri"/>
                <a:sym typeface="Calibri"/>
              </a:rPr>
              <a:t> participants we are now going to play a game. </a:t>
            </a:r>
            <a:endParaRPr/>
          </a:p>
        </p:txBody>
      </p:sp>
      <p:sp>
        <p:nvSpPr>
          <p:cNvPr id="521" name="Google Shape;52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that everyone has a different style of giving and receiving feedback. Some people are very open about providing feedback. Others are shy about it. Likewise, people are different in how they receive feedback from others. But despite these differences in style, there are some common elements to good feedback. Go over common elements to good feedback: </a:t>
            </a:r>
            <a:endParaRPr/>
          </a:p>
          <a:p>
            <a:pPr marL="0" lvl="0" indent="0" algn="l" rtl="0">
              <a:spcBef>
                <a:spcPts val="0"/>
              </a:spcBef>
              <a:spcAft>
                <a:spcPts val="0"/>
              </a:spcAft>
              <a:buNone/>
            </a:pPr>
            <a:endParaRPr/>
          </a:p>
        </p:txBody>
      </p:sp>
      <p:sp>
        <p:nvSpPr>
          <p:cNvPr id="532" name="Google Shape;53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Show slide 4 and introduce topic 1: Case management for at Risk Girls and Girls who are Already Married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Ask</a:t>
            </a:r>
            <a:r>
              <a:rPr lang="en-GB" sz="1200">
                <a:solidFill>
                  <a:schemeClr val="dk1"/>
                </a:solidFill>
                <a:latin typeface="Calibri"/>
                <a:ea typeface="Calibri"/>
                <a:cs typeface="Calibri"/>
                <a:sym typeface="Calibri"/>
              </a:rPr>
              <a:t> participants if they can list the principles of working with adolescent girls in case management. </a:t>
            </a:r>
            <a:endParaRPr/>
          </a:p>
          <a:p>
            <a:pPr marL="0" lvl="0" indent="0" algn="l" rtl="0">
              <a:spcBef>
                <a:spcPts val="0"/>
              </a:spcBef>
              <a:spcAft>
                <a:spcPts val="0"/>
              </a:spcAft>
              <a:buNone/>
            </a:pPr>
            <a:endParaRPr/>
          </a:p>
        </p:txBody>
      </p:sp>
      <p:sp>
        <p:nvSpPr>
          <p:cNvPr id="168" name="Google Shape;16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It is also useful to understand how to receive feedback in a way that best helps you. Good practice for receiving feedback includes:</a:t>
            </a:r>
            <a:endParaRPr sz="1400">
              <a:solidFill>
                <a:schemeClr val="dk1"/>
              </a:solidFill>
              <a:latin typeface="Calibri"/>
              <a:ea typeface="Calibri"/>
              <a:cs typeface="Calibri"/>
              <a:sym typeface="Calibri"/>
            </a:endParaRPr>
          </a:p>
          <a:p>
            <a:pPr marL="914400" lvl="2" indent="0" algn="l" rtl="0">
              <a:spcBef>
                <a:spcPts val="0"/>
              </a:spcBef>
              <a:spcAft>
                <a:spcPts val="0"/>
              </a:spcAft>
              <a:buNone/>
            </a:pPr>
            <a:r>
              <a:rPr lang="en-GB" sz="1200">
                <a:solidFill>
                  <a:schemeClr val="dk1"/>
                </a:solidFill>
                <a:latin typeface="Calibri"/>
                <a:ea typeface="Calibri"/>
                <a:cs typeface="Calibri"/>
                <a:sym typeface="Calibri"/>
              </a:rPr>
              <a:t>Listen only. Do not react - take the time to focus on what is being said and sitting with it.</a:t>
            </a:r>
            <a:endParaRPr sz="1400">
              <a:solidFill>
                <a:schemeClr val="dk1"/>
              </a:solidFill>
              <a:latin typeface="Calibri"/>
              <a:ea typeface="Calibri"/>
              <a:cs typeface="Calibri"/>
              <a:sym typeface="Calibri"/>
            </a:endParaRPr>
          </a:p>
          <a:p>
            <a:pPr marL="914400" lvl="2" indent="0" algn="l" rtl="0">
              <a:spcBef>
                <a:spcPts val="0"/>
              </a:spcBef>
              <a:spcAft>
                <a:spcPts val="0"/>
              </a:spcAft>
              <a:buNone/>
            </a:pPr>
            <a:r>
              <a:rPr lang="en-GB" sz="1200">
                <a:solidFill>
                  <a:schemeClr val="dk1"/>
                </a:solidFill>
                <a:latin typeface="Calibri"/>
                <a:ea typeface="Calibri"/>
                <a:cs typeface="Calibri"/>
                <a:sym typeface="Calibri"/>
              </a:rPr>
              <a:t>Do not justify your behaviour</a:t>
            </a:r>
            <a:endParaRPr sz="1400">
              <a:solidFill>
                <a:schemeClr val="dk1"/>
              </a:solidFill>
              <a:latin typeface="Calibri"/>
              <a:ea typeface="Calibri"/>
              <a:cs typeface="Calibri"/>
              <a:sym typeface="Calibri"/>
            </a:endParaRPr>
          </a:p>
          <a:p>
            <a:pPr marL="914400" lvl="2" indent="0" algn="l" rtl="0">
              <a:spcBef>
                <a:spcPts val="0"/>
              </a:spcBef>
              <a:spcAft>
                <a:spcPts val="0"/>
              </a:spcAft>
              <a:buNone/>
            </a:pPr>
            <a:r>
              <a:rPr lang="en-GB" sz="1200">
                <a:solidFill>
                  <a:schemeClr val="dk1"/>
                </a:solidFill>
                <a:latin typeface="Calibri"/>
                <a:ea typeface="Calibri"/>
                <a:cs typeface="Calibri"/>
                <a:sym typeface="Calibri"/>
              </a:rPr>
              <a:t>Ask only for clarification</a:t>
            </a:r>
            <a:endParaRPr sz="1400">
              <a:solidFill>
                <a:schemeClr val="dk1"/>
              </a:solidFill>
              <a:latin typeface="Calibri"/>
              <a:ea typeface="Calibri"/>
              <a:cs typeface="Calibri"/>
              <a:sym typeface="Calibri"/>
            </a:endParaRPr>
          </a:p>
          <a:p>
            <a:pPr marL="914400" lvl="2" indent="0" algn="l" rtl="0">
              <a:spcBef>
                <a:spcPts val="0"/>
              </a:spcBef>
              <a:spcAft>
                <a:spcPts val="0"/>
              </a:spcAft>
              <a:buNone/>
            </a:pPr>
            <a:r>
              <a:rPr lang="en-GB" sz="1200">
                <a:solidFill>
                  <a:schemeClr val="dk1"/>
                </a:solidFill>
                <a:latin typeface="Calibri"/>
                <a:ea typeface="Calibri"/>
                <a:cs typeface="Calibri"/>
                <a:sym typeface="Calibri"/>
              </a:rPr>
              <a:t>Acknowledge the feedback</a:t>
            </a:r>
            <a:endParaRPr/>
          </a:p>
          <a:p>
            <a:pPr marL="914400" lvl="2"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Close this session by asking participants to remember this exercise and the tips as they watch their peers facilitating sessions and use these during the time allocated to feedback.</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4" name="Google Shape;57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solidFill>
                  <a:schemeClr val="dk1"/>
                </a:solidFill>
                <a:latin typeface="Calibri"/>
                <a:ea typeface="Calibri"/>
                <a:cs typeface="Calibri"/>
                <a:sym typeface="Calibri"/>
              </a:rPr>
              <a:t>Show </a:t>
            </a:r>
            <a:r>
              <a:rPr lang="en-GB" sz="1200">
                <a:solidFill>
                  <a:schemeClr val="dk1"/>
                </a:solidFill>
                <a:latin typeface="Calibri"/>
                <a:ea typeface="Calibri"/>
                <a:cs typeface="Calibri"/>
                <a:sym typeface="Calibri"/>
              </a:rPr>
              <a:t>slide 41 and </a:t>
            </a:r>
            <a:r>
              <a:rPr lang="en-GB" sz="1200" b="1">
                <a:solidFill>
                  <a:schemeClr val="dk1"/>
                </a:solidFill>
                <a:latin typeface="Calibri"/>
                <a:ea typeface="Calibri"/>
                <a:cs typeface="Calibri"/>
                <a:sym typeface="Calibri"/>
              </a:rPr>
              <a:t>explain</a:t>
            </a:r>
            <a:r>
              <a:rPr lang="en-GB" sz="1200">
                <a:solidFill>
                  <a:schemeClr val="dk1"/>
                </a:solidFill>
                <a:latin typeface="Calibri"/>
                <a:ea typeface="Calibri"/>
                <a:cs typeface="Calibri"/>
                <a:sym typeface="Calibri"/>
              </a:rPr>
              <a:t> to the group that this session is focused on the service delivery activities: life skills and focused care sessions. </a:t>
            </a:r>
            <a:endParaRPr/>
          </a:p>
        </p:txBody>
      </p:sp>
      <p:sp>
        <p:nvSpPr>
          <p:cNvPr id="584" name="Google Shape;58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solidFill>
                  <a:schemeClr val="dk1"/>
                </a:solidFill>
                <a:latin typeface="Calibri"/>
                <a:ea typeface="Calibri"/>
                <a:cs typeface="Calibri"/>
                <a:sym typeface="Calibri"/>
              </a:rPr>
              <a:t>Show </a:t>
            </a:r>
            <a:r>
              <a:rPr lang="en-GB" sz="1200">
                <a:solidFill>
                  <a:schemeClr val="dk1"/>
                </a:solidFill>
                <a:latin typeface="Calibri"/>
                <a:ea typeface="Calibri"/>
                <a:cs typeface="Calibri"/>
                <a:sym typeface="Calibri"/>
              </a:rPr>
              <a:t>slide 42 and explain the learning objectives for the session.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1">
                <a:solidFill>
                  <a:schemeClr val="dk1"/>
                </a:solidFill>
                <a:latin typeface="Calibri"/>
                <a:ea typeface="Calibri"/>
                <a:cs typeface="Calibri"/>
                <a:sym typeface="Calibri"/>
              </a:rPr>
              <a:t>Ask </a:t>
            </a:r>
            <a:r>
              <a:rPr lang="en-GB" sz="1200">
                <a:solidFill>
                  <a:schemeClr val="dk1"/>
                </a:solidFill>
                <a:latin typeface="Calibri"/>
                <a:ea typeface="Calibri"/>
                <a:cs typeface="Calibri"/>
                <a:sym typeface="Calibri"/>
              </a:rPr>
              <a:t>the group if they know the difference between sexual health and rights and reproductive health and rights? Give each table post-it notes and ask individuals to write the first thing that they think of when they think of sexual rights and reproductive rights. After 5 minutes, ask the participants to stick their post-it notes on the corresponding flipchart paper hung at the front of the room. Ask for two volunteers to go through the answers and group them together and read them aloud to the participants.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595" name="Google Shape;59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08" name="Google Shape;60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i="0">
                <a:solidFill>
                  <a:schemeClr val="dk1"/>
                </a:solidFill>
                <a:latin typeface="Calibri"/>
                <a:ea typeface="Calibri"/>
                <a:cs typeface="Calibri"/>
                <a:sym typeface="Calibri"/>
              </a:rPr>
              <a:t>Show slide 44-46 to the participants and explain how this tool contributes to the long-term outcomes in the Theory of Change (slide 46). Briefly explain that the life skills workshops and focused session activities contribute to the intermediate and long-term programme outcomes.</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endParaRPr i="0"/>
          </a:p>
        </p:txBody>
      </p:sp>
      <p:sp>
        <p:nvSpPr>
          <p:cNvPr id="619" name="Google Shape;61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i="0">
                <a:solidFill>
                  <a:schemeClr val="dk1"/>
                </a:solidFill>
                <a:latin typeface="Calibri"/>
                <a:ea typeface="Calibri"/>
                <a:cs typeface="Calibri"/>
                <a:sym typeface="Calibri"/>
              </a:rPr>
              <a:t>The long-term outcomes are:</a:t>
            </a:r>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1. Girls (married and unmarried) experience improved wellbeing, resilience and happiness</a:t>
            </a:r>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2. Girls at risk of CEFM participate in decisions that affect them, including regarding relationships</a:t>
            </a:r>
            <a:endParaRPr/>
          </a:p>
          <a:p>
            <a:pPr marL="0" lvl="0" indent="0" algn="l" rtl="0">
              <a:spcBef>
                <a:spcPts val="0"/>
              </a:spcBef>
              <a:spcAft>
                <a:spcPts val="0"/>
              </a:spcAft>
              <a:buNone/>
            </a:pPr>
            <a:r>
              <a:rPr lang="en-GB" sz="1200" i="0">
                <a:solidFill>
                  <a:schemeClr val="dk1"/>
                </a:solidFill>
                <a:latin typeface="Calibri"/>
                <a:ea typeface="Calibri"/>
                <a:cs typeface="Calibri"/>
                <a:sym typeface="Calibri"/>
              </a:rPr>
              <a:t>3. Girls (unmarried, married, divorced or widowed) have increased access to essential services including health, including mental health, sexual and reproductive health and rights, education, comprehensive sexuality education, child protection, gender based violence support, economic assistance and legal support</a:t>
            </a:r>
            <a:endParaRPr/>
          </a:p>
          <a:p>
            <a:pPr marL="0" lvl="0" indent="0" algn="l" rtl="0">
              <a:spcBef>
                <a:spcPts val="0"/>
              </a:spcBef>
              <a:spcAft>
                <a:spcPts val="0"/>
              </a:spcAft>
              <a:buNone/>
            </a:pPr>
            <a:endParaRPr sz="120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636" name="Google Shape;63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Show slide 47. Explain that participants for life skills should be recruited based on a set of criteria:</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Explain </a:t>
            </a:r>
            <a:r>
              <a:rPr lang="en-GB" sz="1200">
                <a:solidFill>
                  <a:schemeClr val="dk1"/>
                </a:solidFill>
                <a:latin typeface="Calibri"/>
                <a:ea typeface="Calibri"/>
                <a:cs typeface="Calibri"/>
                <a:sym typeface="Calibri"/>
              </a:rPr>
              <a:t>that eligible girls can participate in the focused care sessions as a stand-alone or complementary intervention to life skills workshops.</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Say </a:t>
            </a:r>
            <a:r>
              <a:rPr lang="en-GB" sz="1200">
                <a:solidFill>
                  <a:schemeClr val="dk1"/>
                </a:solidFill>
                <a:latin typeface="Calibri"/>
                <a:ea typeface="Calibri"/>
                <a:cs typeface="Calibri"/>
                <a:sym typeface="Calibri"/>
              </a:rPr>
              <a:t>that adolescents should be recruited based on age and marital status. Explain that the service delivery activities (excluding case management) are delivered in cycles. The recommended group size and</a:t>
            </a:r>
            <a:r>
              <a:rPr lang="en-GB" sz="1200" b="1">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participation is 9-12 participants per group/cycle. For example, the first group of 9-12 participants begin the programme and complete all sessions together (Cycle 1). When enough eligible adolescents have been identified and recruited, a new group of 9-12 participants begin the programme and complete all sessions together (Cycle 2) and so on.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At no point should new participants be invited to join the group mid-way through the cycle. This is to maintain rapport and trust among the participants and minimise disruption to the group (e.g. having to re explain concepts previously discussed).</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that sessions should be planned once a week, according to the availability of the participants. </a:t>
            </a:r>
            <a:r>
              <a:rPr lang="en-GB" sz="1200" b="1">
                <a:solidFill>
                  <a:schemeClr val="dk1"/>
                </a:solidFill>
                <a:latin typeface="Calibri"/>
                <a:ea typeface="Calibri"/>
                <a:cs typeface="Calibri"/>
                <a:sym typeface="Calibri"/>
              </a:rPr>
              <a:t>Explain </a:t>
            </a:r>
            <a:r>
              <a:rPr lang="en-GB" sz="1200">
                <a:solidFill>
                  <a:schemeClr val="dk1"/>
                </a:solidFill>
                <a:latin typeface="Calibri"/>
                <a:ea typeface="Calibri"/>
                <a:cs typeface="Calibri"/>
                <a:sym typeface="Calibri"/>
              </a:rPr>
              <a:t>that invited life skills participants are grouped by age, needs, sex and marital status and are recruited through the community while focused care activities are designed to build the assets and develop positive coping mechanisms for challenging situations and participants should only be referred to participate through case managements services. Adolescent girls who are at imminent risk, already married girls, widowed and divorced are eligible to attend.</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643" name="Google Shape;64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i="0">
                <a:solidFill>
                  <a:schemeClr val="dk1"/>
                </a:solidFill>
                <a:latin typeface="Calibri"/>
                <a:ea typeface="Calibri"/>
                <a:cs typeface="Calibri"/>
                <a:sym typeface="Calibri"/>
              </a:rPr>
              <a:t>Show slide 49 and explain that the life skills and focused care sessions use a consistent structure and timing of each session. Read the 6 headings and timings for each</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Divide </a:t>
            </a:r>
            <a:r>
              <a:rPr lang="en-GB" sz="1200">
                <a:solidFill>
                  <a:schemeClr val="dk1"/>
                </a:solidFill>
                <a:latin typeface="Calibri"/>
                <a:ea typeface="Calibri"/>
                <a:cs typeface="Calibri"/>
                <a:sym typeface="Calibri"/>
              </a:rPr>
              <a:t>participants up into groups of four and </a:t>
            </a:r>
            <a:r>
              <a:rPr lang="en-GB" sz="1200" b="1">
                <a:solidFill>
                  <a:schemeClr val="dk1"/>
                </a:solidFill>
                <a:latin typeface="Calibri"/>
                <a:ea typeface="Calibri"/>
                <a:cs typeface="Calibri"/>
                <a:sym typeface="Calibri"/>
              </a:rPr>
              <a:t>ask</a:t>
            </a:r>
            <a:r>
              <a:rPr lang="en-GB" sz="1200">
                <a:solidFill>
                  <a:schemeClr val="dk1"/>
                </a:solidFill>
                <a:latin typeface="Calibri"/>
                <a:ea typeface="Calibri"/>
                <a:cs typeface="Calibri"/>
                <a:sym typeface="Calibri"/>
              </a:rPr>
              <a:t> the participants to spend 20 minutes looking through the curricula and making note of which activities are different based on age and marital status. Ask participants why they think that the sessions are different.</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Distribute</a:t>
            </a:r>
            <a:r>
              <a:rPr lang="en-GB" sz="1200">
                <a:solidFill>
                  <a:schemeClr val="dk1"/>
                </a:solidFill>
                <a:latin typeface="Calibri"/>
                <a:ea typeface="Calibri"/>
                <a:cs typeface="Calibri"/>
                <a:sym typeface="Calibri"/>
              </a:rPr>
              <a:t> the handout on adapting activities. </a:t>
            </a:r>
            <a:r>
              <a:rPr lang="en-GB" sz="1200" b="1">
                <a:solidFill>
                  <a:schemeClr val="dk1"/>
                </a:solidFill>
                <a:latin typeface="Calibri"/>
                <a:ea typeface="Calibri"/>
                <a:cs typeface="Calibri"/>
                <a:sym typeface="Calibri"/>
              </a:rPr>
              <a:t>Explain</a:t>
            </a:r>
            <a:r>
              <a:rPr lang="en-GB" sz="1200">
                <a:solidFill>
                  <a:schemeClr val="dk1"/>
                </a:solidFill>
                <a:latin typeface="Calibri"/>
                <a:ea typeface="Calibri"/>
                <a:cs typeface="Calibri"/>
                <a:sym typeface="Calibri"/>
              </a:rPr>
              <a:t> that the activity sessions will be tailored to the unique needs of different participants including those who are already married or widowed and divorced girls. This allows for each group to receive knowledge and skills relevant to their own experiences. </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Say </a:t>
            </a:r>
            <a:r>
              <a:rPr lang="en-GB" sz="1200">
                <a:solidFill>
                  <a:schemeClr val="dk1"/>
                </a:solidFill>
                <a:latin typeface="Calibri"/>
                <a:ea typeface="Calibri"/>
                <a:cs typeface="Calibri"/>
                <a:sym typeface="Calibri"/>
              </a:rPr>
              <a:t>that facilitators and their supervisors need to consider the culture and context of each group to ensure safety of the participants and acceptability of the session content, for example, sessions on healthy boundaries and ASRH might need to be tailored for different groups, depending on their age and marital status. Guidance on adjusting the activities to suit the evolving capacities of children and youth are provided in annex 7 in your handout books.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672" name="Google Shape;67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79" name="Google Shape;17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84" name="Google Shape;684;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11" name="Google Shape;71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37" name="Google Shape;73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Say </a:t>
            </a:r>
            <a:r>
              <a:rPr lang="en-GB" sz="1200" b="0" i="0" u="none" strike="noStrike">
                <a:solidFill>
                  <a:schemeClr val="dk1"/>
                </a:solidFill>
                <a:latin typeface="Calibri"/>
                <a:ea typeface="Calibri"/>
                <a:cs typeface="Calibri"/>
                <a:sym typeface="Calibri"/>
              </a:rPr>
              <a:t>that working with adolescent girls can be a bit scary for those of us who have worked with adult women for most of our careers. At the core of GBV case management with adolescent girl survivors, the principles, theories and skills are all the same. We maintain survivor-centred attitudes and pull on our strong communication skills to effectively support, assess, and service/safety plan with survivors.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The only thing that will change when working with adolescent girls is your delivery, which you will need to alter based on the girls’ developmental level, individual situation, and maturity. As with all survivors (adults and children), you should not use professional jargon, terms and/or phrases but instead use simple, clear language and tailor the way you express ideas to the age of the girl. Additionally, as with adults, you will prioritize and attend to the survivor’s safety at all times.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Explain </a:t>
            </a:r>
            <a:r>
              <a:rPr lang="en-GB" sz="1200" b="0" i="0" u="none" strike="noStrike">
                <a:solidFill>
                  <a:schemeClr val="dk1"/>
                </a:solidFill>
                <a:latin typeface="Calibri"/>
                <a:ea typeface="Calibri"/>
                <a:cs typeface="Calibri"/>
                <a:sym typeface="Calibri"/>
              </a:rPr>
              <a:t>that when working with adolescent the most import principles and skills to remember are: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Alter your delivery based on the girl’s developmental level, situation, and maturity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Do not use professional jargon, terms, or phrases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Use simple, clear language – tailored to the age and understanding of the girl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Prioritize safety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91" name="Google Shape;19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 </a:t>
            </a:r>
            <a:r>
              <a:rPr lang="en-GB" sz="1200" b="1">
                <a:solidFill>
                  <a:schemeClr val="dk1"/>
                </a:solidFill>
                <a:latin typeface="Calibri"/>
                <a:ea typeface="Calibri"/>
                <a:cs typeface="Calibri"/>
                <a:sym typeface="Calibri"/>
              </a:rPr>
              <a:t>Show </a:t>
            </a:r>
            <a:r>
              <a:rPr lang="en-GB" sz="1200">
                <a:solidFill>
                  <a:schemeClr val="dk1"/>
                </a:solidFill>
                <a:latin typeface="Calibri"/>
                <a:ea typeface="Calibri"/>
                <a:cs typeface="Calibri"/>
                <a:sym typeface="Calibri"/>
              </a:rPr>
              <a:t>slide 7. </a:t>
            </a:r>
            <a:r>
              <a:rPr lang="en-GB" sz="1200" b="1">
                <a:solidFill>
                  <a:schemeClr val="dk1"/>
                </a:solidFill>
                <a:latin typeface="Calibri"/>
                <a:ea typeface="Calibri"/>
                <a:cs typeface="Calibri"/>
                <a:sym typeface="Calibri"/>
              </a:rPr>
              <a:t>Say </a:t>
            </a:r>
            <a:r>
              <a:rPr lang="en-GB" sz="1200">
                <a:solidFill>
                  <a:schemeClr val="dk1"/>
                </a:solidFill>
                <a:latin typeface="Calibri"/>
                <a:ea typeface="Calibri"/>
                <a:cs typeface="Calibri"/>
                <a:sym typeface="Calibri"/>
              </a:rPr>
              <a:t>that CEFM case management follows the same process and guiding principles as other GBV cases.  Explain that there are two main categories of early marriage cases, which require different types of focus in your assessment and ultimately different actions based on the needs of the girl. This includes imminent risk and already married cases, which we will look at closer in this topic.</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First and foremost, in any case management response is introducing yourself and getting consent to proceed with services. This is followed by a safe, well-paced, and thorough assessment. The assessment will look slightly different depending on the girl’s situation: whether she is at risk for an early marriage or if she is already married.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03" name="Google Shape;2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Say remember that while this may be our instinct, it is not our role to go immediately to the family to try to stop a marriage from going ahead. Doing so is unsafe for the girl as well as ourselves and our colleagues. Our role is rather to work with the survivor to understand what she wants and how we can support that process. We want to: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Build a trusting relationship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Facilitate a process of engagement, assessment and case action planning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Provide information to the girl about early marriage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Engage with trusted adults if and when relevant. Just like with any type of GBV, as the case worker, we do not intervene directly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Keep safety of the girl at the forefront of any action / intervention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19" name="Google Shape;2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Say</a:t>
            </a:r>
            <a:r>
              <a:rPr lang="en-GB" sz="1200" b="0" i="0" u="none" strike="noStrike">
                <a:solidFill>
                  <a:schemeClr val="dk1"/>
                </a:solidFill>
                <a:latin typeface="Calibri"/>
                <a:ea typeface="Calibri"/>
                <a:cs typeface="Calibri"/>
                <a:sym typeface="Calibri"/>
              </a:rPr>
              <a:t> that the case management response always begins with Introduction and Engagement (including the informed consent process). If our organization has other programming for adolescent girls, it is possible that we may already be working with that girl. If you are already working with the girl</a:t>
            </a:r>
            <a:r>
              <a:rPr lang="en-GB" sz="1200" b="0" i="0" u="none">
                <a:solidFill>
                  <a:schemeClr val="dk1"/>
                </a:solidFill>
                <a:latin typeface="Calibri"/>
                <a:ea typeface="Calibri"/>
                <a:cs typeface="Calibri"/>
                <a:sym typeface="Calibri"/>
              </a:rPr>
              <a:t>, but not</a:t>
            </a:r>
            <a:r>
              <a:rPr lang="en-GB" sz="1200" b="0" i="0" u="none" strike="noStrike">
                <a:solidFill>
                  <a:schemeClr val="dk1"/>
                </a:solidFill>
                <a:latin typeface="Calibri"/>
                <a:ea typeface="Calibri"/>
                <a:cs typeface="Calibri"/>
                <a:sym typeface="Calibri"/>
              </a:rPr>
              <a:t> in the context of a case management service, you still need to re-confirm consent at this </a:t>
            </a:r>
            <a:r>
              <a:rPr lang="en-GB" sz="1200" b="0" i="0" u="none">
                <a:solidFill>
                  <a:schemeClr val="dk1"/>
                </a:solidFill>
                <a:latin typeface="Calibri"/>
                <a:ea typeface="Calibri"/>
                <a:cs typeface="Calibri"/>
                <a:sym typeface="Calibri"/>
              </a:rPr>
              <a:t>first </a:t>
            </a:r>
            <a:r>
              <a:rPr lang="en-GB" sz="1200" b="0" i="0" u="none" strike="noStrike">
                <a:solidFill>
                  <a:schemeClr val="dk1"/>
                </a:solidFill>
                <a:latin typeface="Calibri"/>
                <a:ea typeface="Calibri"/>
                <a:cs typeface="Calibri"/>
                <a:sym typeface="Calibri"/>
              </a:rPr>
              <a:t>stage</a:t>
            </a:r>
            <a:r>
              <a:rPr lang="en-GB" sz="1200" b="0" i="0" u="none">
                <a:solidFill>
                  <a:schemeClr val="dk1"/>
                </a:solidFill>
                <a:latin typeface="Calibri"/>
                <a:ea typeface="Calibri"/>
                <a:cs typeface="Calibri"/>
                <a:sym typeface="Calibri"/>
              </a:rPr>
              <a:t>. You will also need to re-confirm consent for each referral or for transition into remote modality.</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Remember to be clear about confidentiality and its limits and mandatory reporting.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Explain</a:t>
            </a:r>
            <a:r>
              <a:rPr lang="en-GB" sz="1200" b="0" i="0" u="none" strike="noStrike">
                <a:solidFill>
                  <a:schemeClr val="dk1"/>
                </a:solidFill>
                <a:latin typeface="Calibri"/>
                <a:ea typeface="Calibri"/>
                <a:cs typeface="Calibri"/>
                <a:sym typeface="Calibri"/>
              </a:rPr>
              <a:t> the consent process for working with adolescent girls is will be different depending on the age of the girl with whom you are working.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If the girl is between the ages of 6-11, you will obtain informed assent, an agreement from the girl that she wants to receive services. You will then have to get informed consent from the girl’s caregiver. If the caregiver is not supportive or if reaching out to the caregiver is deemed to not be in the child’s best interest, another trusted adult or the girl’s casemanager can provide written consent for services.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The same process applies to girls aged 12-14; however, depending on the maturity of the girl, her consent for services can take due weight, meaning that consideration can be given to her views and opinions based on factors such as her age and maturity.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For girls ages 15-17, informed consent must be obtained from the girl and, if possible, from her caregiver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1" name="Google Shape;23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2"/>
        <p:cNvGrpSpPr/>
        <p:nvPr/>
      </p:nvGrpSpPr>
      <p:grpSpPr>
        <a:xfrm>
          <a:off x="0" y="0"/>
          <a:ext cx="0" cy="0"/>
          <a:chOff x="0" y="0"/>
          <a:chExt cx="0" cy="0"/>
        </a:xfrm>
      </p:grpSpPr>
      <p:sp>
        <p:nvSpPr>
          <p:cNvPr id="13" name="Google Shape;1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57"/>
          <p:cNvSpPr/>
          <p:nvPr/>
        </p:nvSpPr>
        <p:spPr>
          <a:xfrm>
            <a:off x="444" y="3447240"/>
            <a:ext cx="4079332" cy="3438144"/>
          </a:xfrm>
          <a:prstGeom prst="rect">
            <a:avLst/>
          </a:prstGeom>
          <a:solidFill>
            <a:srgbClr val="F8D8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5" name="Google Shape;15;p57"/>
          <p:cNvSpPr/>
          <p:nvPr/>
        </p:nvSpPr>
        <p:spPr>
          <a:xfrm>
            <a:off x="8150948" y="3447239"/>
            <a:ext cx="4041052" cy="3438144"/>
          </a:xfrm>
          <a:prstGeom prst="rect">
            <a:avLst/>
          </a:prstGeom>
          <a:solidFill>
            <a:srgbClr val="5A00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6" name="Google Shape;16;p5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832304" y="4689140"/>
            <a:ext cx="2664296" cy="1020128"/>
          </a:xfrm>
          <a:prstGeom prst="rect">
            <a:avLst/>
          </a:prstGeom>
          <a:noFill/>
          <a:ln>
            <a:noFill/>
          </a:ln>
        </p:spPr>
      </p:pic>
      <p:sp>
        <p:nvSpPr>
          <p:cNvPr id="17" name="Google Shape;17;p57"/>
          <p:cNvSpPr/>
          <p:nvPr/>
        </p:nvSpPr>
        <p:spPr>
          <a:xfrm>
            <a:off x="444" y="0"/>
            <a:ext cx="4079332" cy="344766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8" name="Google Shape;18;p57"/>
          <p:cNvSpPr>
            <a:spLocks noGrp="1"/>
          </p:cNvSpPr>
          <p:nvPr>
            <p:ph type="pic" idx="2"/>
          </p:nvPr>
        </p:nvSpPr>
        <p:spPr>
          <a:xfrm>
            <a:off x="4077056" y="3455190"/>
            <a:ext cx="4073892" cy="3417599"/>
          </a:xfrm>
          <a:prstGeom prst="rect">
            <a:avLst/>
          </a:prstGeom>
          <a:noFill/>
          <a:ln>
            <a:noFill/>
          </a:ln>
        </p:spPr>
      </p:sp>
      <p:sp>
        <p:nvSpPr>
          <p:cNvPr id="19" name="Google Shape;19;p57"/>
          <p:cNvSpPr txBox="1">
            <a:spLocks noGrp="1"/>
          </p:cNvSpPr>
          <p:nvPr>
            <p:ph type="title"/>
          </p:nvPr>
        </p:nvSpPr>
        <p:spPr>
          <a:xfrm>
            <a:off x="4419600" y="1727200"/>
            <a:ext cx="7564120" cy="156408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nd photo 1">
  <p:cSld name="Text and photo 1">
    <p:spTree>
      <p:nvGrpSpPr>
        <p:cNvPr id="1" name="Shape 62"/>
        <p:cNvGrpSpPr/>
        <p:nvPr/>
      </p:nvGrpSpPr>
      <p:grpSpPr>
        <a:xfrm>
          <a:off x="0" y="0"/>
          <a:ext cx="0" cy="0"/>
          <a:chOff x="0" y="0"/>
          <a:chExt cx="0" cy="0"/>
        </a:xfrm>
      </p:grpSpPr>
      <p:sp>
        <p:nvSpPr>
          <p:cNvPr id="63" name="Google Shape;63;p66"/>
          <p:cNvSpPr/>
          <p:nvPr/>
        </p:nvSpPr>
        <p:spPr>
          <a:xfrm>
            <a:off x="0" y="3411872"/>
            <a:ext cx="4079332" cy="3455272"/>
          </a:xfrm>
          <a:prstGeom prst="rect">
            <a:avLst/>
          </a:prstGeom>
          <a:solidFill>
            <a:srgbClr val="5A00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64" name="Google Shape;64;p66"/>
          <p:cNvSpPr>
            <a:spLocks noGrp="1"/>
          </p:cNvSpPr>
          <p:nvPr>
            <p:ph type="pic" idx="2"/>
          </p:nvPr>
        </p:nvSpPr>
        <p:spPr>
          <a:xfrm>
            <a:off x="-19050" y="0"/>
            <a:ext cx="4079032" cy="3411872"/>
          </a:xfrm>
          <a:prstGeom prst="rect">
            <a:avLst/>
          </a:prstGeom>
          <a:noFill/>
          <a:ln>
            <a:noFill/>
          </a:ln>
        </p:spPr>
      </p:sp>
      <p:sp>
        <p:nvSpPr>
          <p:cNvPr id="65" name="Google Shape;65;p66"/>
          <p:cNvSpPr txBox="1">
            <a:spLocks noGrp="1"/>
          </p:cNvSpPr>
          <p:nvPr>
            <p:ph type="body" idx="1"/>
          </p:nvPr>
        </p:nvSpPr>
        <p:spPr>
          <a:xfrm>
            <a:off x="5124449" y="2606960"/>
            <a:ext cx="6715125" cy="3581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66" name="Google Shape;66;p66"/>
          <p:cNvSpPr txBox="1">
            <a:spLocks noGrp="1"/>
          </p:cNvSpPr>
          <p:nvPr>
            <p:ph type="title"/>
          </p:nvPr>
        </p:nvSpPr>
        <p:spPr>
          <a:xfrm>
            <a:off x="5107671" y="848423"/>
            <a:ext cx="6731903" cy="1758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ext and photo 1">
  <p:cSld name="1_Text and photo 1">
    <p:spTree>
      <p:nvGrpSpPr>
        <p:cNvPr id="1" name="Shape 67"/>
        <p:cNvGrpSpPr/>
        <p:nvPr/>
      </p:nvGrpSpPr>
      <p:grpSpPr>
        <a:xfrm>
          <a:off x="0" y="0"/>
          <a:ext cx="0" cy="0"/>
          <a:chOff x="0" y="0"/>
          <a:chExt cx="0" cy="0"/>
        </a:xfrm>
      </p:grpSpPr>
      <p:sp>
        <p:nvSpPr>
          <p:cNvPr id="68" name="Google Shape;68;p67"/>
          <p:cNvSpPr>
            <a:spLocks noGrp="1"/>
          </p:cNvSpPr>
          <p:nvPr>
            <p:ph type="pic" idx="2"/>
          </p:nvPr>
        </p:nvSpPr>
        <p:spPr>
          <a:xfrm>
            <a:off x="-19050" y="0"/>
            <a:ext cx="4079032" cy="3411872"/>
          </a:xfrm>
          <a:prstGeom prst="rect">
            <a:avLst/>
          </a:prstGeom>
          <a:noFill/>
          <a:ln>
            <a:noFill/>
          </a:ln>
        </p:spPr>
      </p:sp>
      <p:sp>
        <p:nvSpPr>
          <p:cNvPr id="69" name="Google Shape;69;p67"/>
          <p:cNvSpPr txBox="1">
            <a:spLocks noGrp="1"/>
          </p:cNvSpPr>
          <p:nvPr>
            <p:ph type="body" idx="1"/>
          </p:nvPr>
        </p:nvSpPr>
        <p:spPr>
          <a:xfrm>
            <a:off x="5124449" y="2606960"/>
            <a:ext cx="6715125" cy="3581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70" name="Google Shape;70;p67"/>
          <p:cNvSpPr>
            <a:spLocks noGrp="1"/>
          </p:cNvSpPr>
          <p:nvPr>
            <p:ph type="pic" idx="3"/>
          </p:nvPr>
        </p:nvSpPr>
        <p:spPr>
          <a:xfrm>
            <a:off x="-19050" y="3414228"/>
            <a:ext cx="4079032" cy="3443771"/>
          </a:xfrm>
          <a:prstGeom prst="rect">
            <a:avLst/>
          </a:prstGeom>
          <a:noFill/>
          <a:ln>
            <a:noFill/>
          </a:ln>
        </p:spPr>
      </p:sp>
      <p:sp>
        <p:nvSpPr>
          <p:cNvPr id="71" name="Google Shape;71;p67"/>
          <p:cNvSpPr txBox="1">
            <a:spLocks noGrp="1"/>
          </p:cNvSpPr>
          <p:nvPr>
            <p:ph type="title"/>
          </p:nvPr>
        </p:nvSpPr>
        <p:spPr>
          <a:xfrm>
            <a:off x="5107671" y="848423"/>
            <a:ext cx="6731903" cy="1758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72"/>
        <p:cNvGrpSpPr/>
        <p:nvPr/>
      </p:nvGrpSpPr>
      <p:grpSpPr>
        <a:xfrm>
          <a:off x="0" y="0"/>
          <a:ext cx="0" cy="0"/>
          <a:chOff x="0" y="0"/>
          <a:chExt cx="0" cy="0"/>
        </a:xfrm>
      </p:grpSpPr>
      <p:sp>
        <p:nvSpPr>
          <p:cNvPr id="73" name="Google Shape;73;p68"/>
          <p:cNvSpPr/>
          <p:nvPr/>
        </p:nvSpPr>
        <p:spPr>
          <a:xfrm>
            <a:off x="-19350" y="3411872"/>
            <a:ext cx="4079332" cy="3446128"/>
          </a:xfrm>
          <a:prstGeom prst="rect">
            <a:avLst/>
          </a:prstGeom>
          <a:solidFill>
            <a:srgbClr val="5A00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74" name="Google Shape;74;p68"/>
          <p:cNvSpPr>
            <a:spLocks noGrp="1"/>
          </p:cNvSpPr>
          <p:nvPr>
            <p:ph type="pic" idx="2"/>
          </p:nvPr>
        </p:nvSpPr>
        <p:spPr>
          <a:xfrm>
            <a:off x="-19050" y="0"/>
            <a:ext cx="4077547" cy="3404650"/>
          </a:xfrm>
          <a:prstGeom prst="rect">
            <a:avLst/>
          </a:prstGeom>
          <a:noFill/>
          <a:ln>
            <a:noFill/>
          </a:ln>
        </p:spPr>
      </p:sp>
      <p:sp>
        <p:nvSpPr>
          <p:cNvPr id="75" name="Google Shape;75;p68"/>
          <p:cNvSpPr>
            <a:spLocks noGrp="1"/>
          </p:cNvSpPr>
          <p:nvPr>
            <p:ph type="pic" idx="3"/>
          </p:nvPr>
        </p:nvSpPr>
        <p:spPr>
          <a:xfrm>
            <a:off x="4059981" y="3411872"/>
            <a:ext cx="4101355" cy="3446128"/>
          </a:xfrm>
          <a:prstGeom prst="rect">
            <a:avLst/>
          </a:prstGeom>
          <a:noFill/>
          <a:ln>
            <a:noFill/>
          </a:ln>
        </p:spPr>
      </p:sp>
      <p:sp>
        <p:nvSpPr>
          <p:cNvPr id="76" name="Google Shape;76;p68"/>
          <p:cNvSpPr>
            <a:spLocks noGrp="1"/>
          </p:cNvSpPr>
          <p:nvPr>
            <p:ph type="pic" idx="4"/>
          </p:nvPr>
        </p:nvSpPr>
        <p:spPr>
          <a:xfrm>
            <a:off x="8149582" y="0"/>
            <a:ext cx="4042418" cy="3404650"/>
          </a:xfrm>
          <a:prstGeom prst="rect">
            <a:avLst/>
          </a:prstGeom>
          <a:noFill/>
          <a:ln>
            <a:noFill/>
          </a:ln>
        </p:spPr>
      </p:sp>
      <p:sp>
        <p:nvSpPr>
          <p:cNvPr id="77" name="Google Shape;77;p68"/>
          <p:cNvSpPr/>
          <p:nvPr/>
        </p:nvSpPr>
        <p:spPr>
          <a:xfrm>
            <a:off x="8161336" y="3411872"/>
            <a:ext cx="4079333" cy="3446128"/>
          </a:xfrm>
          <a:prstGeom prst="rect">
            <a:avLst/>
          </a:prstGeom>
          <a:solidFill>
            <a:srgbClr val="F8D8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78" name="Google Shape;78;p68"/>
          <p:cNvSpPr/>
          <p:nvPr/>
        </p:nvSpPr>
        <p:spPr>
          <a:xfrm>
            <a:off x="4058497" y="3494"/>
            <a:ext cx="4091085" cy="340837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hart 1">
  <p:cSld name="Chart 1">
    <p:spTree>
      <p:nvGrpSpPr>
        <p:cNvPr id="1" name="Shape 79"/>
        <p:cNvGrpSpPr/>
        <p:nvPr/>
      </p:nvGrpSpPr>
      <p:grpSpPr>
        <a:xfrm>
          <a:off x="0" y="0"/>
          <a:ext cx="0" cy="0"/>
          <a:chOff x="0" y="0"/>
          <a:chExt cx="0" cy="0"/>
        </a:xfrm>
      </p:grpSpPr>
      <p:sp>
        <p:nvSpPr>
          <p:cNvPr id="80" name="Google Shape;80;p69"/>
          <p:cNvSpPr/>
          <p:nvPr/>
        </p:nvSpPr>
        <p:spPr>
          <a:xfrm>
            <a:off x="-1" y="-18288"/>
            <a:ext cx="4050458" cy="3438144"/>
          </a:xfrm>
          <a:prstGeom prst="rect">
            <a:avLst/>
          </a:prstGeom>
          <a:solidFill>
            <a:srgbClr val="2CBD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81" name="Google Shape;81;p69"/>
          <p:cNvSpPr>
            <a:spLocks noGrp="1"/>
          </p:cNvSpPr>
          <p:nvPr>
            <p:ph type="pic" idx="2"/>
          </p:nvPr>
        </p:nvSpPr>
        <p:spPr>
          <a:xfrm>
            <a:off x="974721" y="848423"/>
            <a:ext cx="2111543" cy="1758537"/>
          </a:xfrm>
          <a:prstGeom prst="rect">
            <a:avLst/>
          </a:prstGeom>
          <a:noFill/>
          <a:ln>
            <a:noFill/>
          </a:ln>
        </p:spPr>
      </p:sp>
      <p:sp>
        <p:nvSpPr>
          <p:cNvPr id="82" name="Google Shape;82;p69"/>
          <p:cNvSpPr>
            <a:spLocks noGrp="1"/>
          </p:cNvSpPr>
          <p:nvPr>
            <p:ph type="pic" idx="3"/>
          </p:nvPr>
        </p:nvSpPr>
        <p:spPr>
          <a:xfrm>
            <a:off x="-1" y="3419856"/>
            <a:ext cx="4050458" cy="3438144"/>
          </a:xfrm>
          <a:prstGeom prst="rect">
            <a:avLst/>
          </a:prstGeom>
          <a:noFill/>
          <a:ln>
            <a:noFill/>
          </a:ln>
        </p:spPr>
      </p:sp>
      <p:sp>
        <p:nvSpPr>
          <p:cNvPr id="83" name="Google Shape;83;p69"/>
          <p:cNvSpPr>
            <a:spLocks noGrp="1"/>
          </p:cNvSpPr>
          <p:nvPr>
            <p:ph type="chart" idx="4"/>
          </p:nvPr>
        </p:nvSpPr>
        <p:spPr>
          <a:xfrm>
            <a:off x="4502151" y="2439172"/>
            <a:ext cx="5693410" cy="38547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84" name="Google Shape;84;p69"/>
          <p:cNvSpPr txBox="1">
            <a:spLocks noGrp="1"/>
          </p:cNvSpPr>
          <p:nvPr>
            <p:ph type="body" idx="1"/>
          </p:nvPr>
        </p:nvSpPr>
        <p:spPr>
          <a:xfrm>
            <a:off x="4502154" y="1700784"/>
            <a:ext cx="6715125" cy="444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85" name="Google Shape;85;p69"/>
          <p:cNvSpPr txBox="1">
            <a:spLocks noGrp="1"/>
          </p:cNvSpPr>
          <p:nvPr>
            <p:ph type="title"/>
          </p:nvPr>
        </p:nvSpPr>
        <p:spPr>
          <a:xfrm>
            <a:off x="4502151" y="444843"/>
            <a:ext cx="6731903" cy="125594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rt 2">
  <p:cSld name="Chart 2">
    <p:spTree>
      <p:nvGrpSpPr>
        <p:cNvPr id="1" name="Shape 86"/>
        <p:cNvGrpSpPr/>
        <p:nvPr/>
      </p:nvGrpSpPr>
      <p:grpSpPr>
        <a:xfrm>
          <a:off x="0" y="0"/>
          <a:ext cx="0" cy="0"/>
          <a:chOff x="0" y="0"/>
          <a:chExt cx="0" cy="0"/>
        </a:xfrm>
      </p:grpSpPr>
      <p:sp>
        <p:nvSpPr>
          <p:cNvPr id="87" name="Google Shape;87;p70"/>
          <p:cNvSpPr/>
          <p:nvPr/>
        </p:nvSpPr>
        <p:spPr>
          <a:xfrm>
            <a:off x="-1" y="-18288"/>
            <a:ext cx="4050458" cy="34381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88" name="Google Shape;88;p70"/>
          <p:cNvSpPr>
            <a:spLocks noGrp="1"/>
          </p:cNvSpPr>
          <p:nvPr>
            <p:ph type="pic" idx="2"/>
          </p:nvPr>
        </p:nvSpPr>
        <p:spPr>
          <a:xfrm>
            <a:off x="-1" y="3419856"/>
            <a:ext cx="8112669" cy="3438144"/>
          </a:xfrm>
          <a:prstGeom prst="rect">
            <a:avLst/>
          </a:prstGeom>
          <a:noFill/>
          <a:ln>
            <a:noFill/>
          </a:ln>
        </p:spPr>
      </p:sp>
      <p:sp>
        <p:nvSpPr>
          <p:cNvPr id="89" name="Google Shape;89;p70"/>
          <p:cNvSpPr>
            <a:spLocks noGrp="1"/>
          </p:cNvSpPr>
          <p:nvPr>
            <p:ph type="chart" idx="3"/>
          </p:nvPr>
        </p:nvSpPr>
        <p:spPr>
          <a:xfrm>
            <a:off x="536575" y="549275"/>
            <a:ext cx="3086100" cy="25257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90" name="Google Shape;90;p70"/>
          <p:cNvSpPr txBox="1">
            <a:spLocks noGrp="1"/>
          </p:cNvSpPr>
          <p:nvPr>
            <p:ph type="body" idx="1"/>
          </p:nvPr>
        </p:nvSpPr>
        <p:spPr>
          <a:xfrm>
            <a:off x="4159251" y="839120"/>
            <a:ext cx="3525635" cy="12106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91" name="Google Shape;91;p70"/>
          <p:cNvSpPr/>
          <p:nvPr/>
        </p:nvSpPr>
        <p:spPr>
          <a:xfrm>
            <a:off x="8112668" y="-18288"/>
            <a:ext cx="4079332" cy="3438144"/>
          </a:xfrm>
          <a:prstGeom prst="rect">
            <a:avLst/>
          </a:prstGeom>
          <a:solidFill>
            <a:srgbClr val="D0F4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92" name="Google Shape;92;p70"/>
          <p:cNvSpPr txBox="1">
            <a:spLocks noGrp="1"/>
          </p:cNvSpPr>
          <p:nvPr>
            <p:ph type="body" idx="4"/>
          </p:nvPr>
        </p:nvSpPr>
        <p:spPr>
          <a:xfrm>
            <a:off x="8289291" y="4305022"/>
            <a:ext cx="3525635" cy="12106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93" name="Google Shape;93;p70"/>
          <p:cNvSpPr>
            <a:spLocks noGrp="1"/>
          </p:cNvSpPr>
          <p:nvPr>
            <p:ph type="chart" idx="5"/>
          </p:nvPr>
        </p:nvSpPr>
        <p:spPr>
          <a:xfrm>
            <a:off x="8660997" y="437927"/>
            <a:ext cx="3086100" cy="25257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4"/>
        <p:cNvGrpSpPr/>
        <p:nvPr/>
      </p:nvGrpSpPr>
      <p:grpSpPr>
        <a:xfrm>
          <a:off x="0" y="0"/>
          <a:ext cx="0" cy="0"/>
          <a:chOff x="0" y="0"/>
          <a:chExt cx="0" cy="0"/>
        </a:xfrm>
      </p:grpSpPr>
      <p:sp>
        <p:nvSpPr>
          <p:cNvPr id="95" name="Google Shape;95;p71"/>
          <p:cNvSpPr txBox="1">
            <a:spLocks noGrp="1"/>
          </p:cNvSpPr>
          <p:nvPr>
            <p:ph type="title"/>
          </p:nvPr>
        </p:nvSpPr>
        <p:spPr>
          <a:xfrm>
            <a:off x="519198" y="518985"/>
            <a:ext cx="10494792" cy="133452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6"/>
        <p:cNvGrpSpPr/>
        <p:nvPr/>
      </p:nvGrpSpPr>
      <p:grpSpPr>
        <a:xfrm>
          <a:off x="0" y="0"/>
          <a:ext cx="0" cy="0"/>
          <a:chOff x="0" y="0"/>
          <a:chExt cx="0" cy="0"/>
        </a:xfrm>
      </p:grpSpPr>
      <p:sp>
        <p:nvSpPr>
          <p:cNvPr id="97" name="Google Shape;97;p72"/>
          <p:cNvSpPr txBox="1">
            <a:spLocks noGrp="1"/>
          </p:cNvSpPr>
          <p:nvPr>
            <p:ph type="body" idx="1"/>
          </p:nvPr>
        </p:nvSpPr>
        <p:spPr>
          <a:xfrm>
            <a:off x="969164" y="906684"/>
            <a:ext cx="10509822" cy="533083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98"/>
        <p:cNvGrpSpPr/>
        <p:nvPr/>
      </p:nvGrpSpPr>
      <p:grpSpPr>
        <a:xfrm>
          <a:off x="0" y="0"/>
          <a:ext cx="0" cy="0"/>
          <a:chOff x="0" y="0"/>
          <a:chExt cx="0" cy="0"/>
        </a:xfrm>
      </p:grpSpPr>
      <p:sp>
        <p:nvSpPr>
          <p:cNvPr id="99" name="Google Shape;99;p73"/>
          <p:cNvSpPr txBox="1">
            <a:spLocks noGrp="1"/>
          </p:cNvSpPr>
          <p:nvPr>
            <p:ph type="body" idx="1"/>
          </p:nvPr>
        </p:nvSpPr>
        <p:spPr>
          <a:xfrm>
            <a:off x="969164" y="896524"/>
            <a:ext cx="4751152" cy="533083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00" name="Google Shape;100;p73"/>
          <p:cNvSpPr txBox="1">
            <a:spLocks noGrp="1"/>
          </p:cNvSpPr>
          <p:nvPr>
            <p:ph type="body" idx="2"/>
          </p:nvPr>
        </p:nvSpPr>
        <p:spPr>
          <a:xfrm>
            <a:off x="6225192" y="906684"/>
            <a:ext cx="4751152" cy="533083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cxnSp>
        <p:nvCxnSpPr>
          <p:cNvPr id="101" name="Google Shape;101;p73"/>
          <p:cNvCxnSpPr/>
          <p:nvPr/>
        </p:nvCxnSpPr>
        <p:spPr>
          <a:xfrm>
            <a:off x="5954233" y="906684"/>
            <a:ext cx="0" cy="5330830"/>
          </a:xfrm>
          <a:prstGeom prst="straightConnector1">
            <a:avLst/>
          </a:prstGeom>
          <a:noFill/>
          <a:ln w="22225" cap="flat" cmpd="sng">
            <a:solidFill>
              <a:schemeClr val="accent1"/>
            </a:solidFill>
            <a:prstDash val="solid"/>
            <a:miter lim="800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Comparison Photo with title">
  <p:cSld name="3_Comparison Photo with title">
    <p:spTree>
      <p:nvGrpSpPr>
        <p:cNvPr id="1" name="Shape 102"/>
        <p:cNvGrpSpPr/>
        <p:nvPr/>
      </p:nvGrpSpPr>
      <p:grpSpPr>
        <a:xfrm>
          <a:off x="0" y="0"/>
          <a:ext cx="0" cy="0"/>
          <a:chOff x="0" y="0"/>
          <a:chExt cx="0" cy="0"/>
        </a:xfrm>
      </p:grpSpPr>
      <p:cxnSp>
        <p:nvCxnSpPr>
          <p:cNvPr id="103" name="Google Shape;103;p74"/>
          <p:cNvCxnSpPr/>
          <p:nvPr/>
        </p:nvCxnSpPr>
        <p:spPr>
          <a:xfrm>
            <a:off x="5954233" y="1221742"/>
            <a:ext cx="0" cy="5015772"/>
          </a:xfrm>
          <a:prstGeom prst="straightConnector1">
            <a:avLst/>
          </a:prstGeom>
          <a:noFill/>
          <a:ln w="22225" cap="flat" cmpd="sng">
            <a:solidFill>
              <a:schemeClr val="accent1"/>
            </a:solidFill>
            <a:prstDash val="solid"/>
            <a:miter lim="800000"/>
            <a:headEnd type="none" w="sm" len="sm"/>
            <a:tailEnd type="none" w="sm" len="sm"/>
          </a:ln>
        </p:spPr>
      </p:cxnSp>
      <p:sp>
        <p:nvSpPr>
          <p:cNvPr id="104" name="Google Shape;104;p74"/>
          <p:cNvSpPr>
            <a:spLocks noGrp="1"/>
          </p:cNvSpPr>
          <p:nvPr>
            <p:ph type="pic" idx="2"/>
          </p:nvPr>
        </p:nvSpPr>
        <p:spPr>
          <a:xfrm>
            <a:off x="863600" y="1222375"/>
            <a:ext cx="4760913" cy="5014913"/>
          </a:xfrm>
          <a:prstGeom prst="rect">
            <a:avLst/>
          </a:prstGeom>
          <a:noFill/>
          <a:ln>
            <a:noFill/>
          </a:ln>
        </p:spPr>
      </p:sp>
      <p:sp>
        <p:nvSpPr>
          <p:cNvPr id="105" name="Google Shape;105;p74"/>
          <p:cNvSpPr>
            <a:spLocks noGrp="1"/>
          </p:cNvSpPr>
          <p:nvPr>
            <p:ph type="pic" idx="3"/>
          </p:nvPr>
        </p:nvSpPr>
        <p:spPr>
          <a:xfrm>
            <a:off x="6304079" y="1222375"/>
            <a:ext cx="4760913" cy="5014913"/>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Video ">
  <p:cSld name="Video ">
    <p:spTree>
      <p:nvGrpSpPr>
        <p:cNvPr id="1" name="Shape 106"/>
        <p:cNvGrpSpPr/>
        <p:nvPr/>
      </p:nvGrpSpPr>
      <p:grpSpPr>
        <a:xfrm>
          <a:off x="0" y="0"/>
          <a:ext cx="0" cy="0"/>
          <a:chOff x="0" y="0"/>
          <a:chExt cx="0" cy="0"/>
        </a:xfrm>
      </p:grpSpPr>
      <p:sp>
        <p:nvSpPr>
          <p:cNvPr id="107" name="Google Shape;107;p75"/>
          <p:cNvSpPr>
            <a:spLocks noGrp="1"/>
          </p:cNvSpPr>
          <p:nvPr>
            <p:ph type="media"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points 1">
  <p:cSld name="Bulletpoints 1">
    <p:spTree>
      <p:nvGrpSpPr>
        <p:cNvPr id="1" name="Shape 20"/>
        <p:cNvGrpSpPr/>
        <p:nvPr/>
      </p:nvGrpSpPr>
      <p:grpSpPr>
        <a:xfrm>
          <a:off x="0" y="0"/>
          <a:ext cx="0" cy="0"/>
          <a:chOff x="0" y="0"/>
          <a:chExt cx="0" cy="0"/>
        </a:xfrm>
      </p:grpSpPr>
      <p:sp>
        <p:nvSpPr>
          <p:cNvPr id="21" name="Google Shape;21;p58"/>
          <p:cNvSpPr/>
          <p:nvPr/>
        </p:nvSpPr>
        <p:spPr>
          <a:xfrm>
            <a:off x="-28875" y="-18288"/>
            <a:ext cx="4079332" cy="3438144"/>
          </a:xfrm>
          <a:prstGeom prst="rect">
            <a:avLst/>
          </a:prstGeom>
          <a:solidFill>
            <a:srgbClr val="2CBD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2" name="Google Shape;22;p58"/>
          <p:cNvSpPr/>
          <p:nvPr/>
        </p:nvSpPr>
        <p:spPr>
          <a:xfrm>
            <a:off x="-28875" y="3419856"/>
            <a:ext cx="4079332" cy="3438144"/>
          </a:xfrm>
          <a:prstGeom prst="rect">
            <a:avLst/>
          </a:prstGeom>
          <a:solidFill>
            <a:srgbClr val="5A00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3" name="Google Shape;23;p58"/>
          <p:cNvSpPr>
            <a:spLocks noGrp="1"/>
          </p:cNvSpPr>
          <p:nvPr>
            <p:ph type="pic" idx="2"/>
          </p:nvPr>
        </p:nvSpPr>
        <p:spPr>
          <a:xfrm>
            <a:off x="974721" y="848423"/>
            <a:ext cx="2111543" cy="1758537"/>
          </a:xfrm>
          <a:prstGeom prst="rect">
            <a:avLst/>
          </a:prstGeom>
          <a:noFill/>
          <a:ln>
            <a:noFill/>
          </a:ln>
        </p:spPr>
      </p:sp>
      <p:sp>
        <p:nvSpPr>
          <p:cNvPr id="24" name="Google Shape;24;p58"/>
          <p:cNvSpPr txBox="1">
            <a:spLocks noGrp="1"/>
          </p:cNvSpPr>
          <p:nvPr>
            <p:ph type="body" idx="1"/>
          </p:nvPr>
        </p:nvSpPr>
        <p:spPr>
          <a:xfrm>
            <a:off x="5124449" y="2606960"/>
            <a:ext cx="6715125" cy="3581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5" name="Google Shape;25;p58"/>
          <p:cNvSpPr txBox="1">
            <a:spLocks noGrp="1"/>
          </p:cNvSpPr>
          <p:nvPr>
            <p:ph type="body" idx="3"/>
          </p:nvPr>
        </p:nvSpPr>
        <p:spPr>
          <a:xfrm>
            <a:off x="422274" y="4885023"/>
            <a:ext cx="3326765" cy="13033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6" name="Google Shape;26;p58"/>
          <p:cNvSpPr txBox="1">
            <a:spLocks noGrp="1"/>
          </p:cNvSpPr>
          <p:nvPr>
            <p:ph type="title"/>
          </p:nvPr>
        </p:nvSpPr>
        <p:spPr>
          <a:xfrm>
            <a:off x="5107671" y="848423"/>
            <a:ext cx="6731903" cy="1758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Arial"/>
              <a:buNone/>
              <a:defRPr sz="40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_Photo">
  <p:cSld name="1_Photo">
    <p:spTree>
      <p:nvGrpSpPr>
        <p:cNvPr id="1" name="Shape 108"/>
        <p:cNvGrpSpPr/>
        <p:nvPr/>
      </p:nvGrpSpPr>
      <p:grpSpPr>
        <a:xfrm>
          <a:off x="0" y="0"/>
          <a:ext cx="0" cy="0"/>
          <a:chOff x="0" y="0"/>
          <a:chExt cx="0" cy="0"/>
        </a:xfrm>
      </p:grpSpPr>
      <p:sp>
        <p:nvSpPr>
          <p:cNvPr id="109" name="Google Shape;109;p76"/>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martArt">
  <p:cSld name="1_SmartArt">
    <p:spTree>
      <p:nvGrpSpPr>
        <p:cNvPr id="1" name="Shape 110"/>
        <p:cNvGrpSpPr/>
        <p:nvPr/>
      </p:nvGrpSpPr>
      <p:grpSpPr>
        <a:xfrm>
          <a:off x="0" y="0"/>
          <a:ext cx="0" cy="0"/>
          <a:chOff x="0" y="0"/>
          <a:chExt cx="0" cy="0"/>
        </a:xfrm>
      </p:grpSpPr>
      <p:sp>
        <p:nvSpPr>
          <p:cNvPr id="111" name="Google Shape;111;p77"/>
          <p:cNvSpPr>
            <a:spLocks noGrp="1"/>
          </p:cNvSpPr>
          <p:nvPr>
            <p:ph type="dgm" idx="2"/>
          </p:nvPr>
        </p:nvSpPr>
        <p:spPr>
          <a:xfrm>
            <a:off x="489098" y="1158949"/>
            <a:ext cx="11174819" cy="482718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One Phrase">
  <p:cSld name="1_One Phrase">
    <p:spTree>
      <p:nvGrpSpPr>
        <p:cNvPr id="1" name="Shape 112"/>
        <p:cNvGrpSpPr/>
        <p:nvPr/>
      </p:nvGrpSpPr>
      <p:grpSpPr>
        <a:xfrm>
          <a:off x="0" y="0"/>
          <a:ext cx="0" cy="0"/>
          <a:chOff x="0" y="0"/>
          <a:chExt cx="0" cy="0"/>
        </a:xfrm>
      </p:grpSpPr>
      <p:sp>
        <p:nvSpPr>
          <p:cNvPr id="113" name="Google Shape;113;p78"/>
          <p:cNvSpPr/>
          <p:nvPr/>
        </p:nvSpPr>
        <p:spPr>
          <a:xfrm>
            <a:off x="0" y="-9144"/>
            <a:ext cx="12192000" cy="686714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14" name="Google Shape;114;p78"/>
          <p:cNvSpPr txBox="1">
            <a:spLocks noGrp="1"/>
          </p:cNvSpPr>
          <p:nvPr>
            <p:ph type="title"/>
          </p:nvPr>
        </p:nvSpPr>
        <p:spPr>
          <a:xfrm>
            <a:off x="838200" y="2761646"/>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One Phrase">
  <p:cSld name="2_One Phrase">
    <p:spTree>
      <p:nvGrpSpPr>
        <p:cNvPr id="1" name="Shape 115"/>
        <p:cNvGrpSpPr/>
        <p:nvPr/>
      </p:nvGrpSpPr>
      <p:grpSpPr>
        <a:xfrm>
          <a:off x="0" y="0"/>
          <a:ext cx="0" cy="0"/>
          <a:chOff x="0" y="0"/>
          <a:chExt cx="0" cy="0"/>
        </a:xfrm>
      </p:grpSpPr>
      <p:sp>
        <p:nvSpPr>
          <p:cNvPr id="116" name="Google Shape;116;p79"/>
          <p:cNvSpPr/>
          <p:nvPr/>
        </p:nvSpPr>
        <p:spPr>
          <a:xfrm>
            <a:off x="0" y="-9144"/>
            <a:ext cx="12192000" cy="6867144"/>
          </a:xfrm>
          <a:prstGeom prst="rect">
            <a:avLst/>
          </a:prstGeom>
          <a:solidFill>
            <a:srgbClr val="2CBD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17" name="Google Shape;117;p79"/>
          <p:cNvSpPr txBox="1">
            <a:spLocks noGrp="1"/>
          </p:cNvSpPr>
          <p:nvPr>
            <p:ph type="title"/>
          </p:nvPr>
        </p:nvSpPr>
        <p:spPr>
          <a:xfrm>
            <a:off x="838200" y="2761646"/>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One Phrase">
  <p:cSld name="3_One Phrase">
    <p:spTree>
      <p:nvGrpSpPr>
        <p:cNvPr id="1" name="Shape 118"/>
        <p:cNvGrpSpPr/>
        <p:nvPr/>
      </p:nvGrpSpPr>
      <p:grpSpPr>
        <a:xfrm>
          <a:off x="0" y="0"/>
          <a:ext cx="0" cy="0"/>
          <a:chOff x="0" y="0"/>
          <a:chExt cx="0" cy="0"/>
        </a:xfrm>
      </p:grpSpPr>
      <p:sp>
        <p:nvSpPr>
          <p:cNvPr id="119" name="Google Shape;119;p80"/>
          <p:cNvSpPr/>
          <p:nvPr/>
        </p:nvSpPr>
        <p:spPr>
          <a:xfrm>
            <a:off x="0" y="-9144"/>
            <a:ext cx="12192000" cy="68671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20" name="Google Shape;120;p80"/>
          <p:cNvSpPr txBox="1">
            <a:spLocks noGrp="1"/>
          </p:cNvSpPr>
          <p:nvPr>
            <p:ph type="title"/>
          </p:nvPr>
        </p:nvSpPr>
        <p:spPr>
          <a:xfrm>
            <a:off x="838200" y="2761646"/>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st slide English">
  <p:cSld name="Last slide English">
    <p:spTree>
      <p:nvGrpSpPr>
        <p:cNvPr id="1" name="Shape 121"/>
        <p:cNvGrpSpPr/>
        <p:nvPr/>
      </p:nvGrpSpPr>
      <p:grpSpPr>
        <a:xfrm>
          <a:off x="0" y="0"/>
          <a:ext cx="0" cy="0"/>
          <a:chOff x="0" y="0"/>
          <a:chExt cx="0" cy="0"/>
        </a:xfrm>
      </p:grpSpPr>
      <p:sp>
        <p:nvSpPr>
          <p:cNvPr id="122" name="Google Shape;122;p81"/>
          <p:cNvSpPr/>
          <p:nvPr/>
        </p:nvSpPr>
        <p:spPr>
          <a:xfrm>
            <a:off x="0" y="-9144"/>
            <a:ext cx="12192000" cy="6867144"/>
          </a:xfrm>
          <a:prstGeom prst="rect">
            <a:avLst/>
          </a:prstGeom>
          <a:solidFill>
            <a:srgbClr val="5A00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23" name="Google Shape;123;p8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887822" y="5349875"/>
            <a:ext cx="2416356" cy="925195"/>
          </a:xfrm>
          <a:prstGeom prst="rect">
            <a:avLst/>
          </a:prstGeom>
          <a:noFill/>
          <a:ln>
            <a:noFill/>
          </a:ln>
        </p:spPr>
      </p:pic>
      <p:sp>
        <p:nvSpPr>
          <p:cNvPr id="124" name="Google Shape;124;p81"/>
          <p:cNvSpPr txBox="1">
            <a:spLocks noGrp="1"/>
          </p:cNvSpPr>
          <p:nvPr>
            <p:ph type="title"/>
          </p:nvPr>
        </p:nvSpPr>
        <p:spPr>
          <a:xfrm>
            <a:off x="838200" y="2761646"/>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ast slide Norwegian">
  <p:cSld name="Last slide Norwegian">
    <p:spTree>
      <p:nvGrpSpPr>
        <p:cNvPr id="1" name="Shape 125"/>
        <p:cNvGrpSpPr/>
        <p:nvPr/>
      </p:nvGrpSpPr>
      <p:grpSpPr>
        <a:xfrm>
          <a:off x="0" y="0"/>
          <a:ext cx="0" cy="0"/>
          <a:chOff x="0" y="0"/>
          <a:chExt cx="0" cy="0"/>
        </a:xfrm>
      </p:grpSpPr>
      <p:sp>
        <p:nvSpPr>
          <p:cNvPr id="126" name="Google Shape;126;p82"/>
          <p:cNvSpPr/>
          <p:nvPr/>
        </p:nvSpPr>
        <p:spPr>
          <a:xfrm>
            <a:off x="0" y="-9144"/>
            <a:ext cx="12192000" cy="6867144"/>
          </a:xfrm>
          <a:prstGeom prst="rect">
            <a:avLst/>
          </a:prstGeom>
          <a:solidFill>
            <a:srgbClr val="5A00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27" name="Google Shape;127;p8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061781" y="5304155"/>
            <a:ext cx="2068437" cy="993228"/>
          </a:xfrm>
          <a:prstGeom prst="rect">
            <a:avLst/>
          </a:prstGeom>
          <a:noFill/>
          <a:ln>
            <a:noFill/>
          </a:ln>
        </p:spPr>
      </p:pic>
      <p:sp>
        <p:nvSpPr>
          <p:cNvPr id="128" name="Google Shape;128;p82"/>
          <p:cNvSpPr txBox="1">
            <a:spLocks noGrp="1"/>
          </p:cNvSpPr>
          <p:nvPr>
            <p:ph type="title"/>
          </p:nvPr>
        </p:nvSpPr>
        <p:spPr>
          <a:xfrm>
            <a:off x="838200" y="2761646"/>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mty ">
  <p:cSld name="Emty ">
    <p:spTree>
      <p:nvGrpSpPr>
        <p:cNvPr id="1" name="Shape 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points 2">
  <p:cSld name="Bulletpoints 2">
    <p:spTree>
      <p:nvGrpSpPr>
        <p:cNvPr id="1" name="Shape 28"/>
        <p:cNvGrpSpPr/>
        <p:nvPr/>
      </p:nvGrpSpPr>
      <p:grpSpPr>
        <a:xfrm>
          <a:off x="0" y="0"/>
          <a:ext cx="0" cy="0"/>
          <a:chOff x="0" y="0"/>
          <a:chExt cx="0" cy="0"/>
        </a:xfrm>
      </p:grpSpPr>
      <p:sp>
        <p:nvSpPr>
          <p:cNvPr id="29" name="Google Shape;29;p60"/>
          <p:cNvSpPr/>
          <p:nvPr/>
        </p:nvSpPr>
        <p:spPr>
          <a:xfrm>
            <a:off x="0" y="-16476"/>
            <a:ext cx="4079332" cy="3438144"/>
          </a:xfrm>
          <a:prstGeom prst="rect">
            <a:avLst/>
          </a:prstGeom>
          <a:solidFill>
            <a:srgbClr val="5A00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30" name="Google Shape;30;p60"/>
          <p:cNvSpPr txBox="1">
            <a:spLocks noGrp="1"/>
          </p:cNvSpPr>
          <p:nvPr>
            <p:ph type="body" idx="1"/>
          </p:nvPr>
        </p:nvSpPr>
        <p:spPr>
          <a:xfrm>
            <a:off x="422274" y="1286384"/>
            <a:ext cx="3326765" cy="13033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31" name="Google Shape;31;p60"/>
          <p:cNvSpPr>
            <a:spLocks noGrp="1"/>
          </p:cNvSpPr>
          <p:nvPr>
            <p:ph type="pic" idx="2"/>
          </p:nvPr>
        </p:nvSpPr>
        <p:spPr>
          <a:xfrm>
            <a:off x="0" y="3419856"/>
            <a:ext cx="4079332" cy="3438144"/>
          </a:xfrm>
          <a:prstGeom prst="rect">
            <a:avLst/>
          </a:prstGeom>
          <a:noFill/>
          <a:ln>
            <a:noFill/>
          </a:ln>
        </p:spPr>
      </p:sp>
      <p:sp>
        <p:nvSpPr>
          <p:cNvPr id="32" name="Google Shape;32;p60"/>
          <p:cNvSpPr txBox="1">
            <a:spLocks noGrp="1"/>
          </p:cNvSpPr>
          <p:nvPr>
            <p:ph type="body" idx="3"/>
          </p:nvPr>
        </p:nvSpPr>
        <p:spPr>
          <a:xfrm>
            <a:off x="5124449" y="2606960"/>
            <a:ext cx="6715125" cy="3581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33" name="Google Shape;33;p60"/>
          <p:cNvSpPr txBox="1">
            <a:spLocks noGrp="1"/>
          </p:cNvSpPr>
          <p:nvPr>
            <p:ph type="title"/>
          </p:nvPr>
        </p:nvSpPr>
        <p:spPr>
          <a:xfrm>
            <a:off x="5107671" y="848423"/>
            <a:ext cx="6731903" cy="1758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Arial"/>
              <a:buNone/>
              <a:defRPr sz="40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Bulletpoints 2">
  <p:cSld name="2_Bulletpoints 2">
    <p:spTree>
      <p:nvGrpSpPr>
        <p:cNvPr id="1" name="Shape 34"/>
        <p:cNvGrpSpPr/>
        <p:nvPr/>
      </p:nvGrpSpPr>
      <p:grpSpPr>
        <a:xfrm>
          <a:off x="0" y="0"/>
          <a:ext cx="0" cy="0"/>
          <a:chOff x="0" y="0"/>
          <a:chExt cx="0" cy="0"/>
        </a:xfrm>
      </p:grpSpPr>
      <p:sp>
        <p:nvSpPr>
          <p:cNvPr id="35" name="Google Shape;35;p61"/>
          <p:cNvSpPr/>
          <p:nvPr/>
        </p:nvSpPr>
        <p:spPr>
          <a:xfrm>
            <a:off x="8112668" y="-16476"/>
            <a:ext cx="4079332" cy="3438144"/>
          </a:xfrm>
          <a:prstGeom prst="rect">
            <a:avLst/>
          </a:prstGeom>
          <a:solidFill>
            <a:srgbClr val="5A00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36" name="Google Shape;36;p61"/>
          <p:cNvSpPr txBox="1">
            <a:spLocks noGrp="1"/>
          </p:cNvSpPr>
          <p:nvPr>
            <p:ph type="body" idx="1"/>
          </p:nvPr>
        </p:nvSpPr>
        <p:spPr>
          <a:xfrm>
            <a:off x="8534942" y="1286384"/>
            <a:ext cx="3326765" cy="13033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37" name="Google Shape;37;p61"/>
          <p:cNvSpPr>
            <a:spLocks noGrp="1"/>
          </p:cNvSpPr>
          <p:nvPr>
            <p:ph type="pic" idx="2"/>
          </p:nvPr>
        </p:nvSpPr>
        <p:spPr>
          <a:xfrm>
            <a:off x="8112668" y="3419856"/>
            <a:ext cx="4079332" cy="3438144"/>
          </a:xfrm>
          <a:prstGeom prst="rect">
            <a:avLst/>
          </a:prstGeom>
          <a:noFill/>
          <a:ln>
            <a:noFill/>
          </a:ln>
        </p:spPr>
      </p:sp>
      <p:sp>
        <p:nvSpPr>
          <p:cNvPr id="38" name="Google Shape;38;p61"/>
          <p:cNvSpPr txBox="1">
            <a:spLocks noGrp="1"/>
          </p:cNvSpPr>
          <p:nvPr>
            <p:ph type="body" idx="3"/>
          </p:nvPr>
        </p:nvSpPr>
        <p:spPr>
          <a:xfrm>
            <a:off x="574868" y="1953134"/>
            <a:ext cx="6715125" cy="3581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39" name="Google Shape;39;p61"/>
          <p:cNvSpPr txBox="1">
            <a:spLocks noGrp="1"/>
          </p:cNvSpPr>
          <p:nvPr>
            <p:ph type="title"/>
          </p:nvPr>
        </p:nvSpPr>
        <p:spPr>
          <a:xfrm>
            <a:off x="566478" y="179515"/>
            <a:ext cx="6731903" cy="1758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Arial"/>
              <a:buNone/>
              <a:defRPr sz="40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ulletpoints 2">
  <p:cSld name="1_Bulletpoints 2">
    <p:spTree>
      <p:nvGrpSpPr>
        <p:cNvPr id="1" name="Shape 40"/>
        <p:cNvGrpSpPr/>
        <p:nvPr/>
      </p:nvGrpSpPr>
      <p:grpSpPr>
        <a:xfrm>
          <a:off x="0" y="0"/>
          <a:ext cx="0" cy="0"/>
          <a:chOff x="0" y="0"/>
          <a:chExt cx="0" cy="0"/>
        </a:xfrm>
      </p:grpSpPr>
      <p:sp>
        <p:nvSpPr>
          <p:cNvPr id="41" name="Google Shape;41;p62"/>
          <p:cNvSpPr/>
          <p:nvPr/>
        </p:nvSpPr>
        <p:spPr>
          <a:xfrm>
            <a:off x="0" y="-16476"/>
            <a:ext cx="4079332" cy="343814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42" name="Google Shape;42;p62"/>
          <p:cNvSpPr txBox="1">
            <a:spLocks noGrp="1"/>
          </p:cNvSpPr>
          <p:nvPr>
            <p:ph type="body" idx="1"/>
          </p:nvPr>
        </p:nvSpPr>
        <p:spPr>
          <a:xfrm>
            <a:off x="422274" y="1286384"/>
            <a:ext cx="3326765" cy="13033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3" name="Google Shape;43;p62"/>
          <p:cNvSpPr>
            <a:spLocks noGrp="1"/>
          </p:cNvSpPr>
          <p:nvPr>
            <p:ph type="pic" idx="2"/>
          </p:nvPr>
        </p:nvSpPr>
        <p:spPr>
          <a:xfrm>
            <a:off x="0" y="3421668"/>
            <a:ext cx="4079332" cy="3436332"/>
          </a:xfrm>
          <a:prstGeom prst="rect">
            <a:avLst/>
          </a:prstGeom>
          <a:noFill/>
          <a:ln>
            <a:noFill/>
          </a:ln>
        </p:spPr>
      </p:sp>
      <p:sp>
        <p:nvSpPr>
          <p:cNvPr id="44" name="Google Shape;44;p62"/>
          <p:cNvSpPr txBox="1">
            <a:spLocks noGrp="1"/>
          </p:cNvSpPr>
          <p:nvPr>
            <p:ph type="body" idx="3"/>
          </p:nvPr>
        </p:nvSpPr>
        <p:spPr>
          <a:xfrm>
            <a:off x="5124449" y="2606960"/>
            <a:ext cx="6715125" cy="3581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5" name="Google Shape;45;p62"/>
          <p:cNvSpPr txBox="1">
            <a:spLocks noGrp="1"/>
          </p:cNvSpPr>
          <p:nvPr>
            <p:ph type="title"/>
          </p:nvPr>
        </p:nvSpPr>
        <p:spPr>
          <a:xfrm>
            <a:off x="5107671" y="848423"/>
            <a:ext cx="6731903" cy="1758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rge photo">
  <p:cSld name="Large photo">
    <p:spTree>
      <p:nvGrpSpPr>
        <p:cNvPr id="1" name="Shape 46"/>
        <p:cNvGrpSpPr/>
        <p:nvPr/>
      </p:nvGrpSpPr>
      <p:grpSpPr>
        <a:xfrm>
          <a:off x="0" y="0"/>
          <a:ext cx="0" cy="0"/>
          <a:chOff x="0" y="0"/>
          <a:chExt cx="0" cy="0"/>
        </a:xfrm>
      </p:grpSpPr>
      <p:sp>
        <p:nvSpPr>
          <p:cNvPr id="47" name="Google Shape;47;p63"/>
          <p:cNvSpPr/>
          <p:nvPr/>
        </p:nvSpPr>
        <p:spPr>
          <a:xfrm>
            <a:off x="-28875" y="-18288"/>
            <a:ext cx="4079332" cy="34381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48" name="Google Shape;48;p63"/>
          <p:cNvSpPr/>
          <p:nvPr/>
        </p:nvSpPr>
        <p:spPr>
          <a:xfrm>
            <a:off x="-28875" y="3419856"/>
            <a:ext cx="4079332" cy="3438144"/>
          </a:xfrm>
          <a:prstGeom prst="rect">
            <a:avLst/>
          </a:prstGeom>
          <a:solidFill>
            <a:srgbClr val="5A00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49" name="Google Shape;49;p63"/>
          <p:cNvSpPr>
            <a:spLocks noGrp="1"/>
          </p:cNvSpPr>
          <p:nvPr>
            <p:ph type="pic" idx="2"/>
          </p:nvPr>
        </p:nvSpPr>
        <p:spPr>
          <a:xfrm>
            <a:off x="974721" y="848423"/>
            <a:ext cx="2111543" cy="1758537"/>
          </a:xfrm>
          <a:prstGeom prst="rect">
            <a:avLst/>
          </a:prstGeom>
          <a:noFill/>
          <a:ln>
            <a:noFill/>
          </a:ln>
        </p:spPr>
      </p:sp>
      <p:sp>
        <p:nvSpPr>
          <p:cNvPr id="50" name="Google Shape;50;p63"/>
          <p:cNvSpPr txBox="1">
            <a:spLocks noGrp="1"/>
          </p:cNvSpPr>
          <p:nvPr>
            <p:ph type="body" idx="1"/>
          </p:nvPr>
        </p:nvSpPr>
        <p:spPr>
          <a:xfrm>
            <a:off x="422274" y="4706240"/>
            <a:ext cx="3326765" cy="13033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51" name="Google Shape;51;p63"/>
          <p:cNvSpPr>
            <a:spLocks noGrp="1"/>
          </p:cNvSpPr>
          <p:nvPr>
            <p:ph type="pic" idx="3"/>
          </p:nvPr>
        </p:nvSpPr>
        <p:spPr>
          <a:xfrm>
            <a:off x="4050456" y="0"/>
            <a:ext cx="8141543" cy="6857999"/>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_Large photo">
  <p:cSld name="2_Large photo">
    <p:spTree>
      <p:nvGrpSpPr>
        <p:cNvPr id="1" name="Shape 52"/>
        <p:cNvGrpSpPr/>
        <p:nvPr/>
      </p:nvGrpSpPr>
      <p:grpSpPr>
        <a:xfrm>
          <a:off x="0" y="0"/>
          <a:ext cx="0" cy="0"/>
          <a:chOff x="0" y="0"/>
          <a:chExt cx="0" cy="0"/>
        </a:xfrm>
      </p:grpSpPr>
      <p:sp>
        <p:nvSpPr>
          <p:cNvPr id="53" name="Google Shape;53;p64"/>
          <p:cNvSpPr/>
          <p:nvPr/>
        </p:nvSpPr>
        <p:spPr>
          <a:xfrm>
            <a:off x="8103766" y="-18288"/>
            <a:ext cx="4088233" cy="343814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54" name="Google Shape;54;p64"/>
          <p:cNvSpPr/>
          <p:nvPr/>
        </p:nvSpPr>
        <p:spPr>
          <a:xfrm>
            <a:off x="8103766" y="3419855"/>
            <a:ext cx="4088233" cy="3438145"/>
          </a:xfrm>
          <a:prstGeom prst="rect">
            <a:avLst/>
          </a:prstGeom>
          <a:solidFill>
            <a:srgbClr val="5A00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55" name="Google Shape;55;p64"/>
          <p:cNvSpPr>
            <a:spLocks noGrp="1"/>
          </p:cNvSpPr>
          <p:nvPr>
            <p:ph type="pic" idx="2"/>
          </p:nvPr>
        </p:nvSpPr>
        <p:spPr>
          <a:xfrm>
            <a:off x="9107363" y="848423"/>
            <a:ext cx="2111543" cy="1758537"/>
          </a:xfrm>
          <a:prstGeom prst="rect">
            <a:avLst/>
          </a:prstGeom>
          <a:noFill/>
          <a:ln>
            <a:noFill/>
          </a:ln>
        </p:spPr>
      </p:sp>
      <p:sp>
        <p:nvSpPr>
          <p:cNvPr id="56" name="Google Shape;56;p64"/>
          <p:cNvSpPr txBox="1">
            <a:spLocks noGrp="1"/>
          </p:cNvSpPr>
          <p:nvPr>
            <p:ph type="body" idx="1"/>
          </p:nvPr>
        </p:nvSpPr>
        <p:spPr>
          <a:xfrm>
            <a:off x="8554916" y="4706240"/>
            <a:ext cx="3326765" cy="13033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57" name="Google Shape;57;p64"/>
          <p:cNvSpPr>
            <a:spLocks noGrp="1"/>
          </p:cNvSpPr>
          <p:nvPr>
            <p:ph type="pic" idx="3"/>
          </p:nvPr>
        </p:nvSpPr>
        <p:spPr>
          <a:xfrm>
            <a:off x="0" y="-18288"/>
            <a:ext cx="8163256" cy="6876288"/>
          </a:xfrm>
          <a:prstGeom prst="rect">
            <a:avLst/>
          </a:pr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Large photo">
  <p:cSld name="1_Large photo">
    <p:spTree>
      <p:nvGrpSpPr>
        <p:cNvPr id="1" name="Shape 58"/>
        <p:cNvGrpSpPr/>
        <p:nvPr/>
      </p:nvGrpSpPr>
      <p:grpSpPr>
        <a:xfrm>
          <a:off x="0" y="0"/>
          <a:ext cx="0" cy="0"/>
          <a:chOff x="0" y="0"/>
          <a:chExt cx="0" cy="0"/>
        </a:xfrm>
      </p:grpSpPr>
      <p:sp>
        <p:nvSpPr>
          <p:cNvPr id="59" name="Google Shape;59;p65"/>
          <p:cNvSpPr>
            <a:spLocks noGrp="1"/>
          </p:cNvSpPr>
          <p:nvPr>
            <p:ph type="pic" idx="2"/>
          </p:nvPr>
        </p:nvSpPr>
        <p:spPr>
          <a:xfrm>
            <a:off x="4050456" y="0"/>
            <a:ext cx="8141543" cy="6857999"/>
          </a:xfrm>
          <a:prstGeom prst="rect">
            <a:avLst/>
          </a:prstGeom>
          <a:solidFill>
            <a:schemeClr val="lt1"/>
          </a:solidFill>
          <a:ln>
            <a:noFill/>
          </a:ln>
        </p:spPr>
      </p:sp>
      <p:sp>
        <p:nvSpPr>
          <p:cNvPr id="60" name="Google Shape;60;p65"/>
          <p:cNvSpPr txBox="1">
            <a:spLocks noGrp="1"/>
          </p:cNvSpPr>
          <p:nvPr>
            <p:ph type="body" idx="1"/>
          </p:nvPr>
        </p:nvSpPr>
        <p:spPr>
          <a:xfrm>
            <a:off x="254737" y="1341685"/>
            <a:ext cx="3445393" cy="35814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61" name="Google Shape;61;p65"/>
          <p:cNvSpPr txBox="1">
            <a:spLocks noGrp="1"/>
          </p:cNvSpPr>
          <p:nvPr>
            <p:ph type="title"/>
          </p:nvPr>
        </p:nvSpPr>
        <p:spPr>
          <a:xfrm>
            <a:off x="254737" y="589280"/>
            <a:ext cx="3445393" cy="7524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Arial"/>
              <a:buNone/>
              <a:defRPr sz="2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6"/>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9735693" y="6344293"/>
            <a:ext cx="1970532" cy="292440"/>
          </a:xfrm>
          <a:prstGeom prst="rect">
            <a:avLst/>
          </a:prstGeom>
          <a:noFill/>
          <a:ln>
            <a:noFill/>
          </a:ln>
        </p:spPr>
      </p:pic>
      <p:sp>
        <p:nvSpPr>
          <p:cNvPr id="11" name="Google Shape;11;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7.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7.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7.pn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7.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p:nvPr/>
        </p:nvSpPr>
        <p:spPr>
          <a:xfrm>
            <a:off x="1" y="0"/>
            <a:ext cx="12192000" cy="69362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35" name="Google Shape;135;p1"/>
          <p:cNvSpPr/>
          <p:nvPr/>
        </p:nvSpPr>
        <p:spPr>
          <a:xfrm>
            <a:off x="0" y="1184201"/>
            <a:ext cx="12192000" cy="575202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36" name="Google Shape;136;p1" descr="A picture containing ground, dir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42504" y="1653179"/>
            <a:ext cx="8256283" cy="5283049"/>
          </a:xfrm>
          <a:prstGeom prst="rect">
            <a:avLst/>
          </a:prstGeom>
          <a:noFill/>
          <a:ln>
            <a:noFill/>
          </a:ln>
        </p:spPr>
      </p:pic>
      <p:pic>
        <p:nvPicPr>
          <p:cNvPr id="137" name="Google Shape;137;p1"/>
          <p:cNvPicPr preferRelativeResize="0"/>
          <p:nvPr/>
        </p:nvPicPr>
        <p:blipFill rotWithShape="1">
          <a:blip r:embed="rId4">
            <a:alphaModFix/>
          </a:blip>
          <a:srcRect/>
          <a:stretch/>
        </p:blipFill>
        <p:spPr>
          <a:xfrm rot="60000">
            <a:off x="-256483" y="-238349"/>
            <a:ext cx="12636774" cy="2229888"/>
          </a:xfrm>
          <a:prstGeom prst="rect">
            <a:avLst/>
          </a:prstGeom>
          <a:noFill/>
          <a:ln>
            <a:noFill/>
          </a:ln>
        </p:spPr>
      </p:pic>
      <p:pic>
        <p:nvPicPr>
          <p:cNvPr id="138" name="Google Shape;138;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 y="4308765"/>
            <a:ext cx="4142509" cy="2627464"/>
          </a:xfrm>
          <a:prstGeom prst="rect">
            <a:avLst/>
          </a:prstGeom>
          <a:noFill/>
          <a:ln>
            <a:noFill/>
          </a:ln>
        </p:spPr>
      </p:pic>
      <p:sp>
        <p:nvSpPr>
          <p:cNvPr id="139" name="Google Shape;139;p1"/>
          <p:cNvSpPr txBox="1"/>
          <p:nvPr/>
        </p:nvSpPr>
        <p:spPr>
          <a:xfrm>
            <a:off x="702802" y="249872"/>
            <a:ext cx="11695986" cy="105485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en-GB" sz="3600" b="1" i="0" u="none" strike="noStrike" cap="none">
                <a:solidFill>
                  <a:schemeClr val="lt1"/>
                </a:solidFill>
                <a:latin typeface="Calibri"/>
                <a:ea typeface="Calibri"/>
                <a:cs typeface="Calibri"/>
                <a:sym typeface="Calibri"/>
              </a:rPr>
              <a:t>ENGAGE</a:t>
            </a:r>
            <a:endParaRPr/>
          </a:p>
          <a:p>
            <a:pPr marL="0" marR="0" lvl="0" indent="0" algn="l" rtl="0">
              <a:lnSpc>
                <a:spcPct val="90000"/>
              </a:lnSpc>
              <a:spcBef>
                <a:spcPts val="0"/>
              </a:spcBef>
              <a:spcAft>
                <a:spcPts val="0"/>
              </a:spcAft>
              <a:buClr>
                <a:schemeClr val="lt1"/>
              </a:buClr>
              <a:buSzPts val="3200"/>
              <a:buFont typeface="Calibri"/>
              <a:buNone/>
            </a:pPr>
            <a:r>
              <a:rPr lang="en-GB" sz="3200" b="1" i="0" u="none" strike="noStrike" cap="none">
                <a:solidFill>
                  <a:schemeClr val="lt1"/>
                </a:solidFill>
                <a:latin typeface="Calibri"/>
                <a:ea typeface="Calibri"/>
                <a:cs typeface="Calibri"/>
                <a:sym typeface="Calibri"/>
              </a:rPr>
              <a:t>MODULE 3: </a:t>
            </a:r>
            <a:r>
              <a:rPr lang="en-GB" sz="3200" b="0" i="0" u="none" strike="noStrike" cap="none">
                <a:solidFill>
                  <a:schemeClr val="lt1"/>
                </a:solidFill>
                <a:latin typeface="Calibri"/>
                <a:ea typeface="Calibri"/>
                <a:cs typeface="Calibri"/>
                <a:sym typeface="Calibri"/>
              </a:rPr>
              <a:t>IMPLEMENTATION OF SERVICE DELIVERY COMPONENTS </a:t>
            </a:r>
            <a:endParaRPr sz="3200" b="0" i="0" u="none" strike="noStrike" cap="none">
              <a:solidFill>
                <a:schemeClr val="lt1"/>
              </a:solidFill>
              <a:latin typeface="Calibri"/>
              <a:ea typeface="Calibri"/>
              <a:cs typeface="Calibri"/>
              <a:sym typeface="Calibri"/>
            </a:endParaRPr>
          </a:p>
        </p:txBody>
      </p:sp>
      <p:pic>
        <p:nvPicPr>
          <p:cNvPr id="140" name="Google Shape;140;p1"/>
          <p:cNvPicPr preferRelativeResize="0"/>
          <p:nvPr/>
        </p:nvPicPr>
        <p:blipFill rotWithShape="1">
          <a:blip r:embed="rId6">
            <a:alphaModFix/>
          </a:blip>
          <a:srcRect/>
          <a:stretch/>
        </p:blipFill>
        <p:spPr>
          <a:xfrm>
            <a:off x="680603" y="4979531"/>
            <a:ext cx="2781300" cy="1384300"/>
          </a:xfrm>
          <a:prstGeom prst="rect">
            <a:avLst/>
          </a:prstGeom>
          <a:noFill/>
          <a:ln>
            <a:noFill/>
          </a:ln>
        </p:spPr>
      </p:pic>
      <p:pic>
        <p:nvPicPr>
          <p:cNvPr id="141" name="Google Shape;141;p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461653" y="2437023"/>
            <a:ext cx="1219200" cy="1003300"/>
          </a:xfrm>
          <a:prstGeom prst="rect">
            <a:avLst/>
          </a:prstGeom>
          <a:noFill/>
          <a:ln>
            <a:noFill/>
          </a:ln>
        </p:spPr>
      </p:pic>
      <p:sp>
        <p:nvSpPr>
          <p:cNvPr id="142" name="Google Shape;142;p1"/>
          <p:cNvSpPr txBox="1"/>
          <p:nvPr/>
        </p:nvSpPr>
        <p:spPr>
          <a:xfrm>
            <a:off x="14015258" y="522039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0"/>
          <p:cNvSpPr txBox="1">
            <a:spLocks noGrp="1"/>
          </p:cNvSpPr>
          <p:nvPr>
            <p:ph type="body" idx="1"/>
          </p:nvPr>
        </p:nvSpPr>
        <p:spPr>
          <a:xfrm>
            <a:off x="5205521" y="1795346"/>
            <a:ext cx="6027255" cy="43930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b="1">
                <a:latin typeface="Calibri"/>
                <a:ea typeface="Calibri"/>
                <a:cs typeface="Calibri"/>
                <a:sym typeface="Calibri"/>
              </a:rPr>
              <a:t>IMMINENT RISK:</a:t>
            </a:r>
            <a:endParaRPr/>
          </a:p>
          <a:p>
            <a:pPr marL="0" lvl="0" indent="0" algn="l" rtl="0">
              <a:lnSpc>
                <a:spcPct val="90000"/>
              </a:lnSpc>
              <a:spcBef>
                <a:spcPts val="1000"/>
              </a:spcBef>
              <a:spcAft>
                <a:spcPts val="0"/>
              </a:spcAft>
              <a:buClr>
                <a:schemeClr val="dk1"/>
              </a:buClr>
              <a:buSzPts val="2000"/>
              <a:buNone/>
            </a:pPr>
            <a:r>
              <a:rPr lang="en-GB">
                <a:latin typeface="Calibri"/>
                <a:ea typeface="Calibri"/>
                <a:cs typeface="Calibri"/>
                <a:sym typeface="Calibri"/>
              </a:rPr>
              <a:t>Girls who are not yet married but their parents are in the process of negotiating her marriage or are actively planning for it.</a:t>
            </a:r>
            <a:endParaRPr/>
          </a:p>
          <a:p>
            <a:pPr marL="228600" lvl="0" indent="-101600" algn="l" rtl="0">
              <a:lnSpc>
                <a:spcPct val="90000"/>
              </a:lnSpc>
              <a:spcBef>
                <a:spcPts val="1000"/>
              </a:spcBef>
              <a:spcAft>
                <a:spcPts val="0"/>
              </a:spcAft>
              <a:buClr>
                <a:schemeClr val="dk1"/>
              </a:buClr>
              <a:buSzPts val="2000"/>
              <a:buNone/>
            </a:pPr>
            <a:endParaRPr>
              <a:latin typeface="Calibri"/>
              <a:ea typeface="Calibri"/>
              <a:cs typeface="Calibri"/>
              <a:sym typeface="Calibri"/>
            </a:endParaRPr>
          </a:p>
        </p:txBody>
      </p:sp>
      <p:sp>
        <p:nvSpPr>
          <p:cNvPr id="244" name="Google Shape;244;p10"/>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245" name="Google Shape;245;p10"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246" name="Google Shape;246;p10"/>
          <p:cNvSpPr txBox="1">
            <a:spLocks noGrp="1"/>
          </p:cNvSpPr>
          <p:nvPr>
            <p:ph type="title"/>
          </p:nvPr>
        </p:nvSpPr>
        <p:spPr>
          <a:xfrm>
            <a:off x="295506" y="1790691"/>
            <a:ext cx="3763537"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IMMINENT RISK CASES</a:t>
            </a:r>
            <a:endParaRPr/>
          </a:p>
        </p:txBody>
      </p:sp>
      <p:grpSp>
        <p:nvGrpSpPr>
          <p:cNvPr id="247" name="Google Shape;247;p10"/>
          <p:cNvGrpSpPr/>
          <p:nvPr/>
        </p:nvGrpSpPr>
        <p:grpSpPr>
          <a:xfrm>
            <a:off x="-212651" y="-318743"/>
            <a:ext cx="8729330" cy="1166468"/>
            <a:chOff x="-212651" y="-318743"/>
            <a:chExt cx="8729330" cy="1166468"/>
          </a:xfrm>
        </p:grpSpPr>
        <p:pic>
          <p:nvPicPr>
            <p:cNvPr id="248" name="Google Shape;248;p1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249" name="Google Shape;249;p1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1"/>
          <p:cNvSpPr txBox="1">
            <a:spLocks noGrp="1"/>
          </p:cNvSpPr>
          <p:nvPr>
            <p:ph type="body" idx="1"/>
          </p:nvPr>
        </p:nvSpPr>
        <p:spPr>
          <a:xfrm>
            <a:off x="5205521" y="1795346"/>
            <a:ext cx="6027255" cy="43930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b="1">
                <a:latin typeface="Calibri"/>
                <a:ea typeface="Calibri"/>
                <a:cs typeface="Calibri"/>
                <a:sym typeface="Calibri"/>
              </a:rPr>
              <a:t>Understand how girl feels </a:t>
            </a:r>
            <a:r>
              <a:rPr lang="en-GB">
                <a:latin typeface="Calibri"/>
                <a:ea typeface="Calibri"/>
                <a:cs typeface="Calibri"/>
                <a:sym typeface="Calibri"/>
              </a:rPr>
              <a:t>about the marriage</a:t>
            </a:r>
            <a:endParaRPr/>
          </a:p>
          <a:p>
            <a:pPr marL="0" lvl="0" indent="0" algn="l" rtl="0">
              <a:lnSpc>
                <a:spcPct val="90000"/>
              </a:lnSpc>
              <a:spcBef>
                <a:spcPts val="1000"/>
              </a:spcBef>
              <a:spcAft>
                <a:spcPts val="0"/>
              </a:spcAft>
              <a:buClr>
                <a:schemeClr val="dk1"/>
              </a:buClr>
              <a:buSzPts val="2000"/>
              <a:buNone/>
            </a:pPr>
            <a:r>
              <a:rPr lang="en-GB" b="1">
                <a:latin typeface="Calibri"/>
                <a:ea typeface="Calibri"/>
                <a:cs typeface="Calibri"/>
                <a:sym typeface="Calibri"/>
              </a:rPr>
              <a:t>Provide information </a:t>
            </a:r>
            <a:r>
              <a:rPr lang="en-GB">
                <a:latin typeface="Calibri"/>
                <a:ea typeface="Calibri"/>
                <a:cs typeface="Calibri"/>
                <a:sym typeface="Calibri"/>
              </a:rPr>
              <a:t>to the girl about early marriage</a:t>
            </a:r>
            <a:r>
              <a:rPr lang="en-GB" b="1">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2000"/>
              <a:buNone/>
            </a:pPr>
            <a:r>
              <a:rPr lang="en-GB" b="1">
                <a:latin typeface="Calibri"/>
                <a:ea typeface="Calibri"/>
                <a:cs typeface="Calibri"/>
                <a:sym typeface="Calibri"/>
              </a:rPr>
              <a:t>Help her identify a supportive family member </a:t>
            </a:r>
            <a:r>
              <a:rPr lang="en-GB">
                <a:latin typeface="Calibri"/>
                <a:ea typeface="Calibri"/>
                <a:cs typeface="Calibri"/>
                <a:sym typeface="Calibri"/>
              </a:rPr>
              <a:t>or other trusted adult in her life</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Determine if safe for her to speak to this person</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Plan with the girl for when and how she will approach the person</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Identify a time and place to follow-up with the girl about the conversation</a:t>
            </a:r>
            <a:endParaRPr/>
          </a:p>
        </p:txBody>
      </p:sp>
      <p:sp>
        <p:nvSpPr>
          <p:cNvPr id="256" name="Google Shape;256;p11"/>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257" name="Google Shape;257;p11"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258" name="Google Shape;258;p11"/>
          <p:cNvSpPr txBox="1">
            <a:spLocks noGrp="1"/>
          </p:cNvSpPr>
          <p:nvPr>
            <p:ph type="title"/>
          </p:nvPr>
        </p:nvSpPr>
        <p:spPr>
          <a:xfrm>
            <a:off x="295506" y="1790691"/>
            <a:ext cx="3763537"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a:solidFill>
                  <a:schemeClr val="dk2"/>
                </a:solidFill>
                <a:latin typeface="Calibri"/>
                <a:ea typeface="Calibri"/>
                <a:cs typeface="Calibri"/>
                <a:sym typeface="Calibri"/>
              </a:rPr>
              <a:t>IMMINENT RISK CASES: </a:t>
            </a:r>
            <a:r>
              <a:rPr lang="en-GB" sz="2800" b="0">
                <a:solidFill>
                  <a:schemeClr val="dk2"/>
                </a:solidFill>
                <a:latin typeface="Calibri"/>
                <a:ea typeface="Calibri"/>
                <a:cs typeface="Calibri"/>
                <a:sym typeface="Calibri"/>
              </a:rPr>
              <a:t>ASSESSMENT</a:t>
            </a:r>
            <a:br>
              <a:rPr lang="en-GB" sz="2800" b="0">
                <a:solidFill>
                  <a:schemeClr val="dk2"/>
                </a:solidFill>
                <a:latin typeface="Calibri"/>
                <a:ea typeface="Calibri"/>
                <a:cs typeface="Calibri"/>
                <a:sym typeface="Calibri"/>
              </a:rPr>
            </a:br>
            <a:endParaRPr sz="2800" b="0">
              <a:solidFill>
                <a:schemeClr val="dk2"/>
              </a:solidFill>
              <a:latin typeface="Calibri"/>
              <a:ea typeface="Calibri"/>
              <a:cs typeface="Calibri"/>
              <a:sym typeface="Calibri"/>
            </a:endParaRPr>
          </a:p>
        </p:txBody>
      </p:sp>
      <p:grpSp>
        <p:nvGrpSpPr>
          <p:cNvPr id="259" name="Google Shape;259;p11"/>
          <p:cNvGrpSpPr/>
          <p:nvPr/>
        </p:nvGrpSpPr>
        <p:grpSpPr>
          <a:xfrm>
            <a:off x="-212651" y="-318743"/>
            <a:ext cx="8729330" cy="1166468"/>
            <a:chOff x="-212651" y="-318743"/>
            <a:chExt cx="8729330" cy="1166468"/>
          </a:xfrm>
        </p:grpSpPr>
        <p:pic>
          <p:nvPicPr>
            <p:cNvPr id="260" name="Google Shape;260;p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261" name="Google Shape;261;p1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transition="in" filter="fade">
                                      <p:cBhvr>
                                        <p:cTn id="7" dur="500"/>
                                        <p:tgtEl>
                                          <p:spTgt spid="2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xEl>
                                              <p:pRg st="1" end="1"/>
                                            </p:txEl>
                                          </p:spTgt>
                                        </p:tgtEl>
                                        <p:attrNameLst>
                                          <p:attrName>style.visibility</p:attrName>
                                        </p:attrNameLst>
                                      </p:cBhvr>
                                      <p:to>
                                        <p:strVal val="visible"/>
                                      </p:to>
                                    </p:set>
                                    <p:animEffect transition="in" filter="fade">
                                      <p:cBhvr>
                                        <p:cTn id="12" dur="500"/>
                                        <p:tgtEl>
                                          <p:spTgt spid="2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xEl>
                                              <p:pRg st="2" end="2"/>
                                            </p:txEl>
                                          </p:spTgt>
                                        </p:tgtEl>
                                        <p:attrNameLst>
                                          <p:attrName>style.visibility</p:attrName>
                                        </p:attrNameLst>
                                      </p:cBhvr>
                                      <p:to>
                                        <p:strVal val="visible"/>
                                      </p:to>
                                    </p:set>
                                    <p:animEffect transition="in" filter="fade">
                                      <p:cBhvr>
                                        <p:cTn id="17" dur="500"/>
                                        <p:tgtEl>
                                          <p:spTgt spid="2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5">
                                            <p:txEl>
                                              <p:pRg st="3" end="3"/>
                                            </p:txEl>
                                          </p:spTgt>
                                        </p:tgtEl>
                                        <p:attrNameLst>
                                          <p:attrName>style.visibility</p:attrName>
                                        </p:attrNameLst>
                                      </p:cBhvr>
                                      <p:to>
                                        <p:strVal val="visible"/>
                                      </p:to>
                                    </p:set>
                                    <p:animEffect transition="in" filter="fade">
                                      <p:cBhvr>
                                        <p:cTn id="22" dur="500"/>
                                        <p:tgtEl>
                                          <p:spTgt spid="2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5">
                                            <p:txEl>
                                              <p:pRg st="4" end="4"/>
                                            </p:txEl>
                                          </p:spTgt>
                                        </p:tgtEl>
                                        <p:attrNameLst>
                                          <p:attrName>style.visibility</p:attrName>
                                        </p:attrNameLst>
                                      </p:cBhvr>
                                      <p:to>
                                        <p:strVal val="visible"/>
                                      </p:to>
                                    </p:set>
                                    <p:animEffect transition="in" filter="fade">
                                      <p:cBhvr>
                                        <p:cTn id="27" dur="500"/>
                                        <p:tgtEl>
                                          <p:spTgt spid="2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5">
                                            <p:txEl>
                                              <p:pRg st="5" end="5"/>
                                            </p:txEl>
                                          </p:spTgt>
                                        </p:tgtEl>
                                        <p:attrNameLst>
                                          <p:attrName>style.visibility</p:attrName>
                                        </p:attrNameLst>
                                      </p:cBhvr>
                                      <p:to>
                                        <p:strVal val="visible"/>
                                      </p:to>
                                    </p:set>
                                    <p:animEffect transition="in" filter="fade">
                                      <p:cBhvr>
                                        <p:cTn id="32" dur="500"/>
                                        <p:tgtEl>
                                          <p:spTgt spid="2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2"/>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IMMINENT RISK CASES: </a:t>
            </a:r>
            <a:r>
              <a:rPr lang="en-GB" sz="2800" b="0">
                <a:solidFill>
                  <a:schemeClr val="dk2"/>
                </a:solidFill>
                <a:latin typeface="Calibri"/>
                <a:ea typeface="Calibri"/>
                <a:cs typeface="Calibri"/>
                <a:sym typeface="Calibri"/>
              </a:rPr>
              <a:t>ASSESSMENT</a:t>
            </a:r>
            <a:endParaRPr sz="2800" b="0">
              <a:solidFill>
                <a:srgbClr val="5A0058"/>
              </a:solidFill>
              <a:latin typeface="Calibri"/>
              <a:ea typeface="Calibri"/>
              <a:cs typeface="Calibri"/>
              <a:sym typeface="Calibri"/>
            </a:endParaRPr>
          </a:p>
        </p:txBody>
      </p:sp>
      <p:sp>
        <p:nvSpPr>
          <p:cNvPr id="268" name="Google Shape;268;p12"/>
          <p:cNvSpPr txBox="1"/>
          <p:nvPr/>
        </p:nvSpPr>
        <p:spPr>
          <a:xfrm>
            <a:off x="532571" y="1087396"/>
            <a:ext cx="9440988" cy="484384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0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ENGAGE THE SUPPORTIVE ADULT</a:t>
            </a:r>
            <a:endParaRPr/>
          </a:p>
          <a:p>
            <a:pPr marL="0" marR="0" lvl="0" indent="0" algn="l" rtl="0">
              <a:spcBef>
                <a:spcPts val="40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If the adult responds to the girl in a supportive and caring manner, consider engaging them in a 1:1 or joint session</a:t>
            </a:r>
            <a:endParaRPr/>
          </a:p>
          <a:p>
            <a:pPr marL="0" marR="0" lvl="0" indent="0" algn="l" rtl="0">
              <a:spcBef>
                <a:spcPts val="400"/>
              </a:spcBef>
              <a:spcAft>
                <a:spcPts val="0"/>
              </a:spcAft>
              <a:buClr>
                <a:schemeClr val="dk1"/>
              </a:buClr>
              <a:buSzPts val="2000"/>
              <a:buFont typeface="Verdana"/>
              <a:buNone/>
            </a:pPr>
            <a:endParaRPr sz="2000" b="1">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	IF PARENT/FAMILY MEMBER</a:t>
            </a:r>
            <a:endParaRPr/>
          </a:p>
          <a:p>
            <a:pPr marL="742950" marR="0" lvl="1" indent="-285750" algn="l" rtl="0">
              <a:spcBef>
                <a:spcPts val="40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Non-judgmental</a:t>
            </a:r>
            <a:endParaRPr/>
          </a:p>
          <a:p>
            <a:pPr marL="742950" marR="0" lvl="1" indent="-285750" algn="l" rtl="0">
              <a:spcBef>
                <a:spcPts val="40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Understand the family and environment circumstances</a:t>
            </a:r>
            <a:endParaRPr/>
          </a:p>
          <a:p>
            <a:pPr marL="742950" marR="0" lvl="1" indent="-285750" algn="l" rtl="0">
              <a:spcBef>
                <a:spcPts val="40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Support the caregiver in thinking through the pros and cons of the early marriage</a:t>
            </a:r>
            <a:endParaRPr/>
          </a:p>
          <a:p>
            <a:pPr marL="742950" marR="0" lvl="1" indent="-285750" algn="l" rtl="0">
              <a:spcBef>
                <a:spcPts val="40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Provide information about consequences </a:t>
            </a:r>
            <a:endParaRPr/>
          </a:p>
          <a:p>
            <a:pPr marL="0" marR="0" lvl="0" indent="0" algn="l" rtl="0">
              <a:spcBef>
                <a:spcPts val="400"/>
              </a:spcBef>
              <a:spcAft>
                <a:spcPts val="0"/>
              </a:spcAft>
              <a:buClr>
                <a:schemeClr val="dk1"/>
              </a:buClr>
              <a:buSzPts val="2000"/>
              <a:buFont typeface="Verdana"/>
              <a:buNone/>
            </a:pPr>
            <a:endParaRPr sz="2000" b="1">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	IF SUPPORTIVE ADULT IS NOT PARENT OR FAMILY MEMBER:</a:t>
            </a:r>
            <a:endParaRPr/>
          </a:p>
          <a:p>
            <a:pPr marL="742950" marR="0" lvl="0" indent="-742950" algn="l" rtl="0">
              <a:spcBef>
                <a:spcPts val="40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	Discuss the adult’s relationship with the family and decision makers  -- do they have influence?  Could they speak to the family / decision makers?</a:t>
            </a:r>
            <a:endParaRPr/>
          </a:p>
          <a:p>
            <a:pPr marL="0" marR="0" lvl="0" indent="0" algn="l" rtl="0">
              <a:spcBef>
                <a:spcPts val="400"/>
              </a:spcBef>
              <a:spcAft>
                <a:spcPts val="0"/>
              </a:spcAft>
              <a:buClr>
                <a:schemeClr val="dk1"/>
              </a:buClr>
              <a:buSzPts val="2000"/>
              <a:buFont typeface="Verdana"/>
              <a:buNone/>
            </a:pPr>
            <a:endParaRPr sz="2000" b="1">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ALWAYS KEEP THE GIRL’S SAFETY THE TOP PRIORITY</a:t>
            </a:r>
            <a:endParaRPr/>
          </a:p>
          <a:p>
            <a:pPr marL="0" marR="0" lvl="0" indent="0" algn="l" rtl="0">
              <a:spcBef>
                <a:spcPts val="400"/>
              </a:spcBef>
              <a:spcAft>
                <a:spcPts val="0"/>
              </a:spcAft>
              <a:buClr>
                <a:schemeClr val="dk1"/>
              </a:buClr>
              <a:buSzPts val="2000"/>
              <a:buFont typeface="Verdana"/>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Effect transition="in" filter="fade">
                                      <p:cBhvr>
                                        <p:cTn id="7" dur="500"/>
                                        <p:tgtEl>
                                          <p:spTgt spid="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xEl>
                                              <p:pRg st="1" end="1"/>
                                            </p:txEl>
                                          </p:spTgt>
                                        </p:tgtEl>
                                        <p:attrNameLst>
                                          <p:attrName>style.visibility</p:attrName>
                                        </p:attrNameLst>
                                      </p:cBhvr>
                                      <p:to>
                                        <p:strVal val="visible"/>
                                      </p:to>
                                    </p:set>
                                    <p:animEffect transition="in" filter="fade">
                                      <p:cBhvr>
                                        <p:cTn id="12" dur="500"/>
                                        <p:tgtEl>
                                          <p:spTgt spid="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8">
                                            <p:txEl>
                                              <p:pRg st="2" end="2"/>
                                            </p:txEl>
                                          </p:spTgt>
                                        </p:tgtEl>
                                        <p:attrNameLst>
                                          <p:attrName>style.visibility</p:attrName>
                                        </p:attrNameLst>
                                      </p:cBhvr>
                                      <p:to>
                                        <p:strVal val="visible"/>
                                      </p:to>
                                    </p:set>
                                    <p:animEffect transition="in" filter="fade">
                                      <p:cBhvr>
                                        <p:cTn id="17" dur="500"/>
                                        <p:tgtEl>
                                          <p:spTgt spid="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xEl>
                                              <p:pRg st="3" end="3"/>
                                            </p:txEl>
                                          </p:spTgt>
                                        </p:tgtEl>
                                        <p:attrNameLst>
                                          <p:attrName>style.visibility</p:attrName>
                                        </p:attrNameLst>
                                      </p:cBhvr>
                                      <p:to>
                                        <p:strVal val="visible"/>
                                      </p:to>
                                    </p:set>
                                    <p:animEffect transition="in" filter="fade">
                                      <p:cBhvr>
                                        <p:cTn id="22" dur="500"/>
                                        <p:tgtEl>
                                          <p:spTgt spid="2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8">
                                            <p:txEl>
                                              <p:pRg st="4" end="4"/>
                                            </p:txEl>
                                          </p:spTgt>
                                        </p:tgtEl>
                                        <p:attrNameLst>
                                          <p:attrName>style.visibility</p:attrName>
                                        </p:attrNameLst>
                                      </p:cBhvr>
                                      <p:to>
                                        <p:strVal val="visible"/>
                                      </p:to>
                                    </p:set>
                                    <p:animEffect transition="in" filter="fade">
                                      <p:cBhvr>
                                        <p:cTn id="27" dur="500"/>
                                        <p:tgtEl>
                                          <p:spTgt spid="2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8">
                                            <p:txEl>
                                              <p:pRg st="5" end="5"/>
                                            </p:txEl>
                                          </p:spTgt>
                                        </p:tgtEl>
                                        <p:attrNameLst>
                                          <p:attrName>style.visibility</p:attrName>
                                        </p:attrNameLst>
                                      </p:cBhvr>
                                      <p:to>
                                        <p:strVal val="visible"/>
                                      </p:to>
                                    </p:set>
                                    <p:animEffect transition="in" filter="fade">
                                      <p:cBhvr>
                                        <p:cTn id="32" dur="500"/>
                                        <p:tgtEl>
                                          <p:spTgt spid="2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8">
                                            <p:txEl>
                                              <p:pRg st="6" end="6"/>
                                            </p:txEl>
                                          </p:spTgt>
                                        </p:tgtEl>
                                        <p:attrNameLst>
                                          <p:attrName>style.visibility</p:attrName>
                                        </p:attrNameLst>
                                      </p:cBhvr>
                                      <p:to>
                                        <p:strVal val="visible"/>
                                      </p:to>
                                    </p:set>
                                    <p:animEffect transition="in" filter="fade">
                                      <p:cBhvr>
                                        <p:cTn id="37" dur="500"/>
                                        <p:tgtEl>
                                          <p:spTgt spid="2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8">
                                            <p:txEl>
                                              <p:pRg st="7" end="7"/>
                                            </p:txEl>
                                          </p:spTgt>
                                        </p:tgtEl>
                                        <p:attrNameLst>
                                          <p:attrName>style.visibility</p:attrName>
                                        </p:attrNameLst>
                                      </p:cBhvr>
                                      <p:to>
                                        <p:strVal val="visible"/>
                                      </p:to>
                                    </p:set>
                                    <p:animEffect transition="in" filter="fade">
                                      <p:cBhvr>
                                        <p:cTn id="42" dur="500"/>
                                        <p:tgtEl>
                                          <p:spTgt spid="26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8">
                                            <p:txEl>
                                              <p:pRg st="8" end="8"/>
                                            </p:txEl>
                                          </p:spTgt>
                                        </p:tgtEl>
                                        <p:attrNameLst>
                                          <p:attrName>style.visibility</p:attrName>
                                        </p:attrNameLst>
                                      </p:cBhvr>
                                      <p:to>
                                        <p:strVal val="visible"/>
                                      </p:to>
                                    </p:set>
                                    <p:animEffect transition="in" filter="fade">
                                      <p:cBhvr>
                                        <p:cTn id="47" dur="500"/>
                                        <p:tgtEl>
                                          <p:spTgt spid="26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8">
                                            <p:txEl>
                                              <p:pRg st="9" end="9"/>
                                            </p:txEl>
                                          </p:spTgt>
                                        </p:tgtEl>
                                        <p:attrNameLst>
                                          <p:attrName>style.visibility</p:attrName>
                                        </p:attrNameLst>
                                      </p:cBhvr>
                                      <p:to>
                                        <p:strVal val="visible"/>
                                      </p:to>
                                    </p:set>
                                    <p:animEffect transition="in" filter="fade">
                                      <p:cBhvr>
                                        <p:cTn id="52" dur="500"/>
                                        <p:tgtEl>
                                          <p:spTgt spid="26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8">
                                            <p:txEl>
                                              <p:pRg st="10" end="10"/>
                                            </p:txEl>
                                          </p:spTgt>
                                        </p:tgtEl>
                                        <p:attrNameLst>
                                          <p:attrName>style.visibility</p:attrName>
                                        </p:attrNameLst>
                                      </p:cBhvr>
                                      <p:to>
                                        <p:strVal val="visible"/>
                                      </p:to>
                                    </p:set>
                                    <p:animEffect transition="in" filter="fade">
                                      <p:cBhvr>
                                        <p:cTn id="57" dur="500"/>
                                        <p:tgtEl>
                                          <p:spTgt spid="26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8">
                                            <p:txEl>
                                              <p:pRg st="11" end="11"/>
                                            </p:txEl>
                                          </p:spTgt>
                                        </p:tgtEl>
                                        <p:attrNameLst>
                                          <p:attrName>style.visibility</p:attrName>
                                        </p:attrNameLst>
                                      </p:cBhvr>
                                      <p:to>
                                        <p:strVal val="visible"/>
                                      </p:to>
                                    </p:set>
                                    <p:animEffect transition="in" filter="fade">
                                      <p:cBhvr>
                                        <p:cTn id="62" dur="500"/>
                                        <p:tgtEl>
                                          <p:spTgt spid="26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8">
                                            <p:txEl>
                                              <p:pRg st="12" end="12"/>
                                            </p:txEl>
                                          </p:spTgt>
                                        </p:tgtEl>
                                        <p:attrNameLst>
                                          <p:attrName>style.visibility</p:attrName>
                                        </p:attrNameLst>
                                      </p:cBhvr>
                                      <p:to>
                                        <p:strVal val="visible"/>
                                      </p:to>
                                    </p:set>
                                    <p:animEffect transition="in" filter="fade">
                                      <p:cBhvr>
                                        <p:cTn id="67" dur="500"/>
                                        <p:tgtEl>
                                          <p:spTgt spid="26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8">
                                            <p:txEl>
                                              <p:pRg st="13" end="13"/>
                                            </p:txEl>
                                          </p:spTgt>
                                        </p:tgtEl>
                                        <p:attrNameLst>
                                          <p:attrName>style.visibility</p:attrName>
                                        </p:attrNameLst>
                                      </p:cBhvr>
                                      <p:to>
                                        <p:strVal val="visible"/>
                                      </p:to>
                                    </p:set>
                                    <p:animEffect transition="in" filter="fade">
                                      <p:cBhvr>
                                        <p:cTn id="72" dur="500"/>
                                        <p:tgtEl>
                                          <p:spTgt spid="268">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8">
                                            <p:txEl>
                                              <p:pRg st="14" end="14"/>
                                            </p:txEl>
                                          </p:spTgt>
                                        </p:tgtEl>
                                        <p:attrNameLst>
                                          <p:attrName>style.visibility</p:attrName>
                                        </p:attrNameLst>
                                      </p:cBhvr>
                                      <p:to>
                                        <p:strVal val="visible"/>
                                      </p:to>
                                    </p:set>
                                    <p:animEffect transition="in" filter="fade">
                                      <p:cBhvr>
                                        <p:cTn id="77" dur="500"/>
                                        <p:tgtEl>
                                          <p:spTgt spid="268">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8">
                                            <p:txEl>
                                              <p:pRg st="15" end="15"/>
                                            </p:txEl>
                                          </p:spTgt>
                                        </p:tgtEl>
                                        <p:attrNameLst>
                                          <p:attrName>style.visibility</p:attrName>
                                        </p:attrNameLst>
                                      </p:cBhvr>
                                      <p:to>
                                        <p:strVal val="visible"/>
                                      </p:to>
                                    </p:set>
                                    <p:animEffect transition="in" filter="fade">
                                      <p:cBhvr>
                                        <p:cTn id="82" dur="500"/>
                                        <p:tgtEl>
                                          <p:spTgt spid="26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2467" y="2213607"/>
            <a:ext cx="2694968" cy="1155700"/>
          </a:xfrm>
          <a:prstGeom prst="rect">
            <a:avLst/>
          </a:prstGeom>
          <a:noFill/>
          <a:ln>
            <a:noFill/>
          </a:ln>
        </p:spPr>
      </p:pic>
      <p:pic>
        <p:nvPicPr>
          <p:cNvPr id="275" name="Google Shape;275;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88505" y="2213607"/>
            <a:ext cx="2694968" cy="1155700"/>
          </a:xfrm>
          <a:prstGeom prst="rect">
            <a:avLst/>
          </a:prstGeom>
          <a:noFill/>
          <a:ln>
            <a:noFill/>
          </a:ln>
        </p:spPr>
      </p:pic>
      <p:pic>
        <p:nvPicPr>
          <p:cNvPr id="276" name="Google Shape;276;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44648" y="2213607"/>
            <a:ext cx="2694968" cy="1155700"/>
          </a:xfrm>
          <a:prstGeom prst="rect">
            <a:avLst/>
          </a:prstGeom>
          <a:noFill/>
          <a:ln>
            <a:noFill/>
          </a:ln>
        </p:spPr>
      </p:pic>
      <p:sp>
        <p:nvSpPr>
          <p:cNvPr id="277" name="Google Shape;277;p13"/>
          <p:cNvSpPr txBox="1"/>
          <p:nvPr/>
        </p:nvSpPr>
        <p:spPr>
          <a:xfrm>
            <a:off x="532571" y="1087396"/>
            <a:ext cx="9440988" cy="4843847"/>
          </a:xfrm>
          <a:prstGeom prst="rect">
            <a:avLst/>
          </a:prstGeom>
          <a:noFill/>
          <a:ln>
            <a:noFill/>
          </a:ln>
        </p:spPr>
        <p:txBody>
          <a:bodyPr spcFirstLastPara="1" wrap="square" lIns="91425" tIns="45700" rIns="91425" bIns="45700" anchor="t" anchorCtr="0">
            <a:noAutofit/>
          </a:bodyPr>
          <a:lstStyle/>
          <a:p>
            <a:pPr marL="0" marR="0" lvl="0" indent="0" algn="l" rtl="0">
              <a:spcBef>
                <a:spcPts val="40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GIRLS WHOSE MARRIAGES ARE IN PROCESS OF MOVING FORWARD : </a:t>
            </a:r>
            <a:endParaRPr/>
          </a:p>
          <a:p>
            <a:pPr marL="342900" marR="0" lvl="0" indent="-342900" algn="l" rtl="0">
              <a:spcBef>
                <a:spcPts val="40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Assess with her:</a:t>
            </a:r>
            <a:endParaRPr/>
          </a:p>
          <a:p>
            <a:pPr marL="342900" marR="0" lvl="0" indent="-215900" algn="l" rtl="0">
              <a:spcBef>
                <a:spcPts val="400"/>
              </a:spcBef>
              <a:spcAft>
                <a:spcPts val="0"/>
              </a:spcAft>
              <a:buClr>
                <a:schemeClr val="dk1"/>
              </a:buClr>
              <a:buSzPts val="2000"/>
              <a:buFont typeface="Verdana"/>
              <a:buNone/>
            </a:pPr>
            <a:endParaRPr sz="2000" b="1">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SzPts val="2000"/>
              <a:buFont typeface="Verdana"/>
              <a:buNone/>
            </a:pPr>
            <a:endParaRPr sz="2000" b="1">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SzPts val="2000"/>
              <a:buFont typeface="Verdana"/>
              <a:buNone/>
            </a:pPr>
            <a:endParaRPr sz="2000" b="1">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SzPts val="2000"/>
              <a:buFont typeface="Verdana"/>
              <a:buNone/>
            </a:pPr>
            <a:endParaRPr sz="2000" b="1">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SzPts val="2000"/>
              <a:buFont typeface="Verdana"/>
              <a:buNone/>
            </a:pPr>
            <a:endParaRPr sz="2000" b="1">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Carry out safety planning</a:t>
            </a:r>
            <a:endParaRPr/>
          </a:p>
          <a:p>
            <a:pPr marL="342900" marR="0" lvl="0" indent="-342900" algn="l" rtl="0">
              <a:spcBef>
                <a:spcPts val="40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 Provide information </a:t>
            </a:r>
            <a:endParaRPr/>
          </a:p>
          <a:p>
            <a:pPr marL="342900" marR="0" lvl="0" indent="-342900" algn="l" rtl="0">
              <a:spcBef>
                <a:spcPts val="40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 Keep or get the girl involved in services</a:t>
            </a:r>
            <a:endParaRPr/>
          </a:p>
          <a:p>
            <a:pPr marL="342900" marR="0" lvl="0" indent="-342900" algn="l" rtl="0">
              <a:spcBef>
                <a:spcPts val="40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 Help the girl identify a supportive person in her life</a:t>
            </a:r>
            <a:endParaRPr/>
          </a:p>
          <a:p>
            <a:pPr marL="342900" marR="0" lvl="0" indent="-342900" algn="l" rtl="0">
              <a:spcBef>
                <a:spcPts val="40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 Advocate for the girl </a:t>
            </a:r>
            <a:endParaRPr/>
          </a:p>
          <a:p>
            <a:pPr marL="342900" marR="0" lvl="0" indent="-342900" algn="l" rtl="0">
              <a:spcBef>
                <a:spcPts val="40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 Engage a supportive caregiver</a:t>
            </a:r>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p:txBody>
      </p:sp>
      <p:sp>
        <p:nvSpPr>
          <p:cNvPr id="278" name="Google Shape;278;p13"/>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IMMINENT RISK CASES: </a:t>
            </a:r>
            <a:r>
              <a:rPr lang="en-GB" sz="2800" b="0">
                <a:solidFill>
                  <a:schemeClr val="dk2"/>
                </a:solidFill>
                <a:latin typeface="Calibri"/>
                <a:ea typeface="Calibri"/>
                <a:cs typeface="Calibri"/>
                <a:sym typeface="Calibri"/>
              </a:rPr>
              <a:t>RISK REDUCTION </a:t>
            </a:r>
            <a:endParaRPr sz="2800" b="0">
              <a:solidFill>
                <a:srgbClr val="5A0058"/>
              </a:solidFill>
              <a:latin typeface="Calibri"/>
              <a:ea typeface="Calibri"/>
              <a:cs typeface="Calibri"/>
              <a:sym typeface="Calibri"/>
            </a:endParaRPr>
          </a:p>
        </p:txBody>
      </p:sp>
      <p:sp>
        <p:nvSpPr>
          <p:cNvPr id="279" name="Google Shape;279;p13"/>
          <p:cNvSpPr txBox="1"/>
          <p:nvPr/>
        </p:nvSpPr>
        <p:spPr>
          <a:xfrm>
            <a:off x="532571" y="2468292"/>
            <a:ext cx="247367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What are her feelings about the marriage ?</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280" name="Google Shape;280;p13"/>
          <p:cNvSpPr txBox="1"/>
          <p:nvPr/>
        </p:nvSpPr>
        <p:spPr>
          <a:xfrm>
            <a:off x="3401031" y="2468292"/>
            <a:ext cx="269496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What are her questions/concerns?</a:t>
            </a:r>
            <a:endParaRPr/>
          </a:p>
        </p:txBody>
      </p:sp>
      <p:sp>
        <p:nvSpPr>
          <p:cNvPr id="281" name="Google Shape;281;p13"/>
          <p:cNvSpPr txBox="1"/>
          <p:nvPr/>
        </p:nvSpPr>
        <p:spPr>
          <a:xfrm>
            <a:off x="6373962" y="2468292"/>
            <a:ext cx="269496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What are the potential risks for her?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animEffect transition="in" filter="fade">
                                      <p:cBhvr>
                                        <p:cTn id="7" dur="500"/>
                                        <p:tgtEl>
                                          <p:spTgt spid="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xEl>
                                              <p:pRg st="1" end="1"/>
                                            </p:txEl>
                                          </p:spTgt>
                                        </p:tgtEl>
                                        <p:attrNameLst>
                                          <p:attrName>style.visibility</p:attrName>
                                        </p:attrNameLst>
                                      </p:cBhvr>
                                      <p:to>
                                        <p:strVal val="visible"/>
                                      </p:to>
                                    </p:set>
                                    <p:animEffect transition="in" filter="fade">
                                      <p:cBhvr>
                                        <p:cTn id="12" dur="500"/>
                                        <p:tgtEl>
                                          <p:spTgt spid="2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7">
                                            <p:txEl>
                                              <p:pRg st="2" end="2"/>
                                            </p:txEl>
                                          </p:spTgt>
                                        </p:tgtEl>
                                        <p:attrNameLst>
                                          <p:attrName>style.visibility</p:attrName>
                                        </p:attrNameLst>
                                      </p:cBhvr>
                                      <p:to>
                                        <p:strVal val="visible"/>
                                      </p:to>
                                    </p:set>
                                    <p:animEffect transition="in" filter="fade">
                                      <p:cBhvr>
                                        <p:cTn id="17" dur="500"/>
                                        <p:tgtEl>
                                          <p:spTgt spid="2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7">
                                            <p:txEl>
                                              <p:pRg st="3" end="3"/>
                                            </p:txEl>
                                          </p:spTgt>
                                        </p:tgtEl>
                                        <p:attrNameLst>
                                          <p:attrName>style.visibility</p:attrName>
                                        </p:attrNameLst>
                                      </p:cBhvr>
                                      <p:to>
                                        <p:strVal val="visible"/>
                                      </p:to>
                                    </p:set>
                                    <p:animEffect transition="in" filter="fade">
                                      <p:cBhvr>
                                        <p:cTn id="22" dur="500"/>
                                        <p:tgtEl>
                                          <p:spTgt spid="2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7">
                                            <p:txEl>
                                              <p:pRg st="4" end="4"/>
                                            </p:txEl>
                                          </p:spTgt>
                                        </p:tgtEl>
                                        <p:attrNameLst>
                                          <p:attrName>style.visibility</p:attrName>
                                        </p:attrNameLst>
                                      </p:cBhvr>
                                      <p:to>
                                        <p:strVal val="visible"/>
                                      </p:to>
                                    </p:set>
                                    <p:animEffect transition="in" filter="fade">
                                      <p:cBhvr>
                                        <p:cTn id="27" dur="500"/>
                                        <p:tgtEl>
                                          <p:spTgt spid="2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7">
                                            <p:txEl>
                                              <p:pRg st="5" end="5"/>
                                            </p:txEl>
                                          </p:spTgt>
                                        </p:tgtEl>
                                        <p:attrNameLst>
                                          <p:attrName>style.visibility</p:attrName>
                                        </p:attrNameLst>
                                      </p:cBhvr>
                                      <p:to>
                                        <p:strVal val="visible"/>
                                      </p:to>
                                    </p:set>
                                    <p:animEffect transition="in" filter="fade">
                                      <p:cBhvr>
                                        <p:cTn id="32" dur="500"/>
                                        <p:tgtEl>
                                          <p:spTgt spid="2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7">
                                            <p:txEl>
                                              <p:pRg st="6" end="6"/>
                                            </p:txEl>
                                          </p:spTgt>
                                        </p:tgtEl>
                                        <p:attrNameLst>
                                          <p:attrName>style.visibility</p:attrName>
                                        </p:attrNameLst>
                                      </p:cBhvr>
                                      <p:to>
                                        <p:strVal val="visible"/>
                                      </p:to>
                                    </p:set>
                                    <p:animEffect transition="in" filter="fade">
                                      <p:cBhvr>
                                        <p:cTn id="37" dur="500"/>
                                        <p:tgtEl>
                                          <p:spTgt spid="2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7">
                                            <p:txEl>
                                              <p:pRg st="7" end="7"/>
                                            </p:txEl>
                                          </p:spTgt>
                                        </p:tgtEl>
                                        <p:attrNameLst>
                                          <p:attrName>style.visibility</p:attrName>
                                        </p:attrNameLst>
                                      </p:cBhvr>
                                      <p:to>
                                        <p:strVal val="visible"/>
                                      </p:to>
                                    </p:set>
                                    <p:animEffect transition="in" filter="fade">
                                      <p:cBhvr>
                                        <p:cTn id="42" dur="500"/>
                                        <p:tgtEl>
                                          <p:spTgt spid="27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7">
                                            <p:txEl>
                                              <p:pRg st="8" end="8"/>
                                            </p:txEl>
                                          </p:spTgt>
                                        </p:tgtEl>
                                        <p:attrNameLst>
                                          <p:attrName>style.visibility</p:attrName>
                                        </p:attrNameLst>
                                      </p:cBhvr>
                                      <p:to>
                                        <p:strVal val="visible"/>
                                      </p:to>
                                    </p:set>
                                    <p:animEffect transition="in" filter="fade">
                                      <p:cBhvr>
                                        <p:cTn id="47" dur="500"/>
                                        <p:tgtEl>
                                          <p:spTgt spid="27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7">
                                            <p:txEl>
                                              <p:pRg st="9" end="9"/>
                                            </p:txEl>
                                          </p:spTgt>
                                        </p:tgtEl>
                                        <p:attrNameLst>
                                          <p:attrName>style.visibility</p:attrName>
                                        </p:attrNameLst>
                                      </p:cBhvr>
                                      <p:to>
                                        <p:strVal val="visible"/>
                                      </p:to>
                                    </p:set>
                                    <p:animEffect transition="in" filter="fade">
                                      <p:cBhvr>
                                        <p:cTn id="52" dur="500"/>
                                        <p:tgtEl>
                                          <p:spTgt spid="27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7">
                                            <p:txEl>
                                              <p:pRg st="10" end="10"/>
                                            </p:txEl>
                                          </p:spTgt>
                                        </p:tgtEl>
                                        <p:attrNameLst>
                                          <p:attrName>style.visibility</p:attrName>
                                        </p:attrNameLst>
                                      </p:cBhvr>
                                      <p:to>
                                        <p:strVal val="visible"/>
                                      </p:to>
                                    </p:set>
                                    <p:animEffect transition="in" filter="fade">
                                      <p:cBhvr>
                                        <p:cTn id="57" dur="500"/>
                                        <p:tgtEl>
                                          <p:spTgt spid="27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7">
                                            <p:txEl>
                                              <p:pRg st="11" end="11"/>
                                            </p:txEl>
                                          </p:spTgt>
                                        </p:tgtEl>
                                        <p:attrNameLst>
                                          <p:attrName>style.visibility</p:attrName>
                                        </p:attrNameLst>
                                      </p:cBhvr>
                                      <p:to>
                                        <p:strVal val="visible"/>
                                      </p:to>
                                    </p:set>
                                    <p:animEffect transition="in" filter="fade">
                                      <p:cBhvr>
                                        <p:cTn id="62" dur="500"/>
                                        <p:tgtEl>
                                          <p:spTgt spid="27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7">
                                            <p:txEl>
                                              <p:pRg st="12" end="12"/>
                                            </p:txEl>
                                          </p:spTgt>
                                        </p:tgtEl>
                                        <p:attrNameLst>
                                          <p:attrName>style.visibility</p:attrName>
                                        </p:attrNameLst>
                                      </p:cBhvr>
                                      <p:to>
                                        <p:strVal val="visible"/>
                                      </p:to>
                                    </p:set>
                                    <p:animEffect transition="in" filter="fade">
                                      <p:cBhvr>
                                        <p:cTn id="67" dur="500"/>
                                        <p:tgtEl>
                                          <p:spTgt spid="27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7">
                                            <p:txEl>
                                              <p:pRg st="13" end="13"/>
                                            </p:txEl>
                                          </p:spTgt>
                                        </p:tgtEl>
                                        <p:attrNameLst>
                                          <p:attrName>style.visibility</p:attrName>
                                        </p:attrNameLst>
                                      </p:cBhvr>
                                      <p:to>
                                        <p:strVal val="visible"/>
                                      </p:to>
                                    </p:set>
                                    <p:animEffect transition="in" filter="fade">
                                      <p:cBhvr>
                                        <p:cTn id="72" dur="500"/>
                                        <p:tgtEl>
                                          <p:spTgt spid="277">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77">
                                            <p:txEl>
                                              <p:pRg st="14" end="14"/>
                                            </p:txEl>
                                          </p:spTgt>
                                        </p:tgtEl>
                                        <p:attrNameLst>
                                          <p:attrName>style.visibility</p:attrName>
                                        </p:attrNameLst>
                                      </p:cBhvr>
                                      <p:to>
                                        <p:strVal val="visible"/>
                                      </p:to>
                                    </p:set>
                                    <p:animEffect transition="in" filter="fade">
                                      <p:cBhvr>
                                        <p:cTn id="77" dur="500"/>
                                        <p:tgtEl>
                                          <p:spTgt spid="277">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74"/>
                                        </p:tgtEl>
                                        <p:attrNameLst>
                                          <p:attrName>style.visibility</p:attrName>
                                        </p:attrNameLst>
                                      </p:cBhvr>
                                      <p:to>
                                        <p:strVal val="visible"/>
                                      </p:to>
                                    </p:set>
                                    <p:animEffect transition="in" filter="fade">
                                      <p:cBhvr>
                                        <p:cTn id="82" dur="500"/>
                                        <p:tgtEl>
                                          <p:spTgt spid="274"/>
                                        </p:tgtEl>
                                      </p:cBhvr>
                                    </p:animEffect>
                                  </p:childTnLst>
                                </p:cTn>
                              </p:par>
                              <p:par>
                                <p:cTn id="83" presetID="10" presetClass="entr" presetSubtype="0" fill="hold" nodeType="withEffect">
                                  <p:stCondLst>
                                    <p:cond delay="0"/>
                                  </p:stCondLst>
                                  <p:childTnLst>
                                    <p:set>
                                      <p:cBhvr>
                                        <p:cTn id="84" dur="1" fill="hold">
                                          <p:stCondLst>
                                            <p:cond delay="0"/>
                                          </p:stCondLst>
                                        </p:cTn>
                                        <p:tgtEl>
                                          <p:spTgt spid="275"/>
                                        </p:tgtEl>
                                        <p:attrNameLst>
                                          <p:attrName>style.visibility</p:attrName>
                                        </p:attrNameLst>
                                      </p:cBhvr>
                                      <p:to>
                                        <p:strVal val="visible"/>
                                      </p:to>
                                    </p:set>
                                    <p:animEffect transition="in" filter="fade">
                                      <p:cBhvr>
                                        <p:cTn id="85" dur="500"/>
                                        <p:tgtEl>
                                          <p:spTgt spid="275"/>
                                        </p:tgtEl>
                                      </p:cBhvr>
                                    </p:animEffect>
                                  </p:childTnLst>
                                </p:cTn>
                              </p:par>
                              <p:par>
                                <p:cTn id="86" presetID="10" presetClass="entr" presetSubtype="0" fill="hold" nodeType="withEffect">
                                  <p:stCondLst>
                                    <p:cond delay="0"/>
                                  </p:stCondLst>
                                  <p:childTnLst>
                                    <p:set>
                                      <p:cBhvr>
                                        <p:cTn id="87" dur="1" fill="hold">
                                          <p:stCondLst>
                                            <p:cond delay="0"/>
                                          </p:stCondLst>
                                        </p:cTn>
                                        <p:tgtEl>
                                          <p:spTgt spid="276"/>
                                        </p:tgtEl>
                                        <p:attrNameLst>
                                          <p:attrName>style.visibility</p:attrName>
                                        </p:attrNameLst>
                                      </p:cBhvr>
                                      <p:to>
                                        <p:strVal val="visible"/>
                                      </p:to>
                                    </p:set>
                                    <p:animEffect transition="in" filter="fade">
                                      <p:cBhvr>
                                        <p:cTn id="88" dur="500"/>
                                        <p:tgtEl>
                                          <p:spTgt spid="276"/>
                                        </p:tgtEl>
                                      </p:cBhvr>
                                    </p:animEffect>
                                  </p:childTnLst>
                                </p:cTn>
                              </p:par>
                              <p:par>
                                <p:cTn id="89" presetID="10" presetClass="entr" presetSubtype="0" fill="hold" nodeType="withEffect">
                                  <p:stCondLst>
                                    <p:cond delay="0"/>
                                  </p:stCondLst>
                                  <p:childTnLst>
                                    <p:set>
                                      <p:cBhvr>
                                        <p:cTn id="90" dur="1" fill="hold">
                                          <p:stCondLst>
                                            <p:cond delay="0"/>
                                          </p:stCondLst>
                                        </p:cTn>
                                        <p:tgtEl>
                                          <p:spTgt spid="279"/>
                                        </p:tgtEl>
                                        <p:attrNameLst>
                                          <p:attrName>style.visibility</p:attrName>
                                        </p:attrNameLst>
                                      </p:cBhvr>
                                      <p:to>
                                        <p:strVal val="visible"/>
                                      </p:to>
                                    </p:set>
                                    <p:animEffect transition="in" filter="fade">
                                      <p:cBhvr>
                                        <p:cTn id="91" dur="500"/>
                                        <p:tgtEl>
                                          <p:spTgt spid="279"/>
                                        </p:tgtEl>
                                      </p:cBhvr>
                                    </p:animEffect>
                                  </p:childTnLst>
                                </p:cTn>
                              </p:par>
                              <p:par>
                                <p:cTn id="92" presetID="10" presetClass="entr" presetSubtype="0" fill="hold" nodeType="withEffect">
                                  <p:stCondLst>
                                    <p:cond delay="0"/>
                                  </p:stCondLst>
                                  <p:childTnLst>
                                    <p:set>
                                      <p:cBhvr>
                                        <p:cTn id="93" dur="1" fill="hold">
                                          <p:stCondLst>
                                            <p:cond delay="0"/>
                                          </p:stCondLst>
                                        </p:cTn>
                                        <p:tgtEl>
                                          <p:spTgt spid="280"/>
                                        </p:tgtEl>
                                        <p:attrNameLst>
                                          <p:attrName>style.visibility</p:attrName>
                                        </p:attrNameLst>
                                      </p:cBhvr>
                                      <p:to>
                                        <p:strVal val="visible"/>
                                      </p:to>
                                    </p:set>
                                    <p:animEffect transition="in" filter="fade">
                                      <p:cBhvr>
                                        <p:cTn id="94" dur="500"/>
                                        <p:tgtEl>
                                          <p:spTgt spid="280"/>
                                        </p:tgtEl>
                                      </p:cBhvr>
                                    </p:animEffect>
                                  </p:childTnLst>
                                </p:cTn>
                              </p:par>
                              <p:par>
                                <p:cTn id="95" presetID="10" presetClass="entr" presetSubtype="0" fill="hold" nodeType="withEffect">
                                  <p:stCondLst>
                                    <p:cond delay="0"/>
                                  </p:stCondLst>
                                  <p:childTnLst>
                                    <p:set>
                                      <p:cBhvr>
                                        <p:cTn id="96" dur="1" fill="hold">
                                          <p:stCondLst>
                                            <p:cond delay="0"/>
                                          </p:stCondLst>
                                        </p:cTn>
                                        <p:tgtEl>
                                          <p:spTgt spid="281"/>
                                        </p:tgtEl>
                                        <p:attrNameLst>
                                          <p:attrName>style.visibility</p:attrName>
                                        </p:attrNameLst>
                                      </p:cBhvr>
                                      <p:to>
                                        <p:strVal val="visible"/>
                                      </p:to>
                                    </p:set>
                                    <p:animEffect transition="in" filter="fade">
                                      <p:cBhvr>
                                        <p:cTn id="97"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4"/>
          <p:cNvSpPr txBox="1"/>
          <p:nvPr/>
        </p:nvSpPr>
        <p:spPr>
          <a:xfrm>
            <a:off x="532570" y="1087396"/>
            <a:ext cx="11342103" cy="4843847"/>
          </a:xfrm>
          <a:prstGeom prst="rect">
            <a:avLst/>
          </a:prstGeom>
          <a:noFill/>
          <a:ln>
            <a:noFill/>
          </a:ln>
        </p:spPr>
        <p:txBody>
          <a:bodyPr spcFirstLastPara="1" wrap="square" lIns="91425" tIns="45700" rIns="91425" bIns="45700" anchor="t" anchorCtr="0">
            <a:noAutofit/>
          </a:bodyPr>
          <a:lstStyle/>
          <a:p>
            <a:pPr marL="0" marR="0" lvl="0" indent="0" algn="l" rtl="0">
              <a:spcBef>
                <a:spcPts val="40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FOR GIRLS WHO ARE ALREADY MARRIED, CARRY OUT CASE MANAGEMENT PROCESS: </a:t>
            </a:r>
            <a:endParaRPr/>
          </a:p>
          <a:p>
            <a:pPr marL="0" marR="0" lvl="0" indent="0" algn="l" rtl="0">
              <a:spcBef>
                <a:spcPts val="400"/>
              </a:spcBef>
              <a:spcAft>
                <a:spcPts val="0"/>
              </a:spcAft>
              <a:buClr>
                <a:schemeClr val="dk1"/>
              </a:buClr>
              <a:buSzPts val="2000"/>
              <a:buFont typeface="Verdana"/>
              <a:buNone/>
            </a:pPr>
            <a:endParaRPr sz="2000" b="1">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Key assessment points: </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Sexual relationship – forced sex? Pain due to sexual intercourse?</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Girl’s understanding of reproductive health and her own body</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Pregnancy</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Is there intimate partner violence?</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Is there violence from other family members?</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Access to money – who is earning? Who is controlling?</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Is she still attending school?</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Does she have a social support system?</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How does she feel about the marriage in general?</a:t>
            </a:r>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p:txBody>
      </p:sp>
      <p:sp>
        <p:nvSpPr>
          <p:cNvPr id="288" name="Google Shape;288;p14"/>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GIRLS WHO ARE ALREADY MARRIED </a:t>
            </a:r>
            <a:endParaRPr sz="2800" b="0">
              <a:solidFill>
                <a:srgbClr val="5A005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5"/>
          <p:cNvSpPr txBox="1"/>
          <p:nvPr/>
        </p:nvSpPr>
        <p:spPr>
          <a:xfrm>
            <a:off x="532570" y="1087396"/>
            <a:ext cx="11342103" cy="4843847"/>
          </a:xfrm>
          <a:prstGeom prst="rect">
            <a:avLst/>
          </a:prstGeom>
          <a:noFill/>
          <a:ln>
            <a:noFill/>
          </a:ln>
        </p:spPr>
        <p:txBody>
          <a:bodyPr spcFirstLastPara="1" wrap="square" lIns="91425" tIns="45700" rIns="91425" bIns="45700" anchor="t" anchorCtr="0">
            <a:noAutofit/>
          </a:bodyPr>
          <a:lstStyle/>
          <a:p>
            <a:pPr marL="0" marR="0" lvl="0" indent="0" algn="l" rtl="0">
              <a:spcBef>
                <a:spcPts val="40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ACTION PLAN SHOULD INCLUDE: </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Provide information to the girl about:</a:t>
            </a:r>
            <a:endParaRPr/>
          </a:p>
          <a:p>
            <a:pPr marL="742950" marR="0" lvl="1" indent="-285750" algn="l" rtl="0">
              <a:spcBef>
                <a:spcPts val="400"/>
              </a:spcBef>
              <a:spcAft>
                <a:spcPts val="0"/>
              </a:spcAft>
              <a:buClr>
                <a:schemeClr val="dk1"/>
              </a:buClr>
              <a:buSzPts val="2000"/>
              <a:buFont typeface="Courier New"/>
              <a:buChar char="o"/>
            </a:pPr>
            <a:r>
              <a:rPr lang="en-GB" sz="2000" b="0" i="0" u="none" strike="noStrike" cap="none">
                <a:solidFill>
                  <a:schemeClr val="dk1"/>
                </a:solidFill>
                <a:latin typeface="Calibri"/>
                <a:ea typeface="Calibri"/>
                <a:cs typeface="Calibri"/>
                <a:sym typeface="Calibri"/>
              </a:rPr>
              <a:t> Health, safety, and psychosocial consequences of early marriage </a:t>
            </a:r>
            <a:endParaRPr/>
          </a:p>
          <a:p>
            <a:pPr marL="815975"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Health and reproductive health services, including family planning, safety and security services, psychosocial services and any other relevant support </a:t>
            </a:r>
            <a:endParaRPr/>
          </a:p>
          <a:p>
            <a:pPr marL="815975"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Legal counseling services </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Safety planning</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Identify &amp; engage a supportive adult </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Identify positive coping strategies</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Referrals as necessary</a:t>
            </a:r>
            <a:endParaRPr/>
          </a:p>
        </p:txBody>
      </p:sp>
      <p:sp>
        <p:nvSpPr>
          <p:cNvPr id="295" name="Google Shape;295;p15"/>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GIRLS WHO ARE ALREADY MARRIED</a:t>
            </a:r>
            <a:endParaRPr sz="2800" b="0">
              <a:solidFill>
                <a:srgbClr val="5A005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6"/>
          <p:cNvSpPr txBox="1">
            <a:spLocks noGrp="1"/>
          </p:cNvSpPr>
          <p:nvPr>
            <p:ph type="body" idx="1"/>
          </p:nvPr>
        </p:nvSpPr>
        <p:spPr>
          <a:xfrm>
            <a:off x="5205521" y="1795346"/>
            <a:ext cx="6027255" cy="43930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a:latin typeface="Calibri"/>
                <a:ea typeface="Calibri"/>
                <a:cs typeface="Calibri"/>
                <a:sym typeface="Calibri"/>
              </a:rPr>
              <a:t>Case worker may be the only person she trusts</a:t>
            </a:r>
            <a:endParaRPr/>
          </a:p>
          <a:p>
            <a:pPr marL="0" lvl="0" indent="0" algn="l" rtl="0">
              <a:lnSpc>
                <a:spcPct val="90000"/>
              </a:lnSpc>
              <a:spcBef>
                <a:spcPts val="1000"/>
              </a:spcBef>
              <a:spcAft>
                <a:spcPts val="0"/>
              </a:spcAft>
              <a:buClr>
                <a:schemeClr val="dk1"/>
              </a:buClr>
              <a:buSzPts val="2000"/>
              <a:buNone/>
            </a:pP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r>
              <a:rPr lang="en-GB">
                <a:latin typeface="Calibri"/>
                <a:ea typeface="Calibri"/>
                <a:cs typeface="Calibri"/>
                <a:sym typeface="Calibri"/>
              </a:rPr>
              <a:t>Focus on preserving the girl’s access to you and your program’s services</a:t>
            </a:r>
            <a:endParaRPr/>
          </a:p>
          <a:p>
            <a:pPr marL="0" lvl="0" indent="0" algn="l" rtl="0">
              <a:lnSpc>
                <a:spcPct val="90000"/>
              </a:lnSpc>
              <a:spcBef>
                <a:spcPts val="1000"/>
              </a:spcBef>
              <a:spcAft>
                <a:spcPts val="0"/>
              </a:spcAft>
              <a:buClr>
                <a:schemeClr val="dk1"/>
              </a:buClr>
              <a:buSzPts val="2000"/>
              <a:buNone/>
            </a:pP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r>
              <a:rPr lang="en-GB" b="1">
                <a:latin typeface="Calibri"/>
                <a:ea typeface="Calibri"/>
                <a:cs typeface="Calibri"/>
                <a:sym typeface="Calibri"/>
              </a:rPr>
              <a:t>DO NOT </a:t>
            </a:r>
            <a:r>
              <a:rPr lang="en-GB">
                <a:latin typeface="Calibri"/>
                <a:ea typeface="Calibri"/>
                <a:cs typeface="Calibri"/>
                <a:sym typeface="Calibri"/>
              </a:rPr>
              <a:t>try to engage an unsupportive caregiver: </a:t>
            </a:r>
            <a:endParaRPr/>
          </a:p>
          <a:p>
            <a:pPr marL="0" lvl="0" indent="0" algn="l" rtl="0">
              <a:lnSpc>
                <a:spcPct val="90000"/>
              </a:lnSpc>
              <a:spcBef>
                <a:spcPts val="1000"/>
              </a:spcBef>
              <a:spcAft>
                <a:spcPts val="0"/>
              </a:spcAft>
              <a:buClr>
                <a:schemeClr val="dk1"/>
              </a:buClr>
              <a:buSzPts val="2000"/>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If caregiver does not respond well to you discussing the early marriage they may prevent their daughter from receiving services </a:t>
            </a:r>
            <a:endParaRPr/>
          </a:p>
          <a:p>
            <a:pPr marL="0" lvl="0" indent="0" algn="l" rtl="0">
              <a:lnSpc>
                <a:spcPct val="90000"/>
              </a:lnSpc>
              <a:spcBef>
                <a:spcPts val="1000"/>
              </a:spcBef>
              <a:spcAft>
                <a:spcPts val="0"/>
              </a:spcAft>
              <a:buClr>
                <a:schemeClr val="dk1"/>
              </a:buClr>
              <a:buSzPts val="2000"/>
              <a:buNone/>
            </a:pPr>
            <a:endParaRPr>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a:latin typeface="Calibri"/>
              <a:ea typeface="Calibri"/>
              <a:cs typeface="Calibri"/>
              <a:sym typeface="Calibri"/>
            </a:endParaRPr>
          </a:p>
        </p:txBody>
      </p:sp>
      <p:sp>
        <p:nvSpPr>
          <p:cNvPr id="302" name="Google Shape;302;p16"/>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303" name="Google Shape;303;p16"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304" name="Google Shape;304;p16"/>
          <p:cNvSpPr txBox="1">
            <a:spLocks noGrp="1"/>
          </p:cNvSpPr>
          <p:nvPr>
            <p:ph type="title"/>
          </p:nvPr>
        </p:nvSpPr>
        <p:spPr>
          <a:xfrm>
            <a:off x="295506" y="1790691"/>
            <a:ext cx="3763537"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WHAT IF THERE ARE NO SUPPORTIVE ADULTS?</a:t>
            </a:r>
            <a:endParaRPr/>
          </a:p>
        </p:txBody>
      </p:sp>
      <p:grpSp>
        <p:nvGrpSpPr>
          <p:cNvPr id="305" name="Google Shape;305;p16"/>
          <p:cNvGrpSpPr/>
          <p:nvPr/>
        </p:nvGrpSpPr>
        <p:grpSpPr>
          <a:xfrm>
            <a:off x="-212651" y="-318743"/>
            <a:ext cx="8729330" cy="1166468"/>
            <a:chOff x="-212651" y="-318743"/>
            <a:chExt cx="8729330" cy="1166468"/>
          </a:xfrm>
        </p:grpSpPr>
        <p:pic>
          <p:nvPicPr>
            <p:cNvPr id="306" name="Google Shape;306;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307" name="Google Shape;307;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xEl>
                                              <p:pRg st="0" end="0"/>
                                            </p:txEl>
                                          </p:spTgt>
                                        </p:tgtEl>
                                        <p:attrNameLst>
                                          <p:attrName>style.visibility</p:attrName>
                                        </p:attrNameLst>
                                      </p:cBhvr>
                                      <p:to>
                                        <p:strVal val="visible"/>
                                      </p:to>
                                    </p:set>
                                    <p:animEffect transition="in" filter="fade">
                                      <p:cBhvr>
                                        <p:cTn id="7" dur="500"/>
                                        <p:tgtEl>
                                          <p:spTgt spid="3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1">
                                            <p:txEl>
                                              <p:pRg st="1" end="1"/>
                                            </p:txEl>
                                          </p:spTgt>
                                        </p:tgtEl>
                                        <p:attrNameLst>
                                          <p:attrName>style.visibility</p:attrName>
                                        </p:attrNameLst>
                                      </p:cBhvr>
                                      <p:to>
                                        <p:strVal val="visible"/>
                                      </p:to>
                                    </p:set>
                                    <p:animEffect transition="in" filter="fade">
                                      <p:cBhvr>
                                        <p:cTn id="12" dur="500"/>
                                        <p:tgtEl>
                                          <p:spTgt spid="3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1">
                                            <p:txEl>
                                              <p:pRg st="2" end="2"/>
                                            </p:txEl>
                                          </p:spTgt>
                                        </p:tgtEl>
                                        <p:attrNameLst>
                                          <p:attrName>style.visibility</p:attrName>
                                        </p:attrNameLst>
                                      </p:cBhvr>
                                      <p:to>
                                        <p:strVal val="visible"/>
                                      </p:to>
                                    </p:set>
                                    <p:animEffect transition="in" filter="fade">
                                      <p:cBhvr>
                                        <p:cTn id="17" dur="500"/>
                                        <p:tgtEl>
                                          <p:spTgt spid="3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1">
                                            <p:txEl>
                                              <p:pRg st="3" end="3"/>
                                            </p:txEl>
                                          </p:spTgt>
                                        </p:tgtEl>
                                        <p:attrNameLst>
                                          <p:attrName>style.visibility</p:attrName>
                                        </p:attrNameLst>
                                      </p:cBhvr>
                                      <p:to>
                                        <p:strVal val="visible"/>
                                      </p:to>
                                    </p:set>
                                    <p:animEffect transition="in" filter="fade">
                                      <p:cBhvr>
                                        <p:cTn id="22" dur="500"/>
                                        <p:tgtEl>
                                          <p:spTgt spid="3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1">
                                            <p:txEl>
                                              <p:pRg st="4" end="4"/>
                                            </p:txEl>
                                          </p:spTgt>
                                        </p:tgtEl>
                                        <p:attrNameLst>
                                          <p:attrName>style.visibility</p:attrName>
                                        </p:attrNameLst>
                                      </p:cBhvr>
                                      <p:to>
                                        <p:strVal val="visible"/>
                                      </p:to>
                                    </p:set>
                                    <p:animEffect transition="in" filter="fade">
                                      <p:cBhvr>
                                        <p:cTn id="27" dur="500"/>
                                        <p:tgtEl>
                                          <p:spTgt spid="3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1">
                                            <p:txEl>
                                              <p:pRg st="5" end="5"/>
                                            </p:txEl>
                                          </p:spTgt>
                                        </p:tgtEl>
                                        <p:attrNameLst>
                                          <p:attrName>style.visibility</p:attrName>
                                        </p:attrNameLst>
                                      </p:cBhvr>
                                      <p:to>
                                        <p:strVal val="visible"/>
                                      </p:to>
                                    </p:set>
                                    <p:animEffect transition="in" filter="fade">
                                      <p:cBhvr>
                                        <p:cTn id="32" dur="500"/>
                                        <p:tgtEl>
                                          <p:spTgt spid="3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1">
                                            <p:txEl>
                                              <p:pRg st="6" end="6"/>
                                            </p:txEl>
                                          </p:spTgt>
                                        </p:tgtEl>
                                        <p:attrNameLst>
                                          <p:attrName>style.visibility</p:attrName>
                                        </p:attrNameLst>
                                      </p:cBhvr>
                                      <p:to>
                                        <p:strVal val="visible"/>
                                      </p:to>
                                    </p:set>
                                    <p:animEffect transition="in" filter="fade">
                                      <p:cBhvr>
                                        <p:cTn id="37" dur="500"/>
                                        <p:tgtEl>
                                          <p:spTgt spid="3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1">
                                            <p:txEl>
                                              <p:pRg st="7" end="7"/>
                                            </p:txEl>
                                          </p:spTgt>
                                        </p:tgtEl>
                                        <p:attrNameLst>
                                          <p:attrName>style.visibility</p:attrName>
                                        </p:attrNameLst>
                                      </p:cBhvr>
                                      <p:to>
                                        <p:strVal val="visible"/>
                                      </p:to>
                                    </p:set>
                                    <p:animEffect transition="in" filter="fade">
                                      <p:cBhvr>
                                        <p:cTn id="42" dur="500"/>
                                        <p:tgtEl>
                                          <p:spTgt spid="3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1">
                                            <p:txEl>
                                              <p:pRg st="8" end="8"/>
                                            </p:txEl>
                                          </p:spTgt>
                                        </p:tgtEl>
                                        <p:attrNameLst>
                                          <p:attrName>style.visibility</p:attrName>
                                        </p:attrNameLst>
                                      </p:cBhvr>
                                      <p:to>
                                        <p:strVal val="visible"/>
                                      </p:to>
                                    </p:set>
                                    <p:animEffect transition="in" filter="fade">
                                      <p:cBhvr>
                                        <p:cTn id="47" dur="500"/>
                                        <p:tgtEl>
                                          <p:spTgt spid="30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7"/>
          <p:cNvPicPr preferRelativeResize="0"/>
          <p:nvPr/>
        </p:nvPicPr>
        <p:blipFill rotWithShape="1">
          <a:blip r:embed="rId3" cstate="screen">
            <a:alphaModFix amt="75000"/>
            <a:extLst>
              <a:ext uri="{28A0092B-C50C-407E-A947-70E740481C1C}">
                <a14:useLocalDpi xmlns:a14="http://schemas.microsoft.com/office/drawing/2010/main"/>
              </a:ext>
            </a:extLst>
          </a:blip>
          <a:srcRect/>
          <a:stretch/>
        </p:blipFill>
        <p:spPr>
          <a:xfrm>
            <a:off x="4622799" y="1657340"/>
            <a:ext cx="7569201" cy="1125229"/>
          </a:xfrm>
          <a:prstGeom prst="rect">
            <a:avLst/>
          </a:prstGeom>
          <a:noFill/>
          <a:ln>
            <a:noFill/>
          </a:ln>
        </p:spPr>
      </p:pic>
      <p:sp>
        <p:nvSpPr>
          <p:cNvPr id="314" name="Google Shape;314;p17"/>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315" name="Google Shape;315;p17" descr="A picture containing text&#10;&#10;Description automatically generated"/>
          <p:cNvPicPr preferRelativeResize="0"/>
          <p:nvPr/>
        </p:nvPicPr>
        <p:blipFill rotWithShape="1">
          <a:blip r:embed="rId4">
            <a:alphaModFix/>
          </a:blip>
          <a:srcRect/>
          <a:stretch/>
        </p:blipFill>
        <p:spPr>
          <a:xfrm rot="-5400000">
            <a:off x="-1484224" y="1361388"/>
            <a:ext cx="7067333" cy="4098888"/>
          </a:xfrm>
          <a:prstGeom prst="rect">
            <a:avLst/>
          </a:prstGeom>
          <a:noFill/>
          <a:ln>
            <a:noFill/>
          </a:ln>
        </p:spPr>
      </p:pic>
      <p:sp>
        <p:nvSpPr>
          <p:cNvPr id="316" name="Google Shape;316;p17"/>
          <p:cNvSpPr txBox="1"/>
          <p:nvPr/>
        </p:nvSpPr>
        <p:spPr>
          <a:xfrm>
            <a:off x="4979265" y="1790691"/>
            <a:ext cx="6490491" cy="23909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TOPIC 1.2</a:t>
            </a:r>
            <a:br>
              <a:rPr lang="en-GB" sz="2800" b="1">
                <a:solidFill>
                  <a:schemeClr val="dk2"/>
                </a:solidFill>
                <a:latin typeface="Arial"/>
                <a:ea typeface="Arial"/>
                <a:cs typeface="Arial"/>
                <a:sym typeface="Arial"/>
              </a:rPr>
            </a:br>
            <a:r>
              <a:rPr lang="en-GB" sz="2800" b="0">
                <a:solidFill>
                  <a:srgbClr val="5A0058"/>
                </a:solidFill>
                <a:latin typeface="Calibri"/>
                <a:ea typeface="Calibri"/>
                <a:cs typeface="Calibri"/>
                <a:sym typeface="Calibri"/>
              </a:rPr>
              <a:t>SAFETY PLANNING</a:t>
            </a:r>
            <a:br>
              <a:rPr lang="en-GB" sz="2800" b="0">
                <a:solidFill>
                  <a:srgbClr val="5A0058"/>
                </a:solidFill>
                <a:latin typeface="Calibri"/>
                <a:ea typeface="Calibri"/>
                <a:cs typeface="Calibri"/>
                <a:sym typeface="Calibri"/>
              </a:rPr>
            </a:br>
            <a:br>
              <a:rPr lang="en-GB" sz="2800" b="0">
                <a:solidFill>
                  <a:srgbClr val="5A0058"/>
                </a:solidFill>
                <a:latin typeface="Calibri"/>
                <a:ea typeface="Calibri"/>
                <a:cs typeface="Calibri"/>
                <a:sym typeface="Calibri"/>
              </a:rPr>
            </a:br>
            <a:r>
              <a:rPr lang="en-GB" sz="2800" b="0">
                <a:solidFill>
                  <a:srgbClr val="5A0058"/>
                </a:solidFill>
                <a:latin typeface="Calibri"/>
                <a:ea typeface="Calibri"/>
                <a:cs typeface="Calibri"/>
                <a:sym typeface="Calibri"/>
              </a:rPr>
              <a:t>     30 MINUTES</a:t>
            </a:r>
            <a:br>
              <a:rPr lang="en-GB" sz="2800" b="0">
                <a:solidFill>
                  <a:srgbClr val="5A0058"/>
                </a:solidFill>
                <a:latin typeface="Arial"/>
                <a:ea typeface="Arial"/>
                <a:cs typeface="Arial"/>
                <a:sym typeface="Arial"/>
              </a:rPr>
            </a:br>
            <a:endParaRPr sz="2800" b="1">
              <a:solidFill>
                <a:schemeClr val="dk2"/>
              </a:solidFill>
              <a:latin typeface="Arial"/>
              <a:ea typeface="Arial"/>
              <a:cs typeface="Arial"/>
              <a:sym typeface="Arial"/>
            </a:endParaRPr>
          </a:p>
        </p:txBody>
      </p:sp>
      <p:pic>
        <p:nvPicPr>
          <p:cNvPr id="317" name="Google Shape;317;p17"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4935" y="3023867"/>
            <a:ext cx="271354" cy="271354"/>
          </a:xfrm>
          <a:prstGeom prst="rect">
            <a:avLst/>
          </a:prstGeom>
          <a:noFill/>
          <a:ln>
            <a:noFill/>
          </a:ln>
        </p:spPr>
      </p:pic>
      <p:pic>
        <p:nvPicPr>
          <p:cNvPr id="318" name="Google Shape;318;p17"/>
          <p:cNvPicPr preferRelativeResize="0"/>
          <p:nvPr/>
        </p:nvPicPr>
        <p:blipFill rotWithShape="1">
          <a:blip r:embed="rId6" cstate="screen">
            <a:alphaModFix amt="85000"/>
            <a:extLst>
              <a:ext uri="{28A0092B-C50C-407E-A947-70E740481C1C}">
                <a14:useLocalDpi xmlns:a14="http://schemas.microsoft.com/office/drawing/2010/main"/>
              </a:ext>
            </a:extLst>
          </a:blip>
          <a:srcRect/>
          <a:stretch/>
        </p:blipFill>
        <p:spPr>
          <a:xfrm>
            <a:off x="-38705" y="0"/>
            <a:ext cx="4422446"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8"/>
          <p:cNvSpPr txBox="1">
            <a:spLocks noGrp="1"/>
          </p:cNvSpPr>
          <p:nvPr>
            <p:ph type="body" idx="1"/>
          </p:nvPr>
        </p:nvSpPr>
        <p:spPr>
          <a:xfrm>
            <a:off x="5205521" y="1524000"/>
            <a:ext cx="6581471" cy="46643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a:latin typeface="Calibri"/>
                <a:ea typeface="Calibri"/>
                <a:cs typeface="Calibri"/>
                <a:sym typeface="Calibri"/>
              </a:rPr>
              <a:t>A process within case management which includes the identification and formation of goals and strategies that the survivor can use to bring positive change to her situation</a:t>
            </a:r>
            <a:endParaRPr/>
          </a:p>
          <a:p>
            <a:pPr marL="0" lvl="0" indent="0" algn="l" rtl="0">
              <a:lnSpc>
                <a:spcPct val="90000"/>
              </a:lnSpc>
              <a:spcBef>
                <a:spcPts val="1000"/>
              </a:spcBef>
              <a:spcAft>
                <a:spcPts val="0"/>
              </a:spcAft>
              <a:buClr>
                <a:schemeClr val="dk1"/>
              </a:buClr>
              <a:buSzPts val="2000"/>
              <a:buNone/>
            </a:pPr>
            <a:r>
              <a:rPr lang="en-GB">
                <a:latin typeface="Calibri"/>
                <a:ea typeface="Calibri"/>
                <a:cs typeface="Calibri"/>
                <a:sym typeface="Calibri"/>
              </a:rPr>
              <a:t>Helps her to minimize the harm done by the perpetrator by identifying resources</a:t>
            </a:r>
            <a:endParaRPr/>
          </a:p>
          <a:p>
            <a:pPr marL="0" lvl="0" indent="0" algn="l" rtl="0">
              <a:lnSpc>
                <a:spcPct val="90000"/>
              </a:lnSpc>
              <a:spcBef>
                <a:spcPts val="1000"/>
              </a:spcBef>
              <a:spcAft>
                <a:spcPts val="0"/>
              </a:spcAft>
              <a:buClr>
                <a:schemeClr val="dk1"/>
              </a:buClr>
              <a:buSzPts val="2000"/>
              <a:buNone/>
            </a:pPr>
            <a:r>
              <a:rPr lang="en-GB">
                <a:latin typeface="Calibri"/>
                <a:ea typeface="Calibri"/>
                <a:cs typeface="Calibri"/>
                <a:sym typeface="Calibri"/>
              </a:rPr>
              <a:t>Empowers the survivor to have some control over of the situation</a:t>
            </a:r>
            <a:endParaRPr/>
          </a:p>
          <a:p>
            <a:pPr marL="0" lvl="0" indent="0" algn="l" rtl="0">
              <a:lnSpc>
                <a:spcPct val="90000"/>
              </a:lnSpc>
              <a:spcBef>
                <a:spcPts val="1000"/>
              </a:spcBef>
              <a:spcAft>
                <a:spcPts val="0"/>
              </a:spcAft>
              <a:buClr>
                <a:schemeClr val="dk1"/>
              </a:buClr>
              <a:buSzPts val="2000"/>
              <a:buNone/>
            </a:pPr>
            <a:r>
              <a:rPr lang="en-GB">
                <a:latin typeface="Calibri"/>
                <a:ea typeface="Calibri"/>
                <a:cs typeface="Calibri"/>
                <a:sym typeface="Calibri"/>
              </a:rPr>
              <a:t>If there is an immediate safety threat, the girl should be connect with services which can provide short-term protection which might lead to a longer-term option</a:t>
            </a:r>
            <a:endParaRPr/>
          </a:p>
          <a:p>
            <a:pPr marL="0" lvl="0" indent="0" algn="l" rtl="0">
              <a:lnSpc>
                <a:spcPct val="90000"/>
              </a:lnSpc>
              <a:spcBef>
                <a:spcPts val="1000"/>
              </a:spcBef>
              <a:spcAft>
                <a:spcPts val="0"/>
              </a:spcAft>
              <a:buClr>
                <a:schemeClr val="dk1"/>
              </a:buClr>
              <a:buSzPts val="2000"/>
              <a:buNone/>
            </a:pP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ts val="1200"/>
              <a:buNone/>
            </a:pPr>
            <a:endParaRPr sz="1200">
              <a:latin typeface="Calibri"/>
              <a:ea typeface="Calibri"/>
              <a:cs typeface="Calibri"/>
              <a:sym typeface="Calibri"/>
            </a:endParaRPr>
          </a:p>
          <a:p>
            <a:pPr marL="0" lvl="0" indent="0" algn="l" rtl="0">
              <a:lnSpc>
                <a:spcPct val="90000"/>
              </a:lnSpc>
              <a:spcBef>
                <a:spcPts val="1000"/>
              </a:spcBef>
              <a:spcAft>
                <a:spcPts val="0"/>
              </a:spcAft>
              <a:buClr>
                <a:schemeClr val="dk1"/>
              </a:buClr>
              <a:buSzPts val="1200"/>
              <a:buNone/>
            </a:pPr>
            <a:r>
              <a:rPr lang="en-GB" sz="1200">
                <a:latin typeface="Calibri"/>
                <a:ea typeface="Calibri"/>
                <a:cs typeface="Calibri"/>
                <a:sym typeface="Calibri"/>
              </a:rPr>
              <a:t>(IRC, Case Action Planning: Safety Planning – GBV Responders, 2018)</a:t>
            </a:r>
            <a:endParaRPr/>
          </a:p>
        </p:txBody>
      </p:sp>
      <p:sp>
        <p:nvSpPr>
          <p:cNvPr id="325" name="Google Shape;325;p18"/>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326" name="Google Shape;326;p18"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327" name="Google Shape;327;p18"/>
          <p:cNvSpPr txBox="1">
            <a:spLocks noGrp="1"/>
          </p:cNvSpPr>
          <p:nvPr>
            <p:ph type="title"/>
          </p:nvPr>
        </p:nvSpPr>
        <p:spPr>
          <a:xfrm>
            <a:off x="295506" y="1790691"/>
            <a:ext cx="3763537"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SAFETY PLANNING </a:t>
            </a:r>
            <a:br>
              <a:rPr lang="en-GB" sz="2800" b="0">
                <a:solidFill>
                  <a:schemeClr val="dk2"/>
                </a:solidFill>
                <a:latin typeface="Calibri"/>
                <a:ea typeface="Calibri"/>
                <a:cs typeface="Calibri"/>
                <a:sym typeface="Calibri"/>
              </a:rPr>
            </a:br>
            <a:endParaRPr sz="2800" b="0">
              <a:solidFill>
                <a:schemeClr val="dk2"/>
              </a:solidFill>
              <a:latin typeface="Calibri"/>
              <a:ea typeface="Calibri"/>
              <a:cs typeface="Calibri"/>
              <a:sym typeface="Calibri"/>
            </a:endParaRPr>
          </a:p>
        </p:txBody>
      </p:sp>
      <p:grpSp>
        <p:nvGrpSpPr>
          <p:cNvPr id="328" name="Google Shape;328;p18"/>
          <p:cNvGrpSpPr/>
          <p:nvPr/>
        </p:nvGrpSpPr>
        <p:grpSpPr>
          <a:xfrm>
            <a:off x="-212651" y="-318743"/>
            <a:ext cx="8729330" cy="1166468"/>
            <a:chOff x="-212651" y="-318743"/>
            <a:chExt cx="8729330" cy="1166468"/>
          </a:xfrm>
        </p:grpSpPr>
        <p:pic>
          <p:nvPicPr>
            <p:cNvPr id="329" name="Google Shape;329;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330" name="Google Shape;330;p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animEffect transition="in" filter="fade">
                                      <p:cBhvr>
                                        <p:cTn id="7" dur="500"/>
                                        <p:tgtEl>
                                          <p:spTgt spid="3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xEl>
                                              <p:pRg st="1" end="1"/>
                                            </p:txEl>
                                          </p:spTgt>
                                        </p:tgtEl>
                                        <p:attrNameLst>
                                          <p:attrName>style.visibility</p:attrName>
                                        </p:attrNameLst>
                                      </p:cBhvr>
                                      <p:to>
                                        <p:strVal val="visible"/>
                                      </p:to>
                                    </p:set>
                                    <p:animEffect transition="in" filter="fade">
                                      <p:cBhvr>
                                        <p:cTn id="12" dur="500"/>
                                        <p:tgtEl>
                                          <p:spTgt spid="3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xEl>
                                              <p:pRg st="2" end="2"/>
                                            </p:txEl>
                                          </p:spTgt>
                                        </p:tgtEl>
                                        <p:attrNameLst>
                                          <p:attrName>style.visibility</p:attrName>
                                        </p:attrNameLst>
                                      </p:cBhvr>
                                      <p:to>
                                        <p:strVal val="visible"/>
                                      </p:to>
                                    </p:set>
                                    <p:animEffect transition="in" filter="fade">
                                      <p:cBhvr>
                                        <p:cTn id="17" dur="500"/>
                                        <p:tgtEl>
                                          <p:spTgt spid="3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xEl>
                                              <p:pRg st="3" end="3"/>
                                            </p:txEl>
                                          </p:spTgt>
                                        </p:tgtEl>
                                        <p:attrNameLst>
                                          <p:attrName>style.visibility</p:attrName>
                                        </p:attrNameLst>
                                      </p:cBhvr>
                                      <p:to>
                                        <p:strVal val="visible"/>
                                      </p:to>
                                    </p:set>
                                    <p:animEffect transition="in" filter="fade">
                                      <p:cBhvr>
                                        <p:cTn id="22" dur="500"/>
                                        <p:tgtEl>
                                          <p:spTgt spid="3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4">
                                            <p:txEl>
                                              <p:pRg st="4" end="4"/>
                                            </p:txEl>
                                          </p:spTgt>
                                        </p:tgtEl>
                                        <p:attrNameLst>
                                          <p:attrName>style.visibility</p:attrName>
                                        </p:attrNameLst>
                                      </p:cBhvr>
                                      <p:to>
                                        <p:strVal val="visible"/>
                                      </p:to>
                                    </p:set>
                                    <p:animEffect transition="in" filter="fade">
                                      <p:cBhvr>
                                        <p:cTn id="27" dur="500"/>
                                        <p:tgtEl>
                                          <p:spTgt spid="3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4">
                                            <p:txEl>
                                              <p:pRg st="5" end="5"/>
                                            </p:txEl>
                                          </p:spTgt>
                                        </p:tgtEl>
                                        <p:attrNameLst>
                                          <p:attrName>style.visibility</p:attrName>
                                        </p:attrNameLst>
                                      </p:cBhvr>
                                      <p:to>
                                        <p:strVal val="visible"/>
                                      </p:to>
                                    </p:set>
                                    <p:animEffect transition="in" filter="fade">
                                      <p:cBhvr>
                                        <p:cTn id="32" dur="500"/>
                                        <p:tgtEl>
                                          <p:spTgt spid="3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4">
                                            <p:txEl>
                                              <p:pRg st="6" end="6"/>
                                            </p:txEl>
                                          </p:spTgt>
                                        </p:tgtEl>
                                        <p:attrNameLst>
                                          <p:attrName>style.visibility</p:attrName>
                                        </p:attrNameLst>
                                      </p:cBhvr>
                                      <p:to>
                                        <p:strVal val="visible"/>
                                      </p:to>
                                    </p:set>
                                    <p:animEffect transition="in" filter="fade">
                                      <p:cBhvr>
                                        <p:cTn id="37" dur="500"/>
                                        <p:tgtEl>
                                          <p:spTgt spid="32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4">
                                            <p:txEl>
                                              <p:pRg st="7" end="7"/>
                                            </p:txEl>
                                          </p:spTgt>
                                        </p:tgtEl>
                                        <p:attrNameLst>
                                          <p:attrName>style.visibility</p:attrName>
                                        </p:attrNameLst>
                                      </p:cBhvr>
                                      <p:to>
                                        <p:strVal val="visible"/>
                                      </p:to>
                                    </p:set>
                                    <p:animEffect transition="in" filter="fade">
                                      <p:cBhvr>
                                        <p:cTn id="42" dur="500"/>
                                        <p:tgtEl>
                                          <p:spTgt spid="3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9"/>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SAFETY NEEDS – HOW TO ASSESS</a:t>
            </a:r>
            <a:endParaRPr sz="2800" b="0">
              <a:solidFill>
                <a:srgbClr val="5A0058"/>
              </a:solidFill>
              <a:latin typeface="Calibri"/>
              <a:ea typeface="Calibri"/>
              <a:cs typeface="Calibri"/>
              <a:sym typeface="Calibri"/>
            </a:endParaRPr>
          </a:p>
        </p:txBody>
      </p:sp>
      <p:sp>
        <p:nvSpPr>
          <p:cNvPr id="337" name="Google Shape;337;p19"/>
          <p:cNvSpPr txBox="1"/>
          <p:nvPr/>
        </p:nvSpPr>
        <p:spPr>
          <a:xfrm>
            <a:off x="532571" y="1087396"/>
            <a:ext cx="9440988" cy="484384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Listen for situations, circumstances, and people that are harming the survivor</a:t>
            </a:r>
            <a:endParaRPr/>
          </a:p>
          <a:p>
            <a:pPr marL="342900" marR="0" lvl="0" indent="-21590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If it will be understood in your context, use a scale (1-5) to gauge the survivor’s sense of safety in different situations </a:t>
            </a:r>
            <a:endParaRPr/>
          </a:p>
          <a:p>
            <a:pPr marL="342900" marR="0" lvl="0" indent="-21590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Identify who the survivor does not feel safe with and why</a:t>
            </a:r>
            <a:endParaRPr/>
          </a:p>
          <a:p>
            <a:pPr marL="342900" marR="0" lvl="0" indent="-21590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Identify what places they do not feel in and why</a:t>
            </a:r>
            <a:endParaRPr/>
          </a:p>
          <a:p>
            <a:pPr marL="342900" marR="0" lvl="0" indent="-21590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In cases of Intimate Partner Violence, assess perpetrator-specific safety and risks</a:t>
            </a:r>
            <a:endParaRPr/>
          </a:p>
          <a:p>
            <a:pPr marL="342900" marR="0" lvl="0" indent="-21590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Safety assessment		   Safety plan</a:t>
            </a: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p:txBody>
      </p:sp>
      <p:pic>
        <p:nvPicPr>
          <p:cNvPr id="338" name="Google Shape;338;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a:off x="2932076" y="5092433"/>
            <a:ext cx="1397000" cy="241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animEffect transition="in" filter="fade">
                                      <p:cBhvr>
                                        <p:cTn id="7" dur="500"/>
                                        <p:tgtEl>
                                          <p:spTgt spid="3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
                                            <p:txEl>
                                              <p:pRg st="1" end="1"/>
                                            </p:txEl>
                                          </p:spTgt>
                                        </p:tgtEl>
                                        <p:attrNameLst>
                                          <p:attrName>style.visibility</p:attrName>
                                        </p:attrNameLst>
                                      </p:cBhvr>
                                      <p:to>
                                        <p:strVal val="visible"/>
                                      </p:to>
                                    </p:set>
                                    <p:animEffect transition="in" filter="fade">
                                      <p:cBhvr>
                                        <p:cTn id="12" dur="500"/>
                                        <p:tgtEl>
                                          <p:spTgt spid="3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
                                            <p:txEl>
                                              <p:pRg st="2" end="2"/>
                                            </p:txEl>
                                          </p:spTgt>
                                        </p:tgtEl>
                                        <p:attrNameLst>
                                          <p:attrName>style.visibility</p:attrName>
                                        </p:attrNameLst>
                                      </p:cBhvr>
                                      <p:to>
                                        <p:strVal val="visible"/>
                                      </p:to>
                                    </p:set>
                                    <p:animEffect transition="in" filter="fade">
                                      <p:cBhvr>
                                        <p:cTn id="17" dur="500"/>
                                        <p:tgtEl>
                                          <p:spTgt spid="3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
                                            <p:txEl>
                                              <p:pRg st="3" end="3"/>
                                            </p:txEl>
                                          </p:spTgt>
                                        </p:tgtEl>
                                        <p:attrNameLst>
                                          <p:attrName>style.visibility</p:attrName>
                                        </p:attrNameLst>
                                      </p:cBhvr>
                                      <p:to>
                                        <p:strVal val="visible"/>
                                      </p:to>
                                    </p:set>
                                    <p:animEffect transition="in" filter="fade">
                                      <p:cBhvr>
                                        <p:cTn id="22" dur="500"/>
                                        <p:tgtEl>
                                          <p:spTgt spid="3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
                                            <p:txEl>
                                              <p:pRg st="4" end="4"/>
                                            </p:txEl>
                                          </p:spTgt>
                                        </p:tgtEl>
                                        <p:attrNameLst>
                                          <p:attrName>style.visibility</p:attrName>
                                        </p:attrNameLst>
                                      </p:cBhvr>
                                      <p:to>
                                        <p:strVal val="visible"/>
                                      </p:to>
                                    </p:set>
                                    <p:animEffect transition="in" filter="fade">
                                      <p:cBhvr>
                                        <p:cTn id="27" dur="500"/>
                                        <p:tgtEl>
                                          <p:spTgt spid="3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
                                            <p:txEl>
                                              <p:pRg st="5" end="5"/>
                                            </p:txEl>
                                          </p:spTgt>
                                        </p:tgtEl>
                                        <p:attrNameLst>
                                          <p:attrName>style.visibility</p:attrName>
                                        </p:attrNameLst>
                                      </p:cBhvr>
                                      <p:to>
                                        <p:strVal val="visible"/>
                                      </p:to>
                                    </p:set>
                                    <p:animEffect transition="in" filter="fade">
                                      <p:cBhvr>
                                        <p:cTn id="32" dur="500"/>
                                        <p:tgtEl>
                                          <p:spTgt spid="3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
                                            <p:txEl>
                                              <p:pRg st="6" end="6"/>
                                            </p:txEl>
                                          </p:spTgt>
                                        </p:tgtEl>
                                        <p:attrNameLst>
                                          <p:attrName>style.visibility</p:attrName>
                                        </p:attrNameLst>
                                      </p:cBhvr>
                                      <p:to>
                                        <p:strVal val="visible"/>
                                      </p:to>
                                    </p:set>
                                    <p:animEffect transition="in" filter="fade">
                                      <p:cBhvr>
                                        <p:cTn id="37" dur="500"/>
                                        <p:tgtEl>
                                          <p:spTgt spid="33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7">
                                            <p:txEl>
                                              <p:pRg st="7" end="7"/>
                                            </p:txEl>
                                          </p:spTgt>
                                        </p:tgtEl>
                                        <p:attrNameLst>
                                          <p:attrName>style.visibility</p:attrName>
                                        </p:attrNameLst>
                                      </p:cBhvr>
                                      <p:to>
                                        <p:strVal val="visible"/>
                                      </p:to>
                                    </p:set>
                                    <p:animEffect transition="in" filter="fade">
                                      <p:cBhvr>
                                        <p:cTn id="42" dur="500"/>
                                        <p:tgtEl>
                                          <p:spTgt spid="33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7">
                                            <p:txEl>
                                              <p:pRg st="8" end="8"/>
                                            </p:txEl>
                                          </p:spTgt>
                                        </p:tgtEl>
                                        <p:attrNameLst>
                                          <p:attrName>style.visibility</p:attrName>
                                        </p:attrNameLst>
                                      </p:cBhvr>
                                      <p:to>
                                        <p:strVal val="visible"/>
                                      </p:to>
                                    </p:set>
                                    <p:animEffect transition="in" filter="fade">
                                      <p:cBhvr>
                                        <p:cTn id="47" dur="500"/>
                                        <p:tgtEl>
                                          <p:spTgt spid="33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7">
                                            <p:txEl>
                                              <p:pRg st="9" end="9"/>
                                            </p:txEl>
                                          </p:spTgt>
                                        </p:tgtEl>
                                        <p:attrNameLst>
                                          <p:attrName>style.visibility</p:attrName>
                                        </p:attrNameLst>
                                      </p:cBhvr>
                                      <p:to>
                                        <p:strVal val="visible"/>
                                      </p:to>
                                    </p:set>
                                    <p:animEffect transition="in" filter="fade">
                                      <p:cBhvr>
                                        <p:cTn id="52" dur="500"/>
                                        <p:tgtEl>
                                          <p:spTgt spid="33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7">
                                            <p:txEl>
                                              <p:pRg st="10" end="10"/>
                                            </p:txEl>
                                          </p:spTgt>
                                        </p:tgtEl>
                                        <p:attrNameLst>
                                          <p:attrName>style.visibility</p:attrName>
                                        </p:attrNameLst>
                                      </p:cBhvr>
                                      <p:to>
                                        <p:strVal val="visible"/>
                                      </p:to>
                                    </p:set>
                                    <p:animEffect transition="in" filter="fade">
                                      <p:cBhvr>
                                        <p:cTn id="57" dur="500"/>
                                        <p:tgtEl>
                                          <p:spTgt spid="33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7">
                                            <p:txEl>
                                              <p:pRg st="11" end="11"/>
                                            </p:txEl>
                                          </p:spTgt>
                                        </p:tgtEl>
                                        <p:attrNameLst>
                                          <p:attrName>style.visibility</p:attrName>
                                        </p:attrNameLst>
                                      </p:cBhvr>
                                      <p:to>
                                        <p:strVal val="visible"/>
                                      </p:to>
                                    </p:set>
                                    <p:animEffect transition="in" filter="fade">
                                      <p:cBhvr>
                                        <p:cTn id="62" dur="500"/>
                                        <p:tgtEl>
                                          <p:spTgt spid="33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38"/>
                                        </p:tgtEl>
                                        <p:attrNameLst>
                                          <p:attrName>style.visibility</p:attrName>
                                        </p:attrNameLst>
                                      </p:cBhvr>
                                      <p:to>
                                        <p:strVal val="visible"/>
                                      </p:to>
                                    </p:set>
                                    <p:animEffect transition="in" filter="fade">
                                      <p:cBhvr>
                                        <p:cTn id="67"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descr="A picture containing person, group, posing, fabric&#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268" y="-2"/>
            <a:ext cx="4144652" cy="6858000"/>
          </a:xfrm>
          <a:prstGeom prst="rect">
            <a:avLst/>
          </a:prstGeom>
          <a:noFill/>
          <a:ln>
            <a:noFill/>
          </a:ln>
        </p:spPr>
      </p:pic>
      <p:sp>
        <p:nvSpPr>
          <p:cNvPr id="149" name="Google Shape;149;p2"/>
          <p:cNvSpPr txBox="1"/>
          <p:nvPr/>
        </p:nvSpPr>
        <p:spPr>
          <a:xfrm>
            <a:off x="5124449" y="1472535"/>
            <a:ext cx="671512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dk1"/>
                </a:solidFill>
                <a:latin typeface="Calibri"/>
                <a:ea typeface="Calibri"/>
                <a:cs typeface="Calibri"/>
                <a:sym typeface="Calibri"/>
              </a:rPr>
              <a:t>Session 1: Child, Early and Forced Marriage (CEFM) and GBV Case Management</a:t>
            </a:r>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p:txBody>
      </p:sp>
      <p:sp>
        <p:nvSpPr>
          <p:cNvPr id="150" name="Google Shape;150;p2"/>
          <p:cNvSpPr txBox="1">
            <a:spLocks noGrp="1"/>
          </p:cNvSpPr>
          <p:nvPr>
            <p:ph type="body" idx="1"/>
          </p:nvPr>
        </p:nvSpPr>
        <p:spPr>
          <a:xfrm>
            <a:off x="5124449" y="3226860"/>
            <a:ext cx="6715125" cy="29614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GB" sz="1800">
                <a:latin typeface="Calibri"/>
                <a:ea typeface="Calibri"/>
                <a:cs typeface="Calibri"/>
                <a:sym typeface="Calibri"/>
              </a:rPr>
              <a:t>5.5 HOURS</a:t>
            </a:r>
            <a:endParaRPr/>
          </a:p>
          <a:p>
            <a:pPr marL="228600" lvl="0" indent="-101600" algn="l" rtl="0">
              <a:lnSpc>
                <a:spcPct val="90000"/>
              </a:lnSpc>
              <a:spcBef>
                <a:spcPts val="1000"/>
              </a:spcBef>
              <a:spcAft>
                <a:spcPts val="0"/>
              </a:spcAft>
              <a:buClr>
                <a:schemeClr val="dk1"/>
              </a:buClr>
              <a:buSzPts val="2000"/>
              <a:buNone/>
            </a:pPr>
            <a:endParaRPr/>
          </a:p>
        </p:txBody>
      </p:sp>
      <p:pic>
        <p:nvPicPr>
          <p:cNvPr id="151" name="Google Shape;151;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444949" y="0"/>
            <a:ext cx="1244009"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0"/>
          <p:cNvSpPr txBox="1">
            <a:spLocks noGrp="1"/>
          </p:cNvSpPr>
          <p:nvPr>
            <p:ph type="body" idx="1"/>
          </p:nvPr>
        </p:nvSpPr>
        <p:spPr>
          <a:xfrm>
            <a:off x="5205521" y="1795346"/>
            <a:ext cx="6581471" cy="43930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GB">
                <a:latin typeface="Calibri"/>
                <a:ea typeface="Calibri"/>
                <a:cs typeface="Calibri"/>
                <a:sym typeface="Calibri"/>
              </a:rPr>
              <a:t>Identify what the survivor has been doing since the incident to keep themselves safe </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If there are particular places that are unsafe, discuss whether there are strategies for avoiding those places or for mitigating the associated risks </a:t>
            </a:r>
            <a:endParaRPr/>
          </a:p>
          <a:p>
            <a:pPr marL="0" lvl="0" indent="0" algn="l" rtl="0">
              <a:lnSpc>
                <a:spcPct val="90000"/>
              </a:lnSpc>
              <a:spcBef>
                <a:spcPts val="1000"/>
              </a:spcBef>
              <a:spcAft>
                <a:spcPts val="0"/>
              </a:spcAft>
              <a:buClr>
                <a:schemeClr val="dk1"/>
              </a:buClr>
              <a:buSzPts val="2000"/>
              <a:buNone/>
            </a:pP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endParaRPr>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a:latin typeface="Calibri"/>
              <a:ea typeface="Calibri"/>
              <a:cs typeface="Calibri"/>
              <a:sym typeface="Calibri"/>
            </a:endParaRPr>
          </a:p>
        </p:txBody>
      </p:sp>
      <p:sp>
        <p:nvSpPr>
          <p:cNvPr id="345" name="Google Shape;345;p20"/>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346" name="Google Shape;346;p20"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347" name="Google Shape;347;p20"/>
          <p:cNvSpPr txBox="1">
            <a:spLocks noGrp="1"/>
          </p:cNvSpPr>
          <p:nvPr>
            <p:ph type="title"/>
          </p:nvPr>
        </p:nvSpPr>
        <p:spPr>
          <a:xfrm>
            <a:off x="295507" y="1790691"/>
            <a:ext cx="3482674"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EXISTING SAFETY AND SUPPORT SYSTEMS AND STRATEGIES</a:t>
            </a:r>
            <a:br>
              <a:rPr lang="en-GB" sz="2800" b="0">
                <a:solidFill>
                  <a:schemeClr val="dk2"/>
                </a:solidFill>
                <a:latin typeface="Calibri"/>
                <a:ea typeface="Calibri"/>
                <a:cs typeface="Calibri"/>
                <a:sym typeface="Calibri"/>
              </a:rPr>
            </a:br>
            <a:endParaRPr sz="2800" b="0">
              <a:solidFill>
                <a:schemeClr val="dk2"/>
              </a:solidFill>
              <a:latin typeface="Calibri"/>
              <a:ea typeface="Calibri"/>
              <a:cs typeface="Calibri"/>
              <a:sym typeface="Calibri"/>
            </a:endParaRPr>
          </a:p>
        </p:txBody>
      </p:sp>
      <p:grpSp>
        <p:nvGrpSpPr>
          <p:cNvPr id="348" name="Google Shape;348;p20"/>
          <p:cNvGrpSpPr/>
          <p:nvPr/>
        </p:nvGrpSpPr>
        <p:grpSpPr>
          <a:xfrm>
            <a:off x="-212651" y="-318743"/>
            <a:ext cx="8729330" cy="1166468"/>
            <a:chOff x="-212651" y="-318743"/>
            <a:chExt cx="8729330" cy="1166468"/>
          </a:xfrm>
        </p:grpSpPr>
        <p:pic>
          <p:nvPicPr>
            <p:cNvPr id="349" name="Google Shape;349;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350" name="Google Shape;350;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21"/>
          <p:cNvPicPr preferRelativeResize="0"/>
          <p:nvPr/>
        </p:nvPicPr>
        <p:blipFill rotWithShape="1">
          <a:blip r:embed="rId3" cstate="screen">
            <a:alphaModFix amt="75000"/>
            <a:extLst>
              <a:ext uri="{28A0092B-C50C-407E-A947-70E740481C1C}">
                <a14:useLocalDpi xmlns:a14="http://schemas.microsoft.com/office/drawing/2010/main"/>
              </a:ext>
            </a:extLst>
          </a:blip>
          <a:srcRect/>
          <a:stretch/>
        </p:blipFill>
        <p:spPr>
          <a:xfrm>
            <a:off x="4622799" y="1748780"/>
            <a:ext cx="7569201" cy="1366527"/>
          </a:xfrm>
          <a:prstGeom prst="rect">
            <a:avLst/>
          </a:prstGeom>
          <a:noFill/>
          <a:ln>
            <a:noFill/>
          </a:ln>
        </p:spPr>
      </p:pic>
      <p:sp>
        <p:nvSpPr>
          <p:cNvPr id="357" name="Google Shape;357;p21"/>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358" name="Google Shape;358;p21" descr="A picture containing text&#10;&#10;Description automatically generated"/>
          <p:cNvPicPr preferRelativeResize="0"/>
          <p:nvPr/>
        </p:nvPicPr>
        <p:blipFill rotWithShape="1">
          <a:blip r:embed="rId4">
            <a:alphaModFix/>
          </a:blip>
          <a:srcRect/>
          <a:stretch/>
        </p:blipFill>
        <p:spPr>
          <a:xfrm rot="-5400000">
            <a:off x="-1484224" y="1361388"/>
            <a:ext cx="7067333" cy="4098888"/>
          </a:xfrm>
          <a:prstGeom prst="rect">
            <a:avLst/>
          </a:prstGeom>
          <a:noFill/>
          <a:ln>
            <a:noFill/>
          </a:ln>
        </p:spPr>
      </p:pic>
      <p:sp>
        <p:nvSpPr>
          <p:cNvPr id="359" name="Google Shape;359;p21"/>
          <p:cNvSpPr txBox="1"/>
          <p:nvPr/>
        </p:nvSpPr>
        <p:spPr>
          <a:xfrm>
            <a:off x="4979265" y="1790691"/>
            <a:ext cx="6747161" cy="23909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TOPIC 1.3</a:t>
            </a:r>
            <a:br>
              <a:rPr lang="en-GB" sz="2800" b="1">
                <a:solidFill>
                  <a:schemeClr val="dk2"/>
                </a:solidFill>
                <a:latin typeface="Arial"/>
                <a:ea typeface="Arial"/>
                <a:cs typeface="Arial"/>
                <a:sym typeface="Arial"/>
              </a:rPr>
            </a:br>
            <a:r>
              <a:rPr lang="en-GB" sz="2800" b="0">
                <a:solidFill>
                  <a:srgbClr val="5A0058"/>
                </a:solidFill>
                <a:latin typeface="Calibri"/>
                <a:ea typeface="Calibri"/>
                <a:cs typeface="Calibri"/>
                <a:sym typeface="Calibri"/>
              </a:rPr>
              <a:t>SECURE REFERRALS TO SPECIALIZED SERVICES </a:t>
            </a:r>
            <a:br>
              <a:rPr lang="en-GB" sz="2800" b="0">
                <a:solidFill>
                  <a:srgbClr val="5A0058"/>
                </a:solidFill>
                <a:latin typeface="Calibri"/>
                <a:ea typeface="Calibri"/>
                <a:cs typeface="Calibri"/>
                <a:sym typeface="Calibri"/>
              </a:rPr>
            </a:br>
            <a:br>
              <a:rPr lang="en-GB" sz="2800" b="0">
                <a:solidFill>
                  <a:srgbClr val="5A0058"/>
                </a:solidFill>
                <a:latin typeface="Calibri"/>
                <a:ea typeface="Calibri"/>
                <a:cs typeface="Calibri"/>
                <a:sym typeface="Calibri"/>
              </a:rPr>
            </a:br>
            <a:r>
              <a:rPr lang="en-GB" sz="2800" b="0">
                <a:solidFill>
                  <a:srgbClr val="5A0058"/>
                </a:solidFill>
                <a:latin typeface="Calibri"/>
                <a:ea typeface="Calibri"/>
                <a:cs typeface="Calibri"/>
                <a:sym typeface="Calibri"/>
              </a:rPr>
              <a:t>     60 MINUTES</a:t>
            </a:r>
            <a:br>
              <a:rPr lang="en-GB" sz="2800" b="0">
                <a:solidFill>
                  <a:srgbClr val="5A0058"/>
                </a:solidFill>
                <a:latin typeface="Arial"/>
                <a:ea typeface="Arial"/>
                <a:cs typeface="Arial"/>
                <a:sym typeface="Arial"/>
              </a:rPr>
            </a:br>
            <a:endParaRPr sz="2800" b="1">
              <a:solidFill>
                <a:schemeClr val="dk2"/>
              </a:solidFill>
              <a:latin typeface="Arial"/>
              <a:ea typeface="Arial"/>
              <a:cs typeface="Arial"/>
              <a:sym typeface="Arial"/>
            </a:endParaRPr>
          </a:p>
        </p:txBody>
      </p:sp>
      <p:pic>
        <p:nvPicPr>
          <p:cNvPr id="360" name="Google Shape;360;p21"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4935" y="3412487"/>
            <a:ext cx="271354" cy="271354"/>
          </a:xfrm>
          <a:prstGeom prst="rect">
            <a:avLst/>
          </a:prstGeom>
          <a:noFill/>
          <a:ln>
            <a:noFill/>
          </a:ln>
        </p:spPr>
      </p:pic>
      <p:pic>
        <p:nvPicPr>
          <p:cNvPr id="361" name="Google Shape;361;p21"/>
          <p:cNvPicPr preferRelativeResize="0"/>
          <p:nvPr/>
        </p:nvPicPr>
        <p:blipFill rotWithShape="1">
          <a:blip r:embed="rId6" cstate="screen">
            <a:alphaModFix amt="85000"/>
            <a:extLst>
              <a:ext uri="{28A0092B-C50C-407E-A947-70E740481C1C}">
                <a14:useLocalDpi xmlns:a14="http://schemas.microsoft.com/office/drawing/2010/main"/>
              </a:ext>
            </a:extLst>
          </a:blip>
          <a:srcRect/>
          <a:stretch/>
        </p:blipFill>
        <p:spPr>
          <a:xfrm>
            <a:off x="-38705" y="0"/>
            <a:ext cx="4422446"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txBox="1">
            <a:spLocks noGrp="1"/>
          </p:cNvSpPr>
          <p:nvPr>
            <p:ph type="body" idx="1"/>
          </p:nvPr>
        </p:nvSpPr>
        <p:spPr>
          <a:xfrm>
            <a:off x="5205521" y="1795346"/>
            <a:ext cx="6581471" cy="43930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GB">
                <a:latin typeface="Calibri"/>
                <a:ea typeface="Calibri"/>
                <a:cs typeface="Calibri"/>
                <a:sym typeface="Calibri"/>
              </a:rPr>
              <a:t>Medical treatment and health care</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Psychosocial care and support </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Options for safety and protection  </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Legal and law enforcement services </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Education and livelihood opportunities  </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Other protection services</a:t>
            </a:r>
            <a:endParaRPr/>
          </a:p>
          <a:p>
            <a:pPr marL="0" lvl="0" indent="0" algn="l" rtl="0">
              <a:lnSpc>
                <a:spcPct val="90000"/>
              </a:lnSpc>
              <a:spcBef>
                <a:spcPts val="1000"/>
              </a:spcBef>
              <a:spcAft>
                <a:spcPts val="0"/>
              </a:spcAft>
              <a:buClr>
                <a:schemeClr val="dk1"/>
              </a:buClr>
              <a:buSzPts val="2000"/>
              <a:buNone/>
            </a:pPr>
            <a:endParaRPr>
              <a:latin typeface="Calibri"/>
              <a:ea typeface="Calibri"/>
              <a:cs typeface="Calibri"/>
              <a:sym typeface="Calibri"/>
            </a:endParaRPr>
          </a:p>
        </p:txBody>
      </p:sp>
      <p:sp>
        <p:nvSpPr>
          <p:cNvPr id="368" name="Google Shape;368;p22"/>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369" name="Google Shape;369;p22"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370" name="Google Shape;370;p22"/>
          <p:cNvSpPr txBox="1">
            <a:spLocks noGrp="1"/>
          </p:cNvSpPr>
          <p:nvPr>
            <p:ph type="title"/>
          </p:nvPr>
        </p:nvSpPr>
        <p:spPr>
          <a:xfrm>
            <a:off x="295507" y="1790691"/>
            <a:ext cx="3191272"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COMMON SERVICES THAT SURVIVORS HAVE THE RIGHT TO RECEIVE </a:t>
            </a:r>
            <a:endParaRPr/>
          </a:p>
        </p:txBody>
      </p:sp>
      <p:grpSp>
        <p:nvGrpSpPr>
          <p:cNvPr id="371" name="Google Shape;371;p22"/>
          <p:cNvGrpSpPr/>
          <p:nvPr/>
        </p:nvGrpSpPr>
        <p:grpSpPr>
          <a:xfrm>
            <a:off x="-212651" y="-318743"/>
            <a:ext cx="8729330" cy="1166468"/>
            <a:chOff x="-212651" y="-318743"/>
            <a:chExt cx="8729330" cy="1166468"/>
          </a:xfrm>
        </p:grpSpPr>
        <p:pic>
          <p:nvPicPr>
            <p:cNvPr id="372" name="Google Shape;372;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373" name="Google Shape;373;p2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3"/>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REFERRAL TO SPECIALIZED SERVICES</a:t>
            </a:r>
            <a:endParaRPr sz="2800" b="0">
              <a:solidFill>
                <a:srgbClr val="5A0058"/>
              </a:solidFill>
              <a:latin typeface="Calibri"/>
              <a:ea typeface="Calibri"/>
              <a:cs typeface="Calibri"/>
              <a:sym typeface="Calibri"/>
            </a:endParaRPr>
          </a:p>
        </p:txBody>
      </p:sp>
      <p:sp>
        <p:nvSpPr>
          <p:cNvPr id="380" name="Google Shape;380;p23"/>
          <p:cNvSpPr txBox="1"/>
          <p:nvPr/>
        </p:nvSpPr>
        <p:spPr>
          <a:xfrm>
            <a:off x="532571" y="1087396"/>
            <a:ext cx="9440988" cy="484384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Child who is married and is below 15 (with and without children)</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Child who is married and exposed to an additional protection risk or concern (including disability, neglect and no outside support)</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Child at risk for committing suicide because of forced marriage</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Child who was raped and forced to marry perpetrator</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Unaccompanied or separated child spouse</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Child engaged to be married and marriage in imminent</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Child is married to another child</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When you have difficulty maintaining real contact with the person.</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When a person hints or talks openly of suicide.</a:t>
            </a:r>
            <a:endParaRPr/>
          </a:p>
          <a:p>
            <a:pPr marL="0" marR="0" lvl="0" indent="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xEl>
                                              <p:pRg st="0" end="0"/>
                                            </p:txEl>
                                          </p:spTgt>
                                        </p:tgtEl>
                                        <p:attrNameLst>
                                          <p:attrName>style.visibility</p:attrName>
                                        </p:attrNameLst>
                                      </p:cBhvr>
                                      <p:to>
                                        <p:strVal val="visible"/>
                                      </p:to>
                                    </p:set>
                                    <p:animEffect transition="in" filter="fade">
                                      <p:cBhvr>
                                        <p:cTn id="7" dur="500"/>
                                        <p:tgtEl>
                                          <p:spTgt spid="3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0">
                                            <p:txEl>
                                              <p:pRg st="1" end="1"/>
                                            </p:txEl>
                                          </p:spTgt>
                                        </p:tgtEl>
                                        <p:attrNameLst>
                                          <p:attrName>style.visibility</p:attrName>
                                        </p:attrNameLst>
                                      </p:cBhvr>
                                      <p:to>
                                        <p:strVal val="visible"/>
                                      </p:to>
                                    </p:set>
                                    <p:animEffect transition="in" filter="fade">
                                      <p:cBhvr>
                                        <p:cTn id="12" dur="500"/>
                                        <p:tgtEl>
                                          <p:spTgt spid="3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0">
                                            <p:txEl>
                                              <p:pRg st="2" end="2"/>
                                            </p:txEl>
                                          </p:spTgt>
                                        </p:tgtEl>
                                        <p:attrNameLst>
                                          <p:attrName>style.visibility</p:attrName>
                                        </p:attrNameLst>
                                      </p:cBhvr>
                                      <p:to>
                                        <p:strVal val="visible"/>
                                      </p:to>
                                    </p:set>
                                    <p:animEffect transition="in" filter="fade">
                                      <p:cBhvr>
                                        <p:cTn id="17" dur="500"/>
                                        <p:tgtEl>
                                          <p:spTgt spid="3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0">
                                            <p:txEl>
                                              <p:pRg st="3" end="3"/>
                                            </p:txEl>
                                          </p:spTgt>
                                        </p:tgtEl>
                                        <p:attrNameLst>
                                          <p:attrName>style.visibility</p:attrName>
                                        </p:attrNameLst>
                                      </p:cBhvr>
                                      <p:to>
                                        <p:strVal val="visible"/>
                                      </p:to>
                                    </p:set>
                                    <p:animEffect transition="in" filter="fade">
                                      <p:cBhvr>
                                        <p:cTn id="22" dur="500"/>
                                        <p:tgtEl>
                                          <p:spTgt spid="3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0">
                                            <p:txEl>
                                              <p:pRg st="4" end="4"/>
                                            </p:txEl>
                                          </p:spTgt>
                                        </p:tgtEl>
                                        <p:attrNameLst>
                                          <p:attrName>style.visibility</p:attrName>
                                        </p:attrNameLst>
                                      </p:cBhvr>
                                      <p:to>
                                        <p:strVal val="visible"/>
                                      </p:to>
                                    </p:set>
                                    <p:animEffect transition="in" filter="fade">
                                      <p:cBhvr>
                                        <p:cTn id="27" dur="500"/>
                                        <p:tgtEl>
                                          <p:spTgt spid="3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0">
                                            <p:txEl>
                                              <p:pRg st="5" end="5"/>
                                            </p:txEl>
                                          </p:spTgt>
                                        </p:tgtEl>
                                        <p:attrNameLst>
                                          <p:attrName>style.visibility</p:attrName>
                                        </p:attrNameLst>
                                      </p:cBhvr>
                                      <p:to>
                                        <p:strVal val="visible"/>
                                      </p:to>
                                    </p:set>
                                    <p:animEffect transition="in" filter="fade">
                                      <p:cBhvr>
                                        <p:cTn id="32" dur="500"/>
                                        <p:tgtEl>
                                          <p:spTgt spid="3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0">
                                            <p:txEl>
                                              <p:pRg st="6" end="6"/>
                                            </p:txEl>
                                          </p:spTgt>
                                        </p:tgtEl>
                                        <p:attrNameLst>
                                          <p:attrName>style.visibility</p:attrName>
                                        </p:attrNameLst>
                                      </p:cBhvr>
                                      <p:to>
                                        <p:strVal val="visible"/>
                                      </p:to>
                                    </p:set>
                                    <p:animEffect transition="in" filter="fade">
                                      <p:cBhvr>
                                        <p:cTn id="37" dur="500"/>
                                        <p:tgtEl>
                                          <p:spTgt spid="38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0">
                                            <p:txEl>
                                              <p:pRg st="7" end="7"/>
                                            </p:txEl>
                                          </p:spTgt>
                                        </p:tgtEl>
                                        <p:attrNameLst>
                                          <p:attrName>style.visibility</p:attrName>
                                        </p:attrNameLst>
                                      </p:cBhvr>
                                      <p:to>
                                        <p:strVal val="visible"/>
                                      </p:to>
                                    </p:set>
                                    <p:animEffect transition="in" filter="fade">
                                      <p:cBhvr>
                                        <p:cTn id="42" dur="500"/>
                                        <p:tgtEl>
                                          <p:spTgt spid="38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0">
                                            <p:txEl>
                                              <p:pRg st="8" end="8"/>
                                            </p:txEl>
                                          </p:spTgt>
                                        </p:tgtEl>
                                        <p:attrNameLst>
                                          <p:attrName>style.visibility</p:attrName>
                                        </p:attrNameLst>
                                      </p:cBhvr>
                                      <p:to>
                                        <p:strVal val="visible"/>
                                      </p:to>
                                    </p:set>
                                    <p:animEffect transition="in" filter="fade">
                                      <p:cBhvr>
                                        <p:cTn id="47" dur="500"/>
                                        <p:tgtEl>
                                          <p:spTgt spid="38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0">
                                            <p:txEl>
                                              <p:pRg st="9" end="9"/>
                                            </p:txEl>
                                          </p:spTgt>
                                        </p:tgtEl>
                                        <p:attrNameLst>
                                          <p:attrName>style.visibility</p:attrName>
                                        </p:attrNameLst>
                                      </p:cBhvr>
                                      <p:to>
                                        <p:strVal val="visible"/>
                                      </p:to>
                                    </p:set>
                                    <p:animEffect transition="in" filter="fade">
                                      <p:cBhvr>
                                        <p:cTn id="52" dur="500"/>
                                        <p:tgtEl>
                                          <p:spTgt spid="38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4"/>
          <p:cNvSpPr txBox="1"/>
          <p:nvPr/>
        </p:nvSpPr>
        <p:spPr>
          <a:xfrm>
            <a:off x="532571" y="1087396"/>
            <a:ext cx="9440988" cy="484384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When a person hints or talks openly about harming others.</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When a person presents imaginary or real ideas or details of persecution.</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When you become aware of child abuse or any criminal activity.</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When you see persistent physical symptoms developing. </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Common physical problem includes flashbacks, problems sleeping, headaches, extreme reactions to loud noises.</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When you become aware of dependency on substances</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When you see the person engaging in risky behaviour (showing carelessness towards</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one self/others).</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When emotions or behaviours suddenly change or become persistent.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fade">
                                      <p:cBhvr>
                                        <p:cTn id="7" dur="500"/>
                                        <p:tgtEl>
                                          <p:spTgt spid="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xEl>
                                              <p:pRg st="1" end="1"/>
                                            </p:txEl>
                                          </p:spTgt>
                                        </p:tgtEl>
                                        <p:attrNameLst>
                                          <p:attrName>style.visibility</p:attrName>
                                        </p:attrNameLst>
                                      </p:cBhvr>
                                      <p:to>
                                        <p:strVal val="visible"/>
                                      </p:to>
                                    </p:set>
                                    <p:animEffect transition="in" filter="fade">
                                      <p:cBhvr>
                                        <p:cTn id="12" dur="500"/>
                                        <p:tgtEl>
                                          <p:spTgt spid="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6">
                                            <p:txEl>
                                              <p:pRg st="2" end="2"/>
                                            </p:txEl>
                                          </p:spTgt>
                                        </p:tgtEl>
                                        <p:attrNameLst>
                                          <p:attrName>style.visibility</p:attrName>
                                        </p:attrNameLst>
                                      </p:cBhvr>
                                      <p:to>
                                        <p:strVal val="visible"/>
                                      </p:to>
                                    </p:set>
                                    <p:animEffect transition="in" filter="fade">
                                      <p:cBhvr>
                                        <p:cTn id="17" dur="500"/>
                                        <p:tgtEl>
                                          <p:spTgt spid="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6">
                                            <p:txEl>
                                              <p:pRg st="3" end="3"/>
                                            </p:txEl>
                                          </p:spTgt>
                                        </p:tgtEl>
                                        <p:attrNameLst>
                                          <p:attrName>style.visibility</p:attrName>
                                        </p:attrNameLst>
                                      </p:cBhvr>
                                      <p:to>
                                        <p:strVal val="visible"/>
                                      </p:to>
                                    </p:set>
                                    <p:animEffect transition="in" filter="fade">
                                      <p:cBhvr>
                                        <p:cTn id="22" dur="500"/>
                                        <p:tgtEl>
                                          <p:spTgt spid="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6">
                                            <p:txEl>
                                              <p:pRg st="4" end="4"/>
                                            </p:txEl>
                                          </p:spTgt>
                                        </p:tgtEl>
                                        <p:attrNameLst>
                                          <p:attrName>style.visibility</p:attrName>
                                        </p:attrNameLst>
                                      </p:cBhvr>
                                      <p:to>
                                        <p:strVal val="visible"/>
                                      </p:to>
                                    </p:set>
                                    <p:animEffect transition="in" filter="fade">
                                      <p:cBhvr>
                                        <p:cTn id="27" dur="500"/>
                                        <p:tgtEl>
                                          <p:spTgt spid="3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6">
                                            <p:txEl>
                                              <p:pRg st="5" end="5"/>
                                            </p:txEl>
                                          </p:spTgt>
                                        </p:tgtEl>
                                        <p:attrNameLst>
                                          <p:attrName>style.visibility</p:attrName>
                                        </p:attrNameLst>
                                      </p:cBhvr>
                                      <p:to>
                                        <p:strVal val="visible"/>
                                      </p:to>
                                    </p:set>
                                    <p:animEffect transition="in" filter="fade">
                                      <p:cBhvr>
                                        <p:cTn id="32" dur="500"/>
                                        <p:tgtEl>
                                          <p:spTgt spid="3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6">
                                            <p:txEl>
                                              <p:pRg st="6" end="6"/>
                                            </p:txEl>
                                          </p:spTgt>
                                        </p:tgtEl>
                                        <p:attrNameLst>
                                          <p:attrName>style.visibility</p:attrName>
                                        </p:attrNameLst>
                                      </p:cBhvr>
                                      <p:to>
                                        <p:strVal val="visible"/>
                                      </p:to>
                                    </p:set>
                                    <p:animEffect transition="in" filter="fade">
                                      <p:cBhvr>
                                        <p:cTn id="37" dur="500"/>
                                        <p:tgtEl>
                                          <p:spTgt spid="3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6">
                                            <p:txEl>
                                              <p:pRg st="7" end="7"/>
                                            </p:txEl>
                                          </p:spTgt>
                                        </p:tgtEl>
                                        <p:attrNameLst>
                                          <p:attrName>style.visibility</p:attrName>
                                        </p:attrNameLst>
                                      </p:cBhvr>
                                      <p:to>
                                        <p:strVal val="visible"/>
                                      </p:to>
                                    </p:set>
                                    <p:animEffect transition="in" filter="fade">
                                      <p:cBhvr>
                                        <p:cTn id="42" dur="500"/>
                                        <p:tgtEl>
                                          <p:spTgt spid="3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5"/>
          <p:cNvSpPr txBox="1">
            <a:spLocks noGrp="1"/>
          </p:cNvSpPr>
          <p:nvPr>
            <p:ph type="body" idx="1"/>
          </p:nvPr>
        </p:nvSpPr>
        <p:spPr>
          <a:xfrm>
            <a:off x="5205521" y="1795346"/>
            <a:ext cx="6581471" cy="43930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GB">
                <a:latin typeface="Calibri"/>
                <a:ea typeface="Calibri"/>
                <a:cs typeface="Calibri"/>
                <a:sym typeface="Calibri"/>
              </a:rPr>
              <a:t>Recognize and manage girls’ discomfort.  </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Avoid lecturing or preaching.  </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Share accurate information.  </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Do not give personal opinions.  </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Ask for support if help is needed to respond to particular issues.</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Talk to the group about the importance of privacy.</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Make sure to set group agreements from the start of the curriculum and ask girls to remind themselves of these at the beginning of each session.</a:t>
            </a:r>
            <a:endParaRPr/>
          </a:p>
        </p:txBody>
      </p:sp>
      <p:sp>
        <p:nvSpPr>
          <p:cNvPr id="393" name="Google Shape;393;p25"/>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394" name="Google Shape;394;p25"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395" name="Google Shape;395;p25"/>
          <p:cNvSpPr txBox="1">
            <a:spLocks noGrp="1"/>
          </p:cNvSpPr>
          <p:nvPr>
            <p:ph type="title"/>
          </p:nvPr>
        </p:nvSpPr>
        <p:spPr>
          <a:xfrm>
            <a:off x="295506" y="1790691"/>
            <a:ext cx="3352045"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HANDLING SENSITIVE BEHAVIOURS </a:t>
            </a:r>
            <a:endParaRPr/>
          </a:p>
        </p:txBody>
      </p:sp>
      <p:grpSp>
        <p:nvGrpSpPr>
          <p:cNvPr id="396" name="Google Shape;396;p25"/>
          <p:cNvGrpSpPr/>
          <p:nvPr/>
        </p:nvGrpSpPr>
        <p:grpSpPr>
          <a:xfrm>
            <a:off x="-212651" y="-318743"/>
            <a:ext cx="8729330" cy="1166468"/>
            <a:chOff x="-212651" y="-318743"/>
            <a:chExt cx="8729330" cy="1166468"/>
          </a:xfrm>
        </p:grpSpPr>
        <p:pic>
          <p:nvPicPr>
            <p:cNvPr id="397" name="Google Shape;397;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398" name="Google Shape;398;p2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26"/>
          <p:cNvPicPr preferRelativeResize="0"/>
          <p:nvPr/>
        </p:nvPicPr>
        <p:blipFill rotWithShape="1">
          <a:blip r:embed="rId3" cstate="screen">
            <a:alphaModFix amt="75000"/>
            <a:extLst>
              <a:ext uri="{28A0092B-C50C-407E-A947-70E740481C1C}">
                <a14:useLocalDpi xmlns:a14="http://schemas.microsoft.com/office/drawing/2010/main"/>
              </a:ext>
            </a:extLst>
          </a:blip>
          <a:srcRect/>
          <a:stretch/>
        </p:blipFill>
        <p:spPr>
          <a:xfrm>
            <a:off x="4622799" y="1657340"/>
            <a:ext cx="7569201" cy="1125229"/>
          </a:xfrm>
          <a:prstGeom prst="rect">
            <a:avLst/>
          </a:prstGeom>
          <a:noFill/>
          <a:ln>
            <a:noFill/>
          </a:ln>
        </p:spPr>
      </p:pic>
      <p:sp>
        <p:nvSpPr>
          <p:cNvPr id="405" name="Google Shape;405;p26"/>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406" name="Google Shape;406;p26" descr="A picture containing text&#10;&#10;Description automatically generated"/>
          <p:cNvPicPr preferRelativeResize="0"/>
          <p:nvPr/>
        </p:nvPicPr>
        <p:blipFill rotWithShape="1">
          <a:blip r:embed="rId4">
            <a:alphaModFix/>
          </a:blip>
          <a:srcRect/>
          <a:stretch/>
        </p:blipFill>
        <p:spPr>
          <a:xfrm rot="-5400000">
            <a:off x="-1484224" y="1361388"/>
            <a:ext cx="7067333" cy="4098888"/>
          </a:xfrm>
          <a:prstGeom prst="rect">
            <a:avLst/>
          </a:prstGeom>
          <a:noFill/>
          <a:ln>
            <a:noFill/>
          </a:ln>
        </p:spPr>
      </p:pic>
      <p:sp>
        <p:nvSpPr>
          <p:cNvPr id="407" name="Google Shape;407;p26"/>
          <p:cNvSpPr txBox="1"/>
          <p:nvPr/>
        </p:nvSpPr>
        <p:spPr>
          <a:xfrm>
            <a:off x="4979265" y="1790691"/>
            <a:ext cx="6747161" cy="23909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TOPIC 1.4</a:t>
            </a:r>
            <a:br>
              <a:rPr lang="en-GB" sz="2800" b="1">
                <a:solidFill>
                  <a:schemeClr val="dk2"/>
                </a:solidFill>
                <a:latin typeface="Arial"/>
                <a:ea typeface="Arial"/>
                <a:cs typeface="Arial"/>
                <a:sym typeface="Arial"/>
              </a:rPr>
            </a:br>
            <a:r>
              <a:rPr lang="en-GB" sz="2800" b="0">
                <a:solidFill>
                  <a:srgbClr val="5A0058"/>
                </a:solidFill>
                <a:latin typeface="Calibri"/>
                <a:ea typeface="Calibri"/>
                <a:cs typeface="Calibri"/>
                <a:sym typeface="Calibri"/>
              </a:rPr>
              <a:t>REMOTE SERVICE DELIVERY  </a:t>
            </a:r>
            <a:br>
              <a:rPr lang="en-GB" sz="2800" b="0">
                <a:solidFill>
                  <a:srgbClr val="5A0058"/>
                </a:solidFill>
                <a:latin typeface="Calibri"/>
                <a:ea typeface="Calibri"/>
                <a:cs typeface="Calibri"/>
                <a:sym typeface="Calibri"/>
              </a:rPr>
            </a:br>
            <a:br>
              <a:rPr lang="en-GB" sz="2800" b="0">
                <a:solidFill>
                  <a:srgbClr val="5A0058"/>
                </a:solidFill>
                <a:latin typeface="Calibri"/>
                <a:ea typeface="Calibri"/>
                <a:cs typeface="Calibri"/>
                <a:sym typeface="Calibri"/>
              </a:rPr>
            </a:br>
            <a:r>
              <a:rPr lang="en-GB" sz="2800" b="0">
                <a:solidFill>
                  <a:srgbClr val="5A0058"/>
                </a:solidFill>
                <a:latin typeface="Calibri"/>
                <a:ea typeface="Calibri"/>
                <a:cs typeface="Calibri"/>
                <a:sym typeface="Calibri"/>
              </a:rPr>
              <a:t>     30 MINUTES</a:t>
            </a:r>
            <a:br>
              <a:rPr lang="en-GB" sz="2800" b="0">
                <a:solidFill>
                  <a:srgbClr val="5A0058"/>
                </a:solidFill>
                <a:latin typeface="Arial"/>
                <a:ea typeface="Arial"/>
                <a:cs typeface="Arial"/>
                <a:sym typeface="Arial"/>
              </a:rPr>
            </a:br>
            <a:endParaRPr sz="2800" b="1">
              <a:solidFill>
                <a:schemeClr val="dk2"/>
              </a:solidFill>
              <a:latin typeface="Arial"/>
              <a:ea typeface="Arial"/>
              <a:cs typeface="Arial"/>
              <a:sym typeface="Arial"/>
            </a:endParaRPr>
          </a:p>
        </p:txBody>
      </p:sp>
      <p:pic>
        <p:nvPicPr>
          <p:cNvPr id="408" name="Google Shape;408;p26"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4935" y="3023867"/>
            <a:ext cx="271354" cy="271354"/>
          </a:xfrm>
          <a:prstGeom prst="rect">
            <a:avLst/>
          </a:prstGeom>
          <a:noFill/>
          <a:ln>
            <a:noFill/>
          </a:ln>
        </p:spPr>
      </p:pic>
      <p:pic>
        <p:nvPicPr>
          <p:cNvPr id="409" name="Google Shape;409;p26"/>
          <p:cNvPicPr preferRelativeResize="0"/>
          <p:nvPr/>
        </p:nvPicPr>
        <p:blipFill rotWithShape="1">
          <a:blip r:embed="rId6" cstate="screen">
            <a:alphaModFix amt="85000"/>
            <a:extLst>
              <a:ext uri="{28A0092B-C50C-407E-A947-70E740481C1C}">
                <a14:useLocalDpi xmlns:a14="http://schemas.microsoft.com/office/drawing/2010/main"/>
              </a:ext>
            </a:extLst>
          </a:blip>
          <a:srcRect/>
          <a:stretch/>
        </p:blipFill>
        <p:spPr>
          <a:xfrm>
            <a:off x="-38705" y="0"/>
            <a:ext cx="4422446"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7"/>
          <p:cNvSpPr txBox="1">
            <a:spLocks noGrp="1"/>
          </p:cNvSpPr>
          <p:nvPr>
            <p:ph type="body" idx="1"/>
          </p:nvPr>
        </p:nvSpPr>
        <p:spPr>
          <a:xfrm>
            <a:off x="4555375" y="1795346"/>
            <a:ext cx="7000229" cy="4393014"/>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5A0058"/>
              </a:buClr>
              <a:buSzPts val="2000"/>
              <a:buFont typeface="Calibri"/>
              <a:buAutoNum type="arabicPeriod"/>
            </a:pPr>
            <a:r>
              <a:rPr lang="en-GB">
                <a:latin typeface="Calibri"/>
                <a:ea typeface="Calibri"/>
                <a:cs typeface="Calibri"/>
                <a:sym typeface="Calibri"/>
              </a:rPr>
              <a:t>As a separate stand-alone intervention in places where the population cannot access services in person or an organization cannot set up in-person services due to insecurity</a:t>
            </a:r>
            <a:endParaRPr/>
          </a:p>
          <a:p>
            <a:pPr marL="457200" lvl="0" indent="-457200" algn="l" rtl="0">
              <a:lnSpc>
                <a:spcPct val="90000"/>
              </a:lnSpc>
              <a:spcBef>
                <a:spcPts val="1000"/>
              </a:spcBef>
              <a:spcAft>
                <a:spcPts val="0"/>
              </a:spcAft>
              <a:buClr>
                <a:srgbClr val="5A0058"/>
              </a:buClr>
              <a:buSzPts val="2000"/>
              <a:buFont typeface="Calibri"/>
              <a:buAutoNum type="arabicPeriod"/>
            </a:pPr>
            <a:r>
              <a:rPr lang="en-GB">
                <a:latin typeface="Calibri"/>
                <a:ea typeface="Calibri"/>
                <a:cs typeface="Calibri"/>
                <a:sym typeface="Calibri"/>
              </a:rPr>
              <a:t>Implemented in tandem with static programming to expand the geographic reach of services, in which case they are often accessible on a regional or national level; and/or </a:t>
            </a:r>
            <a:endParaRPr/>
          </a:p>
          <a:p>
            <a:pPr marL="457200" lvl="0" indent="-457200" algn="l" rtl="0">
              <a:lnSpc>
                <a:spcPct val="90000"/>
              </a:lnSpc>
              <a:spcBef>
                <a:spcPts val="1000"/>
              </a:spcBef>
              <a:spcAft>
                <a:spcPts val="0"/>
              </a:spcAft>
              <a:buClr>
                <a:srgbClr val="5A0058"/>
              </a:buClr>
              <a:buSzPts val="2000"/>
              <a:buFont typeface="Calibri"/>
              <a:buAutoNum type="arabicPeriod"/>
            </a:pPr>
            <a:r>
              <a:rPr lang="en-GB">
                <a:latin typeface="Calibri"/>
                <a:ea typeface="Calibri"/>
                <a:cs typeface="Calibri"/>
                <a:sym typeface="Calibri"/>
              </a:rPr>
              <a:t>Implemented as part of a mobile service delivery approach to enhance continuity of GBV services when the mobile team is not on-site</a:t>
            </a:r>
            <a:endParaRPr/>
          </a:p>
        </p:txBody>
      </p:sp>
      <p:sp>
        <p:nvSpPr>
          <p:cNvPr id="416" name="Google Shape;416;p27"/>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417" name="Google Shape;417;p27"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418" name="Google Shape;418;p27"/>
          <p:cNvSpPr txBox="1">
            <a:spLocks noGrp="1"/>
          </p:cNvSpPr>
          <p:nvPr>
            <p:ph type="title"/>
          </p:nvPr>
        </p:nvSpPr>
        <p:spPr>
          <a:xfrm>
            <a:off x="295505" y="1790691"/>
            <a:ext cx="3573109"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REMOTE GBV SERVICES</a:t>
            </a:r>
            <a:endParaRPr/>
          </a:p>
        </p:txBody>
      </p:sp>
      <p:grpSp>
        <p:nvGrpSpPr>
          <p:cNvPr id="419" name="Google Shape;419;p27"/>
          <p:cNvGrpSpPr/>
          <p:nvPr/>
        </p:nvGrpSpPr>
        <p:grpSpPr>
          <a:xfrm>
            <a:off x="-212651" y="-318743"/>
            <a:ext cx="8729330" cy="1166468"/>
            <a:chOff x="-212651" y="-318743"/>
            <a:chExt cx="8729330" cy="1166468"/>
          </a:xfrm>
        </p:grpSpPr>
        <p:pic>
          <p:nvPicPr>
            <p:cNvPr id="420" name="Google Shape;420;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421" name="Google Shape;421;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28"/>
          <p:cNvPicPr preferRelativeResize="0"/>
          <p:nvPr/>
        </p:nvPicPr>
        <p:blipFill rotWithShape="1">
          <a:blip r:embed="rId3">
            <a:alphaModFix/>
          </a:blip>
          <a:srcRect/>
          <a:stretch/>
        </p:blipFill>
        <p:spPr>
          <a:xfrm>
            <a:off x="5178252" y="3429000"/>
            <a:ext cx="3737840" cy="1203093"/>
          </a:xfrm>
          <a:prstGeom prst="rect">
            <a:avLst/>
          </a:prstGeom>
          <a:noFill/>
          <a:ln>
            <a:noFill/>
          </a:ln>
        </p:spPr>
      </p:pic>
      <p:sp>
        <p:nvSpPr>
          <p:cNvPr id="428" name="Google Shape;428;p28"/>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BENEFITS OF REMOTE PROGRAMMING </a:t>
            </a:r>
            <a:endParaRPr sz="2800" b="0">
              <a:solidFill>
                <a:srgbClr val="5A0058"/>
              </a:solidFill>
              <a:latin typeface="Calibri"/>
              <a:ea typeface="Calibri"/>
              <a:cs typeface="Calibri"/>
              <a:sym typeface="Calibri"/>
            </a:endParaRPr>
          </a:p>
        </p:txBody>
      </p:sp>
      <p:sp>
        <p:nvSpPr>
          <p:cNvPr id="429" name="Google Shape;429;p28"/>
          <p:cNvSpPr txBox="1"/>
          <p:nvPr/>
        </p:nvSpPr>
        <p:spPr>
          <a:xfrm>
            <a:off x="532570" y="1087396"/>
            <a:ext cx="10721583" cy="220749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Allows survivors to immediately access help when they experience a crisis. </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Expands access to crisis support and case management in areas that are inaccessible or unserved </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Offers greater confidentiality for all survivors</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Potentially increases service access for adolescent survivors, who are more likely to use such technologies</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Functions of a hotline when used as part of a mobile intervention include: </a:t>
            </a:r>
            <a:endParaRPr/>
          </a:p>
          <a:p>
            <a:pPr marL="0" marR="0" lvl="0" indent="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p:txBody>
      </p:sp>
      <p:pic>
        <p:nvPicPr>
          <p:cNvPr id="430" name="Google Shape;430;p28"/>
          <p:cNvPicPr preferRelativeResize="0"/>
          <p:nvPr/>
        </p:nvPicPr>
        <p:blipFill rotWithShape="1">
          <a:blip r:embed="rId3">
            <a:alphaModFix/>
          </a:blip>
          <a:srcRect/>
          <a:stretch/>
        </p:blipFill>
        <p:spPr>
          <a:xfrm>
            <a:off x="937847" y="3429000"/>
            <a:ext cx="3737840" cy="1203093"/>
          </a:xfrm>
          <a:prstGeom prst="rect">
            <a:avLst/>
          </a:prstGeom>
          <a:noFill/>
          <a:ln>
            <a:noFill/>
          </a:ln>
        </p:spPr>
      </p:pic>
      <p:sp>
        <p:nvSpPr>
          <p:cNvPr id="431" name="Google Shape;431;p28"/>
          <p:cNvSpPr txBox="1"/>
          <p:nvPr/>
        </p:nvSpPr>
        <p:spPr>
          <a:xfrm>
            <a:off x="987951" y="3563109"/>
            <a:ext cx="351691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Allows GBV casemanagers to speak directly with survivors</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432" name="Google Shape;432;p28"/>
          <p:cNvSpPr txBox="1"/>
          <p:nvPr/>
        </p:nvSpPr>
        <p:spPr>
          <a:xfrm>
            <a:off x="5137921" y="3563109"/>
            <a:ext cx="394899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Allows GBV casemanagers to speak with community volunteers who support mobile programming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9">
                                            <p:txEl>
                                              <p:pRg st="0" end="0"/>
                                            </p:txEl>
                                          </p:spTgt>
                                        </p:tgtEl>
                                        <p:attrNameLst>
                                          <p:attrName>style.visibility</p:attrName>
                                        </p:attrNameLst>
                                      </p:cBhvr>
                                      <p:to>
                                        <p:strVal val="visible"/>
                                      </p:to>
                                    </p:set>
                                    <p:animEffect transition="in" filter="fade">
                                      <p:cBhvr>
                                        <p:cTn id="7" dur="500"/>
                                        <p:tgtEl>
                                          <p:spTgt spid="4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9">
                                            <p:txEl>
                                              <p:pRg st="1" end="1"/>
                                            </p:txEl>
                                          </p:spTgt>
                                        </p:tgtEl>
                                        <p:attrNameLst>
                                          <p:attrName>style.visibility</p:attrName>
                                        </p:attrNameLst>
                                      </p:cBhvr>
                                      <p:to>
                                        <p:strVal val="visible"/>
                                      </p:to>
                                    </p:set>
                                    <p:animEffect transition="in" filter="fade">
                                      <p:cBhvr>
                                        <p:cTn id="12" dur="500"/>
                                        <p:tgtEl>
                                          <p:spTgt spid="4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9">
                                            <p:txEl>
                                              <p:pRg st="2" end="2"/>
                                            </p:txEl>
                                          </p:spTgt>
                                        </p:tgtEl>
                                        <p:attrNameLst>
                                          <p:attrName>style.visibility</p:attrName>
                                        </p:attrNameLst>
                                      </p:cBhvr>
                                      <p:to>
                                        <p:strVal val="visible"/>
                                      </p:to>
                                    </p:set>
                                    <p:animEffect transition="in" filter="fade">
                                      <p:cBhvr>
                                        <p:cTn id="17" dur="500"/>
                                        <p:tgtEl>
                                          <p:spTgt spid="4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9">
                                            <p:txEl>
                                              <p:pRg st="3" end="3"/>
                                            </p:txEl>
                                          </p:spTgt>
                                        </p:tgtEl>
                                        <p:attrNameLst>
                                          <p:attrName>style.visibility</p:attrName>
                                        </p:attrNameLst>
                                      </p:cBhvr>
                                      <p:to>
                                        <p:strVal val="visible"/>
                                      </p:to>
                                    </p:set>
                                    <p:animEffect transition="in" filter="fade">
                                      <p:cBhvr>
                                        <p:cTn id="22" dur="500"/>
                                        <p:tgtEl>
                                          <p:spTgt spid="4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9">
                                            <p:txEl>
                                              <p:pRg st="4" end="4"/>
                                            </p:txEl>
                                          </p:spTgt>
                                        </p:tgtEl>
                                        <p:attrNameLst>
                                          <p:attrName>style.visibility</p:attrName>
                                        </p:attrNameLst>
                                      </p:cBhvr>
                                      <p:to>
                                        <p:strVal val="visible"/>
                                      </p:to>
                                    </p:set>
                                    <p:animEffect transition="in" filter="fade">
                                      <p:cBhvr>
                                        <p:cTn id="27" dur="500"/>
                                        <p:tgtEl>
                                          <p:spTgt spid="4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9">
                                            <p:txEl>
                                              <p:pRg st="5" end="5"/>
                                            </p:txEl>
                                          </p:spTgt>
                                        </p:tgtEl>
                                        <p:attrNameLst>
                                          <p:attrName>style.visibility</p:attrName>
                                        </p:attrNameLst>
                                      </p:cBhvr>
                                      <p:to>
                                        <p:strVal val="visible"/>
                                      </p:to>
                                    </p:set>
                                    <p:animEffect transition="in" filter="fade">
                                      <p:cBhvr>
                                        <p:cTn id="32" dur="500"/>
                                        <p:tgtEl>
                                          <p:spTgt spid="4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0"/>
                                        </p:tgtEl>
                                        <p:attrNameLst>
                                          <p:attrName>style.visibility</p:attrName>
                                        </p:attrNameLst>
                                      </p:cBhvr>
                                      <p:to>
                                        <p:strVal val="visible"/>
                                      </p:to>
                                    </p:set>
                                    <p:animEffect transition="in" filter="fade">
                                      <p:cBhvr>
                                        <p:cTn id="37" dur="500"/>
                                        <p:tgtEl>
                                          <p:spTgt spid="430"/>
                                        </p:tgtEl>
                                      </p:cBhvr>
                                    </p:animEffect>
                                  </p:childTnLst>
                                </p:cTn>
                              </p:par>
                              <p:par>
                                <p:cTn id="38" presetID="10" presetClass="entr" presetSubtype="0" fill="hold" nodeType="withEffect">
                                  <p:stCondLst>
                                    <p:cond delay="0"/>
                                  </p:stCondLst>
                                  <p:childTnLst>
                                    <p:set>
                                      <p:cBhvr>
                                        <p:cTn id="39" dur="1" fill="hold">
                                          <p:stCondLst>
                                            <p:cond delay="0"/>
                                          </p:stCondLst>
                                        </p:cTn>
                                        <p:tgtEl>
                                          <p:spTgt spid="431"/>
                                        </p:tgtEl>
                                        <p:attrNameLst>
                                          <p:attrName>style.visibility</p:attrName>
                                        </p:attrNameLst>
                                      </p:cBhvr>
                                      <p:to>
                                        <p:strVal val="visible"/>
                                      </p:to>
                                    </p:set>
                                    <p:animEffect transition="in" filter="fade">
                                      <p:cBhvr>
                                        <p:cTn id="40" dur="500"/>
                                        <p:tgtEl>
                                          <p:spTgt spid="4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32"/>
                                        </p:tgtEl>
                                        <p:attrNameLst>
                                          <p:attrName>style.visibility</p:attrName>
                                        </p:attrNameLst>
                                      </p:cBhvr>
                                      <p:to>
                                        <p:strVal val="visible"/>
                                      </p:to>
                                    </p:set>
                                    <p:animEffect transition="in" filter="fade">
                                      <p:cBhvr>
                                        <p:cTn id="45" dur="500"/>
                                        <p:tgtEl>
                                          <p:spTgt spid="432"/>
                                        </p:tgtEl>
                                      </p:cBhvr>
                                    </p:animEffect>
                                  </p:childTnLst>
                                </p:cTn>
                              </p:par>
                              <p:par>
                                <p:cTn id="46" presetID="10" presetClass="entr" presetSubtype="0" fill="hold" nodeType="withEffect">
                                  <p:stCondLst>
                                    <p:cond delay="0"/>
                                  </p:stCondLst>
                                  <p:childTnLst>
                                    <p:set>
                                      <p:cBhvr>
                                        <p:cTn id="47" dur="1" fill="hold">
                                          <p:stCondLst>
                                            <p:cond delay="0"/>
                                          </p:stCondLst>
                                        </p:cTn>
                                        <p:tgtEl>
                                          <p:spTgt spid="427"/>
                                        </p:tgtEl>
                                        <p:attrNameLst>
                                          <p:attrName>style.visibility</p:attrName>
                                        </p:attrNameLst>
                                      </p:cBhvr>
                                      <p:to>
                                        <p:strVal val="visible"/>
                                      </p:to>
                                    </p:set>
                                    <p:animEffect transition="in" filter="fade">
                                      <p:cBhvr>
                                        <p:cTn id="48" dur="5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1620" y="0"/>
            <a:ext cx="4271252" cy="6858000"/>
          </a:xfrm>
          <a:prstGeom prst="rect">
            <a:avLst/>
          </a:prstGeom>
          <a:noFill/>
          <a:ln>
            <a:noFill/>
          </a:ln>
        </p:spPr>
      </p:pic>
      <p:sp>
        <p:nvSpPr>
          <p:cNvPr id="439" name="Google Shape;439;p29"/>
          <p:cNvSpPr txBox="1"/>
          <p:nvPr/>
        </p:nvSpPr>
        <p:spPr>
          <a:xfrm>
            <a:off x="5124449" y="1472535"/>
            <a:ext cx="551675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dk1"/>
                </a:solidFill>
                <a:latin typeface="Calibri"/>
                <a:ea typeface="Calibri"/>
                <a:cs typeface="Calibri"/>
                <a:sym typeface="Calibri"/>
              </a:rPr>
              <a:t>Session 2: Overview of Service Provision Activities and Teach Back Process </a:t>
            </a:r>
            <a:endParaRPr sz="3600" b="1">
              <a:solidFill>
                <a:schemeClr val="dk1"/>
              </a:solidFill>
              <a:latin typeface="Calibri"/>
              <a:ea typeface="Calibri"/>
              <a:cs typeface="Calibri"/>
              <a:sym typeface="Calibri"/>
            </a:endParaRPr>
          </a:p>
        </p:txBody>
      </p:sp>
      <p:sp>
        <p:nvSpPr>
          <p:cNvPr id="440" name="Google Shape;440;p29"/>
          <p:cNvSpPr txBox="1">
            <a:spLocks noGrp="1"/>
          </p:cNvSpPr>
          <p:nvPr>
            <p:ph type="body" idx="1"/>
          </p:nvPr>
        </p:nvSpPr>
        <p:spPr>
          <a:xfrm>
            <a:off x="5124449" y="3780858"/>
            <a:ext cx="6715125" cy="24075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GB" sz="1800">
                <a:latin typeface="Calibri"/>
                <a:ea typeface="Calibri"/>
                <a:cs typeface="Calibri"/>
                <a:sym typeface="Calibri"/>
              </a:rPr>
              <a:t>90  MINS</a:t>
            </a:r>
            <a:endParaRPr/>
          </a:p>
          <a:p>
            <a:pPr marL="228600" lvl="0" indent="-101600" algn="l" rtl="0">
              <a:lnSpc>
                <a:spcPct val="90000"/>
              </a:lnSpc>
              <a:spcBef>
                <a:spcPts val="1000"/>
              </a:spcBef>
              <a:spcAft>
                <a:spcPts val="0"/>
              </a:spcAft>
              <a:buClr>
                <a:schemeClr val="dk1"/>
              </a:buClr>
              <a:buSzPts val="2000"/>
              <a:buNone/>
            </a:pPr>
            <a:endParaRPr>
              <a:latin typeface="Calibri"/>
              <a:ea typeface="Calibri"/>
              <a:cs typeface="Calibri"/>
              <a:sym typeface="Calibri"/>
            </a:endParaRPr>
          </a:p>
        </p:txBody>
      </p:sp>
      <p:pic>
        <p:nvPicPr>
          <p:cNvPr id="441" name="Google Shape;441;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658899" y="2853499"/>
            <a:ext cx="6981986" cy="12749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a:spLocks noGrp="1"/>
          </p:cNvSpPr>
          <p:nvPr>
            <p:ph type="body" idx="1"/>
          </p:nvPr>
        </p:nvSpPr>
        <p:spPr>
          <a:xfrm>
            <a:off x="5124449" y="1795346"/>
            <a:ext cx="6027255" cy="43930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GB">
                <a:latin typeface="Calibri"/>
                <a:ea typeface="Calibri"/>
                <a:cs typeface="Calibri"/>
                <a:sym typeface="Calibri"/>
              </a:rPr>
              <a:t>Understand the various case management responses to early marriage</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Determine how to provide levels of face to face and remote safety support for adolescent girls </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Understand how to identify and refer participants appropriately</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Understand the differences between standard case management process and adaptations for emergencies</a:t>
            </a:r>
            <a:endParaRPr/>
          </a:p>
        </p:txBody>
      </p:sp>
      <p:sp>
        <p:nvSpPr>
          <p:cNvPr id="158" name="Google Shape;158;p3"/>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59" name="Google Shape;159;p3"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pic>
        <p:nvPicPr>
          <p:cNvPr id="160" name="Google Shape;160;p3" descr="Icon&#10;&#10;Description automatically generated with medium confidence"/>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l="-20133" t="-22852" r="-17542" b="-22745"/>
          <a:stretch/>
        </p:blipFill>
        <p:spPr>
          <a:xfrm>
            <a:off x="352426" y="847725"/>
            <a:ext cx="591014" cy="947621"/>
          </a:xfrm>
          <a:prstGeom prst="rect">
            <a:avLst/>
          </a:prstGeom>
          <a:noFill/>
          <a:ln>
            <a:noFill/>
          </a:ln>
        </p:spPr>
      </p:pic>
      <p:sp>
        <p:nvSpPr>
          <p:cNvPr id="161" name="Google Shape;161;p3"/>
          <p:cNvSpPr txBox="1">
            <a:spLocks noGrp="1"/>
          </p:cNvSpPr>
          <p:nvPr>
            <p:ph type="title"/>
          </p:nvPr>
        </p:nvSpPr>
        <p:spPr>
          <a:xfrm>
            <a:off x="352426" y="1790691"/>
            <a:ext cx="3706617"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LEARNING OBJECTIVES FOR SESSION 1 </a:t>
            </a:r>
            <a:br>
              <a:rPr lang="en-GB" sz="2800">
                <a:solidFill>
                  <a:schemeClr val="dk2"/>
                </a:solidFill>
              </a:rPr>
            </a:br>
            <a:r>
              <a:rPr lang="en-GB" sz="2800">
                <a:solidFill>
                  <a:schemeClr val="dk2"/>
                </a:solidFill>
                <a:latin typeface="Calibri"/>
                <a:ea typeface="Calibri"/>
                <a:cs typeface="Calibri"/>
                <a:sym typeface="Calibri"/>
              </a:rPr>
              <a:t>Child, Early and Forced Marriage (CEFM) and GBV Case Management</a:t>
            </a:r>
            <a:br>
              <a:rPr lang="en-GB"/>
            </a:br>
            <a:br>
              <a:rPr lang="en-GB" sz="2800">
                <a:solidFill>
                  <a:schemeClr val="dk2"/>
                </a:solidFill>
                <a:latin typeface="Calibri"/>
                <a:ea typeface="Calibri"/>
                <a:cs typeface="Calibri"/>
                <a:sym typeface="Calibri"/>
              </a:rPr>
            </a:br>
            <a:br>
              <a:rPr lang="en-GB" sz="2800">
                <a:solidFill>
                  <a:schemeClr val="dk2"/>
                </a:solidFill>
                <a:latin typeface="Calibri"/>
                <a:ea typeface="Calibri"/>
                <a:cs typeface="Calibri"/>
                <a:sym typeface="Calibri"/>
              </a:rPr>
            </a:br>
            <a:br>
              <a:rPr lang="en-GB" sz="2800">
                <a:solidFill>
                  <a:schemeClr val="dk2"/>
                </a:solidFill>
                <a:latin typeface="Calibri"/>
                <a:ea typeface="Calibri"/>
                <a:cs typeface="Calibri"/>
                <a:sym typeface="Calibri"/>
              </a:rPr>
            </a:br>
            <a:r>
              <a:rPr lang="en-GB" sz="2800">
                <a:solidFill>
                  <a:schemeClr val="dk2"/>
                </a:solidFill>
                <a:latin typeface="Calibri"/>
                <a:ea typeface="Calibri"/>
                <a:cs typeface="Calibri"/>
                <a:sym typeface="Calibri"/>
              </a:rPr>
              <a:t>  </a:t>
            </a:r>
            <a:endParaRPr sz="2800">
              <a:solidFill>
                <a:schemeClr val="dk2"/>
              </a:solidFill>
              <a:latin typeface="Calibri"/>
              <a:ea typeface="Calibri"/>
              <a:cs typeface="Calibri"/>
              <a:sym typeface="Calibri"/>
            </a:endParaRPr>
          </a:p>
        </p:txBody>
      </p:sp>
      <p:grpSp>
        <p:nvGrpSpPr>
          <p:cNvPr id="162" name="Google Shape;162;p3"/>
          <p:cNvGrpSpPr/>
          <p:nvPr/>
        </p:nvGrpSpPr>
        <p:grpSpPr>
          <a:xfrm>
            <a:off x="-212651" y="-318743"/>
            <a:ext cx="8729330" cy="1166468"/>
            <a:chOff x="-212651" y="-318743"/>
            <a:chExt cx="8729330" cy="1166468"/>
          </a:xfrm>
        </p:grpSpPr>
        <p:pic>
          <p:nvPicPr>
            <p:cNvPr id="163" name="Google Shape;163;p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164" name="Google Shape;164;p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0"/>
          <p:cNvSpPr txBox="1">
            <a:spLocks noGrp="1"/>
          </p:cNvSpPr>
          <p:nvPr>
            <p:ph type="body" idx="1"/>
          </p:nvPr>
        </p:nvSpPr>
        <p:spPr>
          <a:xfrm>
            <a:off x="5124450" y="1795346"/>
            <a:ext cx="5245450" cy="43930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GB">
                <a:latin typeface="Calibri"/>
                <a:ea typeface="Calibri"/>
                <a:cs typeface="Calibri"/>
                <a:sym typeface="Calibri"/>
              </a:rPr>
              <a:t>Gain a broad understanding of the purpose and content of the service delivery activities</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Learn how to practice facilitation of service delivery activities</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Understand how to give and receive feedback </a:t>
            </a:r>
            <a:endParaRPr/>
          </a:p>
        </p:txBody>
      </p:sp>
      <p:sp>
        <p:nvSpPr>
          <p:cNvPr id="448" name="Google Shape;448;p30"/>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449" name="Google Shape;449;p30"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pic>
        <p:nvPicPr>
          <p:cNvPr id="450" name="Google Shape;450;p30" descr="Icon&#10;&#10;Description automatically generated with medium confidence"/>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l="-20133" t="-22852" r="-17542" b="-22745"/>
          <a:stretch/>
        </p:blipFill>
        <p:spPr>
          <a:xfrm>
            <a:off x="352426" y="847725"/>
            <a:ext cx="591014" cy="947621"/>
          </a:xfrm>
          <a:prstGeom prst="rect">
            <a:avLst/>
          </a:prstGeom>
          <a:noFill/>
          <a:ln>
            <a:noFill/>
          </a:ln>
        </p:spPr>
      </p:pic>
      <p:sp>
        <p:nvSpPr>
          <p:cNvPr id="451" name="Google Shape;451;p30"/>
          <p:cNvSpPr txBox="1">
            <a:spLocks noGrp="1"/>
          </p:cNvSpPr>
          <p:nvPr>
            <p:ph type="title"/>
          </p:nvPr>
        </p:nvSpPr>
        <p:spPr>
          <a:xfrm>
            <a:off x="295506" y="1790691"/>
            <a:ext cx="3763537"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LEARNING OBJECTIVES FOR SESSION 2 </a:t>
            </a:r>
            <a:br>
              <a:rPr lang="en-GB" sz="2800">
                <a:solidFill>
                  <a:schemeClr val="dk2"/>
                </a:solidFill>
              </a:rPr>
            </a:br>
            <a:r>
              <a:rPr lang="en-GB" sz="2800">
                <a:solidFill>
                  <a:schemeClr val="dk2"/>
                </a:solidFill>
                <a:latin typeface="Calibri"/>
                <a:ea typeface="Calibri"/>
                <a:cs typeface="Calibri"/>
                <a:sym typeface="Calibri"/>
              </a:rPr>
              <a:t>Overview of Service Delivery Activities and Teach Back Process</a:t>
            </a:r>
            <a:endParaRPr sz="2800">
              <a:solidFill>
                <a:schemeClr val="dk2"/>
              </a:solidFill>
              <a:latin typeface="Calibri"/>
              <a:ea typeface="Calibri"/>
              <a:cs typeface="Calibri"/>
              <a:sym typeface="Calibri"/>
            </a:endParaRPr>
          </a:p>
        </p:txBody>
      </p:sp>
      <p:pic>
        <p:nvPicPr>
          <p:cNvPr id="452" name="Google Shape;452;p3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9574" y="-374070"/>
            <a:ext cx="9875440" cy="10841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1"/>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459" name="Google Shape;459;p31"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pic>
        <p:nvPicPr>
          <p:cNvPr id="460" name="Google Shape;460;p31"/>
          <p:cNvPicPr preferRelativeResize="0"/>
          <p:nvPr/>
        </p:nvPicPr>
        <p:blipFill rotWithShape="1">
          <a:blip r:embed="rId4" cstate="screen">
            <a:alphaModFix amt="75000"/>
            <a:extLst>
              <a:ext uri="{28A0092B-C50C-407E-A947-70E740481C1C}">
                <a14:useLocalDpi xmlns:a14="http://schemas.microsoft.com/office/drawing/2010/main"/>
              </a:ext>
            </a:extLst>
          </a:blip>
          <a:srcRect/>
          <a:stretch/>
        </p:blipFill>
        <p:spPr>
          <a:xfrm>
            <a:off x="4622799" y="1657340"/>
            <a:ext cx="7569201" cy="1125229"/>
          </a:xfrm>
          <a:prstGeom prst="rect">
            <a:avLst/>
          </a:prstGeom>
          <a:noFill/>
          <a:ln>
            <a:noFill/>
          </a:ln>
        </p:spPr>
      </p:pic>
      <p:sp>
        <p:nvSpPr>
          <p:cNvPr id="461" name="Google Shape;461;p31"/>
          <p:cNvSpPr txBox="1"/>
          <p:nvPr/>
        </p:nvSpPr>
        <p:spPr>
          <a:xfrm>
            <a:off x="4979265" y="1790691"/>
            <a:ext cx="7372169" cy="23909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TOPIC 2.1</a:t>
            </a:r>
            <a:br>
              <a:rPr lang="en-GB" sz="2800" b="1">
                <a:solidFill>
                  <a:schemeClr val="dk2"/>
                </a:solidFill>
                <a:latin typeface="Arial"/>
                <a:ea typeface="Arial"/>
                <a:cs typeface="Arial"/>
                <a:sym typeface="Arial"/>
              </a:rPr>
            </a:br>
            <a:r>
              <a:rPr lang="en-GB" sz="2800" b="0">
                <a:solidFill>
                  <a:srgbClr val="5A0058"/>
                </a:solidFill>
                <a:latin typeface="Calibri"/>
                <a:ea typeface="Calibri"/>
                <a:cs typeface="Calibri"/>
                <a:sym typeface="Calibri"/>
              </a:rPr>
              <a:t>SERVICE DELIVERY ACTIVITIES</a:t>
            </a:r>
            <a:br>
              <a:rPr lang="en-GB" sz="2800" b="0">
                <a:solidFill>
                  <a:srgbClr val="5A0058"/>
                </a:solidFill>
                <a:latin typeface="Calibri"/>
                <a:ea typeface="Calibri"/>
                <a:cs typeface="Calibri"/>
                <a:sym typeface="Calibri"/>
              </a:rPr>
            </a:br>
            <a:br>
              <a:rPr lang="en-GB" sz="2800" b="0">
                <a:solidFill>
                  <a:srgbClr val="5A0058"/>
                </a:solidFill>
                <a:latin typeface="Calibri"/>
                <a:ea typeface="Calibri"/>
                <a:cs typeface="Calibri"/>
                <a:sym typeface="Calibri"/>
              </a:rPr>
            </a:br>
            <a:r>
              <a:rPr lang="en-GB" sz="2800" b="0">
                <a:solidFill>
                  <a:srgbClr val="5A0058"/>
                </a:solidFill>
                <a:latin typeface="Calibri"/>
                <a:ea typeface="Calibri"/>
                <a:cs typeface="Calibri"/>
                <a:sym typeface="Calibri"/>
              </a:rPr>
              <a:t>     15 MINUTES</a:t>
            </a:r>
            <a:br>
              <a:rPr lang="en-GB" sz="2800" b="0">
                <a:solidFill>
                  <a:srgbClr val="5A0058"/>
                </a:solidFill>
                <a:latin typeface="Arial"/>
                <a:ea typeface="Arial"/>
                <a:cs typeface="Arial"/>
                <a:sym typeface="Arial"/>
              </a:rPr>
            </a:br>
            <a:endParaRPr sz="2800" b="1">
              <a:solidFill>
                <a:schemeClr val="dk2"/>
              </a:solidFill>
              <a:latin typeface="Arial"/>
              <a:ea typeface="Arial"/>
              <a:cs typeface="Arial"/>
              <a:sym typeface="Arial"/>
            </a:endParaRPr>
          </a:p>
        </p:txBody>
      </p:sp>
      <p:pic>
        <p:nvPicPr>
          <p:cNvPr id="462" name="Google Shape;462;p31"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4935" y="3039254"/>
            <a:ext cx="271354" cy="271354"/>
          </a:xfrm>
          <a:prstGeom prst="rect">
            <a:avLst/>
          </a:prstGeom>
          <a:noFill/>
          <a:ln>
            <a:noFill/>
          </a:ln>
        </p:spPr>
      </p:pic>
      <p:pic>
        <p:nvPicPr>
          <p:cNvPr id="463" name="Google Shape;463;p31"/>
          <p:cNvPicPr preferRelativeResize="0"/>
          <p:nvPr/>
        </p:nvPicPr>
        <p:blipFill rotWithShape="1">
          <a:blip r:embed="rId6" cstate="screen">
            <a:alphaModFix amt="85000"/>
            <a:extLst>
              <a:ext uri="{28A0092B-C50C-407E-A947-70E740481C1C}">
                <a14:useLocalDpi xmlns:a14="http://schemas.microsoft.com/office/drawing/2010/main"/>
              </a:ext>
            </a:extLst>
          </a:blip>
          <a:srcRect/>
          <a:stretch/>
        </p:blipFill>
        <p:spPr>
          <a:xfrm rot="-5400000">
            <a:off x="-1370493" y="1291447"/>
            <a:ext cx="6858002" cy="427510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32"/>
          <p:cNvPicPr preferRelativeResize="0"/>
          <p:nvPr/>
        </p:nvPicPr>
        <p:blipFill rotWithShape="1">
          <a:blip r:embed="rId3" cstate="screen">
            <a:alphaModFix amt="50000"/>
            <a:extLst>
              <a:ext uri="{28A0092B-C50C-407E-A947-70E740481C1C}">
                <a14:useLocalDpi xmlns:a14="http://schemas.microsoft.com/office/drawing/2010/main"/>
              </a:ext>
            </a:extLst>
          </a:blip>
          <a:srcRect/>
          <a:stretch/>
        </p:blipFill>
        <p:spPr>
          <a:xfrm rot="5400000">
            <a:off x="570264" y="989422"/>
            <a:ext cx="1490207" cy="2024848"/>
          </a:xfrm>
          <a:prstGeom prst="rect">
            <a:avLst/>
          </a:prstGeom>
          <a:noFill/>
          <a:ln>
            <a:noFill/>
          </a:ln>
        </p:spPr>
      </p:pic>
      <p:pic>
        <p:nvPicPr>
          <p:cNvPr id="470" name="Google Shape;470;p32"/>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302142" y="2761808"/>
            <a:ext cx="2024847" cy="1752609"/>
          </a:xfrm>
          <a:prstGeom prst="rect">
            <a:avLst/>
          </a:prstGeom>
          <a:noFill/>
          <a:ln>
            <a:noFill/>
          </a:ln>
        </p:spPr>
      </p:pic>
      <p:pic>
        <p:nvPicPr>
          <p:cNvPr id="471" name="Google Shape;471;p32"/>
          <p:cNvPicPr preferRelativeResize="0"/>
          <p:nvPr/>
        </p:nvPicPr>
        <p:blipFill rotWithShape="1">
          <a:blip r:embed="rId5" cstate="screen">
            <a:alphaModFix amt="50000"/>
            <a:extLst>
              <a:ext uri="{28A0092B-C50C-407E-A947-70E740481C1C}">
                <a14:useLocalDpi xmlns:a14="http://schemas.microsoft.com/office/drawing/2010/main"/>
              </a:ext>
            </a:extLst>
          </a:blip>
          <a:srcRect/>
          <a:stretch/>
        </p:blipFill>
        <p:spPr>
          <a:xfrm>
            <a:off x="302146" y="4541103"/>
            <a:ext cx="2024847" cy="747423"/>
          </a:xfrm>
          <a:prstGeom prst="rect">
            <a:avLst/>
          </a:prstGeom>
          <a:noFill/>
          <a:ln>
            <a:noFill/>
          </a:ln>
        </p:spPr>
      </p:pic>
      <p:pic>
        <p:nvPicPr>
          <p:cNvPr id="472" name="Google Shape;472;p32"/>
          <p:cNvPicPr preferRelativeResize="0"/>
          <p:nvPr/>
        </p:nvPicPr>
        <p:blipFill rotWithShape="1">
          <a:blip r:embed="rId5" cstate="screen">
            <a:alphaModFix amt="50000"/>
            <a:extLst>
              <a:ext uri="{28A0092B-C50C-407E-A947-70E740481C1C}">
                <a14:useLocalDpi xmlns:a14="http://schemas.microsoft.com/office/drawing/2010/main"/>
              </a:ext>
            </a:extLst>
          </a:blip>
          <a:srcRect/>
          <a:stretch/>
        </p:blipFill>
        <p:spPr>
          <a:xfrm rot="10800000">
            <a:off x="302145" y="5305793"/>
            <a:ext cx="2024847" cy="747423"/>
          </a:xfrm>
          <a:prstGeom prst="rect">
            <a:avLst/>
          </a:prstGeom>
          <a:noFill/>
          <a:ln>
            <a:noFill/>
          </a:ln>
        </p:spPr>
      </p:pic>
      <p:pic>
        <p:nvPicPr>
          <p:cNvPr id="473" name="Google Shape;473;p32"/>
          <p:cNvPicPr preferRelativeResize="0"/>
          <p:nvPr/>
        </p:nvPicPr>
        <p:blipFill rotWithShape="1">
          <a:blip r:embed="rId6" cstate="screen">
            <a:alphaModFix amt="50000"/>
            <a:extLst>
              <a:ext uri="{28A0092B-C50C-407E-A947-70E740481C1C}">
                <a14:useLocalDpi xmlns:a14="http://schemas.microsoft.com/office/drawing/2010/main"/>
              </a:ext>
            </a:extLst>
          </a:blip>
          <a:srcRect/>
          <a:stretch/>
        </p:blipFill>
        <p:spPr>
          <a:xfrm rot="10800000">
            <a:off x="302149" y="922349"/>
            <a:ext cx="11457829" cy="334390"/>
          </a:xfrm>
          <a:prstGeom prst="rect">
            <a:avLst/>
          </a:prstGeom>
          <a:noFill/>
          <a:ln>
            <a:noFill/>
          </a:ln>
        </p:spPr>
      </p:pic>
      <p:sp>
        <p:nvSpPr>
          <p:cNvPr id="474" name="Google Shape;474;p32"/>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SERVICE DELIVERY ACTIVITIES</a:t>
            </a:r>
            <a:endParaRPr/>
          </a:p>
        </p:txBody>
      </p:sp>
      <p:graphicFrame>
        <p:nvGraphicFramePr>
          <p:cNvPr id="475" name="Google Shape;475;p32"/>
          <p:cNvGraphicFramePr/>
          <p:nvPr>
            <p:extLst>
              <p:ext uri="{D42A27DB-BD31-4B8C-83A1-F6EECF244321}">
                <p14:modId xmlns:p14="http://schemas.microsoft.com/office/powerpoint/2010/main" val="3897617545"/>
              </p:ext>
            </p:extLst>
          </p:nvPr>
        </p:nvGraphicFramePr>
        <p:xfrm>
          <a:off x="532572" y="976183"/>
          <a:ext cx="11126850" cy="5160600"/>
        </p:xfrm>
        <a:graphic>
          <a:graphicData uri="http://schemas.openxmlformats.org/drawingml/2006/table">
            <a:tbl>
              <a:tblPr>
                <a:noFill/>
                <a:tableStyleId>{4A42C2E9-1BBE-42CD-829E-54869A5D2FDE}</a:tableStyleId>
              </a:tblPr>
              <a:tblGrid>
                <a:gridCol w="1821025">
                  <a:extLst>
                    <a:ext uri="{9D8B030D-6E8A-4147-A177-3AD203B41FA5}">
                      <a16:colId xmlns:a16="http://schemas.microsoft.com/office/drawing/2014/main" val="20000"/>
                    </a:ext>
                  </a:extLst>
                </a:gridCol>
                <a:gridCol w="4754875">
                  <a:extLst>
                    <a:ext uri="{9D8B030D-6E8A-4147-A177-3AD203B41FA5}">
                      <a16:colId xmlns:a16="http://schemas.microsoft.com/office/drawing/2014/main" val="20001"/>
                    </a:ext>
                  </a:extLst>
                </a:gridCol>
                <a:gridCol w="2003725">
                  <a:extLst>
                    <a:ext uri="{9D8B030D-6E8A-4147-A177-3AD203B41FA5}">
                      <a16:colId xmlns:a16="http://schemas.microsoft.com/office/drawing/2014/main" val="20002"/>
                    </a:ext>
                  </a:extLst>
                </a:gridCol>
                <a:gridCol w="2547225">
                  <a:extLst>
                    <a:ext uri="{9D8B030D-6E8A-4147-A177-3AD203B41FA5}">
                      <a16:colId xmlns:a16="http://schemas.microsoft.com/office/drawing/2014/main" val="20003"/>
                    </a:ext>
                  </a:extLst>
                </a:gridCol>
              </a:tblGrid>
              <a:tr h="257975">
                <a:tc>
                  <a:txBody>
                    <a:bodyPr/>
                    <a:lstStyle/>
                    <a:p>
                      <a:pPr marL="0" marR="0" lvl="0" indent="0" algn="l" rtl="0">
                        <a:lnSpc>
                          <a:spcPct val="107000"/>
                        </a:lnSpc>
                        <a:spcBef>
                          <a:spcPts val="0"/>
                        </a:spcBef>
                        <a:spcAft>
                          <a:spcPts val="0"/>
                        </a:spcAft>
                        <a:buNone/>
                      </a:pPr>
                      <a:r>
                        <a:rPr lang="en-GB" sz="1100" b="1" i="0" u="none" strike="noStrike" cap="none" dirty="0">
                          <a:latin typeface="Calibri"/>
                          <a:ea typeface="Calibri"/>
                          <a:cs typeface="Calibri"/>
                          <a:sym typeface="Calibri"/>
                        </a:rPr>
                        <a:t>PHASE</a:t>
                      </a:r>
                      <a:endParaRPr sz="1100" b="1" i="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b="1" i="0" u="none" strike="noStrike" cap="none">
                          <a:latin typeface="Calibri"/>
                          <a:ea typeface="Calibri"/>
                          <a:cs typeface="Calibri"/>
                          <a:sym typeface="Calibri"/>
                        </a:rPr>
                        <a:t>ACTIVITY</a:t>
                      </a:r>
                      <a:endParaRPr sz="1100" b="1" i="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b="1" i="0" u="none" strike="noStrike" cap="none">
                          <a:latin typeface="Calibri"/>
                          <a:ea typeface="Calibri"/>
                          <a:cs typeface="Calibri"/>
                          <a:sym typeface="Calibri"/>
                        </a:rPr>
                        <a:t>TIME REQUIRED</a:t>
                      </a:r>
                      <a:endParaRPr sz="1100" b="1" i="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b="1" i="0" u="none" strike="noStrike" cap="none">
                          <a:latin typeface="Calibri"/>
                          <a:ea typeface="Calibri"/>
                          <a:cs typeface="Calibri"/>
                          <a:sym typeface="Calibri"/>
                        </a:rPr>
                        <a:t>WHO IS RESPONSIBLE</a:t>
                      </a:r>
                      <a:endParaRPr sz="1100" b="1" i="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r h="548475">
                <a:tc rowSpan="2">
                  <a:txBody>
                    <a:bodyPr/>
                    <a:lstStyle/>
                    <a:p>
                      <a:pPr marL="0" marR="0" lvl="0" indent="0" algn="l" rtl="0">
                        <a:lnSpc>
                          <a:spcPct val="107000"/>
                        </a:lnSpc>
                        <a:spcBef>
                          <a:spcPts val="0"/>
                        </a:spcBef>
                        <a:spcAft>
                          <a:spcPts val="0"/>
                        </a:spcAft>
                        <a:buNone/>
                      </a:pPr>
                      <a:r>
                        <a:rPr lang="en-GB" sz="1100" b="1" i="0" u="none" strike="noStrike" cap="none" dirty="0">
                          <a:latin typeface="Calibri"/>
                          <a:ea typeface="Calibri"/>
                          <a:cs typeface="Calibri"/>
                          <a:sym typeface="Calibri"/>
                        </a:rPr>
                        <a:t>PREPARATION PHASE</a:t>
                      </a:r>
                      <a:endParaRPr sz="1100" b="1" i="0" u="none" strike="noStrike" cap="none" dirty="0">
                        <a:latin typeface="Calibri"/>
                        <a:ea typeface="Calibri"/>
                        <a:cs typeface="Calibri"/>
                        <a:sym typeface="Calibri"/>
                      </a:endParaRPr>
                    </a:p>
                    <a:p>
                      <a:pPr marL="0" marR="0" lvl="0" indent="0" algn="l" rtl="0">
                        <a:lnSpc>
                          <a:spcPct val="107000"/>
                        </a:lnSpc>
                        <a:spcBef>
                          <a:spcPts val="600"/>
                        </a:spcBef>
                        <a:spcAft>
                          <a:spcPts val="0"/>
                        </a:spcAft>
                        <a:buNone/>
                      </a:pPr>
                      <a:r>
                        <a:rPr lang="en-GB" sz="1100" b="1" i="0" u="none" strike="noStrike" cap="none" dirty="0">
                          <a:latin typeface="Calibri"/>
                          <a:ea typeface="Calibri"/>
                          <a:cs typeface="Calibri"/>
                          <a:sym typeface="Calibri"/>
                        </a:rPr>
                        <a:t>(WEEKS 1-5)</a:t>
                      </a:r>
                      <a:endParaRPr sz="1100" b="1" i="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Train community outreach workers and caseworkers in how to implement the community outreach and service delivery activities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4 weeks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Programme managers, supervisors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1"/>
                  </a:ext>
                </a:extLst>
              </a:tr>
              <a:tr h="645325">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Conduct baseline rapid social norms assessment (community outreach activities) and opinion leader identification tool (caregivers’ sessions only)</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1 week</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Programme managers, supervisors and/or M&amp;E team</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2"/>
                  </a:ext>
                </a:extLst>
              </a:tr>
              <a:tr h="354775">
                <a:tc>
                  <a:txBody>
                    <a:bodyPr/>
                    <a:lstStyle/>
                    <a:p>
                      <a:pPr marL="0" marR="0" lvl="0" indent="0" algn="l" rtl="0">
                        <a:lnSpc>
                          <a:spcPct val="107000"/>
                        </a:lnSpc>
                        <a:spcBef>
                          <a:spcPts val="0"/>
                        </a:spcBef>
                        <a:spcAft>
                          <a:spcPts val="0"/>
                        </a:spcAft>
                        <a:buNone/>
                      </a:pPr>
                      <a:r>
                        <a:rPr lang="en-GB" sz="1100" b="1" i="0" u="none" strike="noStrike" cap="none">
                          <a:latin typeface="Calibri"/>
                          <a:ea typeface="Calibri"/>
                          <a:cs typeface="Calibri"/>
                          <a:sym typeface="Calibri"/>
                        </a:rPr>
                        <a:t> </a:t>
                      </a:r>
                      <a:endParaRPr sz="1100" b="1" i="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dirty="0">
                          <a:latin typeface="Calibri"/>
                          <a:ea typeface="Calibri"/>
                          <a:cs typeface="Calibri"/>
                          <a:sym typeface="Calibri"/>
                        </a:rPr>
                        <a:t>Conduct pre assessment with adolescent girls (service delivery activities)</a:t>
                      </a:r>
                      <a:endParaRPr sz="110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1 hour per individual</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Facilitators and/or caseworkers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3"/>
                  </a:ext>
                </a:extLst>
              </a:tr>
              <a:tr h="354775">
                <a:tc rowSpan="6">
                  <a:txBody>
                    <a:bodyPr/>
                    <a:lstStyle/>
                    <a:p>
                      <a:pPr marL="0" marR="0" lvl="0" indent="0" algn="l" rtl="0">
                        <a:lnSpc>
                          <a:spcPct val="107000"/>
                        </a:lnSpc>
                        <a:spcBef>
                          <a:spcPts val="0"/>
                        </a:spcBef>
                        <a:spcAft>
                          <a:spcPts val="0"/>
                        </a:spcAft>
                        <a:buNone/>
                      </a:pPr>
                      <a:r>
                        <a:rPr lang="en-GB" sz="1100" b="1" i="0" u="none" strike="noStrike" cap="none">
                          <a:latin typeface="Calibri"/>
                          <a:ea typeface="Calibri"/>
                          <a:cs typeface="Calibri"/>
                          <a:sym typeface="Calibri"/>
                        </a:rPr>
                        <a:t>IMPLEMENTATION- PHASE 1</a:t>
                      </a:r>
                      <a:endParaRPr sz="1100" b="1" i="0" u="none" strike="noStrike" cap="none">
                        <a:latin typeface="Calibri"/>
                        <a:ea typeface="Calibri"/>
                        <a:cs typeface="Calibri"/>
                        <a:sym typeface="Calibri"/>
                      </a:endParaRPr>
                    </a:p>
                    <a:p>
                      <a:pPr marL="0" marR="0" lvl="0" indent="0" algn="l" rtl="0">
                        <a:lnSpc>
                          <a:spcPct val="107000"/>
                        </a:lnSpc>
                        <a:spcBef>
                          <a:spcPts val="600"/>
                        </a:spcBef>
                        <a:spcAft>
                          <a:spcPts val="0"/>
                        </a:spcAft>
                        <a:buNone/>
                      </a:pPr>
                      <a:r>
                        <a:rPr lang="en-GB" sz="1100" b="1" i="0" u="none" strike="noStrike" cap="none">
                          <a:latin typeface="Calibri"/>
                          <a:ea typeface="Calibri"/>
                          <a:cs typeface="Calibri"/>
                          <a:sym typeface="Calibri"/>
                        </a:rPr>
                        <a:t>(WEEKS 6-27)</a:t>
                      </a:r>
                      <a:endParaRPr sz="1100" b="1" i="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dirty="0">
                          <a:latin typeface="Calibri"/>
                          <a:ea typeface="Calibri"/>
                          <a:cs typeface="Calibri"/>
                          <a:sym typeface="Calibri"/>
                        </a:rPr>
                        <a:t>Life skills workshops for adolescent girls and adolescent boys </a:t>
                      </a:r>
                      <a:endParaRPr sz="110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14-15 weeks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Facilitators </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4"/>
                  </a:ext>
                </a:extLst>
              </a:tr>
              <a:tr h="257925">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100" u="none" strike="noStrike" cap="none" dirty="0">
                          <a:latin typeface="Calibri"/>
                          <a:ea typeface="Calibri"/>
                          <a:cs typeface="Calibri"/>
                          <a:sym typeface="Calibri"/>
                        </a:rPr>
                        <a:t>Focused adolescent girl groups </a:t>
                      </a:r>
                      <a:endParaRPr sz="110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7 weeks </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Facilitators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5"/>
                  </a:ext>
                </a:extLst>
              </a:tr>
              <a:tr h="257925">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100" u="none" strike="noStrike" cap="none" dirty="0">
                          <a:latin typeface="Calibri"/>
                          <a:ea typeface="Calibri"/>
                          <a:cs typeface="Calibri"/>
                          <a:sym typeface="Calibri"/>
                        </a:rPr>
                        <a:t>Male and female caregivers’ sessions</a:t>
                      </a:r>
                      <a:endParaRPr sz="110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17-22 weeks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Community outreach workers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6"/>
                  </a:ext>
                </a:extLst>
              </a:tr>
              <a:tr h="257925">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100" u="none" strike="noStrike" cap="none" dirty="0">
                          <a:latin typeface="Calibri"/>
                          <a:ea typeface="Calibri"/>
                          <a:cs typeface="Calibri"/>
                          <a:sym typeface="Calibri"/>
                        </a:rPr>
                        <a:t>Religious leaders’ workshops (optional)</a:t>
                      </a:r>
                      <a:endParaRPr sz="110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7 weeks (spread over 14 weeks)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Community outreach workers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7"/>
                  </a:ext>
                </a:extLst>
              </a:tr>
              <a:tr h="257925">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Teacher’s workshop</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Anytime during phase 1</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 </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8"/>
                  </a:ext>
                </a:extLst>
              </a:tr>
              <a:tr h="354775">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Weekly and monthly supervision meetings, monitoring activities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Every week</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Supervisors and frontline workers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9"/>
                  </a:ext>
                </a:extLst>
              </a:tr>
              <a:tr h="257925">
                <a:tc rowSpan="2">
                  <a:txBody>
                    <a:bodyPr/>
                    <a:lstStyle/>
                    <a:p>
                      <a:pPr marL="0" marR="0" lvl="0" indent="0" algn="l" rtl="0">
                        <a:lnSpc>
                          <a:spcPct val="107000"/>
                        </a:lnSpc>
                        <a:spcBef>
                          <a:spcPts val="0"/>
                        </a:spcBef>
                        <a:spcAft>
                          <a:spcPts val="0"/>
                        </a:spcAft>
                        <a:buNone/>
                      </a:pPr>
                      <a:r>
                        <a:rPr lang="en-GB" sz="1100" b="1" i="0" u="none" strike="noStrike" cap="none">
                          <a:latin typeface="Calibri"/>
                          <a:ea typeface="Calibri"/>
                          <a:cs typeface="Calibri"/>
                          <a:sym typeface="Calibri"/>
                        </a:rPr>
                        <a:t>IMPLEMENTATION- PHASE 2</a:t>
                      </a:r>
                      <a:endParaRPr sz="1100" b="1" i="0" u="none" strike="noStrike" cap="none">
                        <a:latin typeface="Calibri"/>
                        <a:ea typeface="Calibri"/>
                        <a:cs typeface="Calibri"/>
                        <a:sym typeface="Calibri"/>
                      </a:endParaRPr>
                    </a:p>
                    <a:p>
                      <a:pPr marL="0" marR="0" lvl="0" indent="0" algn="l" rtl="0">
                        <a:lnSpc>
                          <a:spcPct val="107000"/>
                        </a:lnSpc>
                        <a:spcBef>
                          <a:spcPts val="600"/>
                        </a:spcBef>
                        <a:spcAft>
                          <a:spcPts val="0"/>
                        </a:spcAft>
                        <a:buNone/>
                      </a:pPr>
                      <a:r>
                        <a:rPr lang="en-GB" sz="1100" b="1" i="0" u="none" strike="noStrike" cap="none">
                          <a:latin typeface="Calibri"/>
                          <a:ea typeface="Calibri"/>
                          <a:cs typeface="Calibri"/>
                          <a:sym typeface="Calibri"/>
                        </a:rPr>
                        <a:t>(WEEKS 28- 42 AND AFTER)</a:t>
                      </a:r>
                      <a:endParaRPr sz="1100" b="1" i="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Community dialogues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dirty="0">
                          <a:latin typeface="Calibri"/>
                          <a:ea typeface="Calibri"/>
                          <a:cs typeface="Calibri"/>
                          <a:sym typeface="Calibri"/>
                        </a:rPr>
                        <a:t>16 weeks</a:t>
                      </a:r>
                      <a:endParaRPr sz="110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Community outreach workers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10"/>
                  </a:ext>
                </a:extLst>
              </a:tr>
              <a:tr h="548475">
                <a:tc vMerge="1">
                  <a:txBody>
                    <a:bodyPr/>
                    <a:lstStyle/>
                    <a:p>
                      <a:endParaRPr lang="en-US"/>
                    </a:p>
                  </a:txBody>
                  <a:tcPr/>
                </a:tc>
                <a:tc>
                  <a:txBody>
                    <a:bodyPr/>
                    <a:lstStyle/>
                    <a:p>
                      <a:pPr marL="0" marR="0" lvl="0" indent="0" algn="l" rtl="0">
                        <a:lnSpc>
                          <a:spcPct val="107000"/>
                        </a:lnSpc>
                        <a:spcBef>
                          <a:spcPts val="0"/>
                        </a:spcBef>
                        <a:spcAft>
                          <a:spcPts val="0"/>
                        </a:spcAft>
                        <a:buNone/>
                      </a:pPr>
                      <a:r>
                        <a:rPr lang="en-GB" sz="1100" u="none" strike="noStrike" cap="none" dirty="0">
                          <a:latin typeface="Calibri"/>
                          <a:ea typeface="Calibri"/>
                          <a:cs typeface="Calibri"/>
                          <a:sym typeface="Calibri"/>
                        </a:rPr>
                        <a:t>Implementation of community-led social norms change</a:t>
                      </a:r>
                      <a:endParaRPr sz="110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dirty="0">
                          <a:latin typeface="Calibri"/>
                          <a:ea typeface="Calibri"/>
                          <a:cs typeface="Calibri"/>
                          <a:sym typeface="Calibri"/>
                        </a:rPr>
                        <a:t>TBC</a:t>
                      </a:r>
                      <a:endParaRPr sz="110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Community dialogue members, supervised by community outreach workers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11"/>
                  </a:ext>
                </a:extLst>
              </a:tr>
              <a:tr h="451625">
                <a:tc>
                  <a:txBody>
                    <a:bodyPr/>
                    <a:lstStyle/>
                    <a:p>
                      <a:pPr marL="0" marR="0" lvl="0" indent="0" algn="l" rtl="0">
                        <a:lnSpc>
                          <a:spcPct val="107000"/>
                        </a:lnSpc>
                        <a:spcBef>
                          <a:spcPts val="0"/>
                        </a:spcBef>
                        <a:spcAft>
                          <a:spcPts val="0"/>
                        </a:spcAft>
                        <a:buNone/>
                      </a:pPr>
                      <a:r>
                        <a:rPr lang="en-GB" sz="1100" b="1" i="0" u="none" strike="noStrike" cap="none">
                          <a:latin typeface="Calibri"/>
                          <a:ea typeface="Calibri"/>
                          <a:cs typeface="Calibri"/>
                          <a:sym typeface="Calibri"/>
                        </a:rPr>
                        <a:t>MONITORING AND EVALUATION</a:t>
                      </a:r>
                      <a:endParaRPr sz="1100" b="1" i="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Conduct endline rapid social norms assessment (community outreach activities)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dirty="0">
                          <a:latin typeface="Calibri"/>
                          <a:ea typeface="Calibri"/>
                          <a:cs typeface="Calibri"/>
                          <a:sym typeface="Calibri"/>
                        </a:rPr>
                        <a:t>6-12 months after intervention ends</a:t>
                      </a:r>
                      <a:endParaRPr sz="110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dirty="0">
                          <a:latin typeface="Calibri"/>
                          <a:ea typeface="Calibri"/>
                          <a:cs typeface="Calibri"/>
                          <a:sym typeface="Calibri"/>
                        </a:rPr>
                        <a:t>Programme managers, supervisors and/or M&amp;E team</a:t>
                      </a:r>
                      <a:endParaRPr sz="110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12"/>
                  </a:ext>
                </a:extLst>
              </a:tr>
              <a:tr h="354775">
                <a:tc>
                  <a:txBody>
                    <a:bodyPr/>
                    <a:lstStyle/>
                    <a:p>
                      <a:pPr marL="0" marR="0" lvl="0" indent="0" algn="l" rtl="0">
                        <a:lnSpc>
                          <a:spcPct val="107000"/>
                        </a:lnSpc>
                        <a:spcBef>
                          <a:spcPts val="0"/>
                        </a:spcBef>
                        <a:spcAft>
                          <a:spcPts val="0"/>
                        </a:spcAft>
                        <a:buNone/>
                      </a:pPr>
                      <a:r>
                        <a:rPr lang="en-GB" sz="1100" b="1" i="0" u="none" strike="noStrike" cap="none">
                          <a:latin typeface="Calibri"/>
                          <a:ea typeface="Calibri"/>
                          <a:cs typeface="Calibri"/>
                          <a:sym typeface="Calibri"/>
                        </a:rPr>
                        <a:t> </a:t>
                      </a:r>
                      <a:endParaRPr sz="1100" b="1" i="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Conduct post assessment with adolescent girls (service delivery activities)</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a:latin typeface="Calibri"/>
                          <a:ea typeface="Calibri"/>
                          <a:cs typeface="Calibri"/>
                          <a:sym typeface="Calibri"/>
                        </a:rPr>
                        <a:t>1 hour per individual</a:t>
                      </a:r>
                      <a:endParaRPr sz="1100" u="none" strike="noStrike" cap="none">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lnSpc>
                          <a:spcPct val="107000"/>
                        </a:lnSpc>
                        <a:spcBef>
                          <a:spcPts val="0"/>
                        </a:spcBef>
                        <a:spcAft>
                          <a:spcPts val="0"/>
                        </a:spcAft>
                        <a:buNone/>
                      </a:pPr>
                      <a:r>
                        <a:rPr lang="en-GB" sz="1100" u="none" strike="noStrike" cap="none" dirty="0">
                          <a:latin typeface="Calibri"/>
                          <a:ea typeface="Calibri"/>
                          <a:cs typeface="Calibri"/>
                          <a:sym typeface="Calibri"/>
                        </a:rPr>
                        <a:t>Facilitators and/or caseworkers</a:t>
                      </a:r>
                      <a:endParaRPr sz="1100" u="none" strike="noStrike" cap="none" dirty="0">
                        <a:latin typeface="Calibri"/>
                        <a:ea typeface="Calibri"/>
                        <a:cs typeface="Calibri"/>
                        <a:sym typeface="Calibri"/>
                      </a:endParaRPr>
                    </a:p>
                  </a:txBody>
                  <a:tcPr marL="28900" marR="28900" marT="28900" marB="289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13"/>
                  </a:ext>
                </a:extLst>
              </a:tr>
            </a:tbl>
          </a:graphicData>
        </a:graphic>
      </p:graphicFrame>
      <p:pic>
        <p:nvPicPr>
          <p:cNvPr id="476" name="Google Shape;476;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2692397"/>
            <a:ext cx="9432991" cy="92834"/>
          </a:xfrm>
          <a:prstGeom prst="rect">
            <a:avLst/>
          </a:prstGeom>
          <a:noFill/>
          <a:ln>
            <a:noFill/>
          </a:ln>
        </p:spPr>
      </p:pic>
      <p:pic>
        <p:nvPicPr>
          <p:cNvPr id="477" name="Google Shape;477;p32"/>
          <p:cNvPicPr preferRelativeResize="0"/>
          <p:nvPr/>
        </p:nvPicPr>
        <p:blipFill rotWithShape="1">
          <a:blip r:embed="rId8" cstate="screen">
            <a:alphaModFix amt="50000"/>
            <a:extLst>
              <a:ext uri="{28A0092B-C50C-407E-A947-70E740481C1C}">
                <a14:useLocalDpi xmlns:a14="http://schemas.microsoft.com/office/drawing/2010/main"/>
              </a:ext>
            </a:extLst>
          </a:blip>
          <a:srcRect/>
          <a:stretch/>
        </p:blipFill>
        <p:spPr>
          <a:xfrm rot="-5400000">
            <a:off x="4569918" y="3650375"/>
            <a:ext cx="4880105" cy="92834"/>
          </a:xfrm>
          <a:prstGeom prst="rect">
            <a:avLst/>
          </a:prstGeom>
          <a:noFill/>
          <a:ln>
            <a:noFill/>
          </a:ln>
        </p:spPr>
      </p:pic>
      <p:pic>
        <p:nvPicPr>
          <p:cNvPr id="478" name="Google Shape;478;p32"/>
          <p:cNvPicPr preferRelativeResize="0"/>
          <p:nvPr/>
        </p:nvPicPr>
        <p:blipFill rotWithShape="1">
          <a:blip r:embed="rId8" cstate="screen">
            <a:alphaModFix amt="50000"/>
            <a:extLst>
              <a:ext uri="{28A0092B-C50C-407E-A947-70E740481C1C}">
                <a14:useLocalDpi xmlns:a14="http://schemas.microsoft.com/office/drawing/2010/main"/>
              </a:ext>
            </a:extLst>
          </a:blip>
          <a:srcRect/>
          <a:stretch/>
        </p:blipFill>
        <p:spPr>
          <a:xfrm rot="-5400000">
            <a:off x="6584984" y="3650375"/>
            <a:ext cx="4880105" cy="92834"/>
          </a:xfrm>
          <a:prstGeom prst="rect">
            <a:avLst/>
          </a:prstGeom>
          <a:noFill/>
          <a:ln>
            <a:noFill/>
          </a:ln>
        </p:spPr>
      </p:pic>
      <p:pic>
        <p:nvPicPr>
          <p:cNvPr id="479" name="Google Shape;479;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2240769"/>
            <a:ext cx="9432991" cy="92834"/>
          </a:xfrm>
          <a:prstGeom prst="rect">
            <a:avLst/>
          </a:prstGeom>
          <a:noFill/>
          <a:ln>
            <a:noFill/>
          </a:ln>
        </p:spPr>
      </p:pic>
      <p:pic>
        <p:nvPicPr>
          <p:cNvPr id="480" name="Google Shape;480;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1652949"/>
            <a:ext cx="9432991" cy="92834"/>
          </a:xfrm>
          <a:prstGeom prst="rect">
            <a:avLst/>
          </a:prstGeom>
          <a:noFill/>
          <a:ln>
            <a:noFill/>
          </a:ln>
        </p:spPr>
      </p:pic>
      <p:pic>
        <p:nvPicPr>
          <p:cNvPr id="481" name="Google Shape;481;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3042611"/>
            <a:ext cx="9432991" cy="92834"/>
          </a:xfrm>
          <a:prstGeom prst="rect">
            <a:avLst/>
          </a:prstGeom>
          <a:noFill/>
          <a:ln>
            <a:noFill/>
          </a:ln>
        </p:spPr>
      </p:pic>
      <p:pic>
        <p:nvPicPr>
          <p:cNvPr id="482" name="Google Shape;482;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3344047"/>
            <a:ext cx="9432991" cy="92834"/>
          </a:xfrm>
          <a:prstGeom prst="rect">
            <a:avLst/>
          </a:prstGeom>
          <a:noFill/>
          <a:ln>
            <a:noFill/>
          </a:ln>
        </p:spPr>
      </p:pic>
      <p:pic>
        <p:nvPicPr>
          <p:cNvPr id="483" name="Google Shape;483;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3592856"/>
            <a:ext cx="9432991" cy="92834"/>
          </a:xfrm>
          <a:prstGeom prst="rect">
            <a:avLst/>
          </a:prstGeom>
          <a:noFill/>
          <a:ln>
            <a:noFill/>
          </a:ln>
        </p:spPr>
      </p:pic>
      <p:pic>
        <p:nvPicPr>
          <p:cNvPr id="484" name="Google Shape;484;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3857164"/>
            <a:ext cx="9432991" cy="92834"/>
          </a:xfrm>
          <a:prstGeom prst="rect">
            <a:avLst/>
          </a:prstGeom>
          <a:noFill/>
          <a:ln>
            <a:noFill/>
          </a:ln>
        </p:spPr>
      </p:pic>
      <p:pic>
        <p:nvPicPr>
          <p:cNvPr id="485" name="Google Shape;485;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4114893"/>
            <a:ext cx="9432991" cy="92834"/>
          </a:xfrm>
          <a:prstGeom prst="rect">
            <a:avLst/>
          </a:prstGeom>
          <a:noFill/>
          <a:ln>
            <a:noFill/>
          </a:ln>
        </p:spPr>
      </p:pic>
      <p:pic>
        <p:nvPicPr>
          <p:cNvPr id="486" name="Google Shape;486;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4479502"/>
            <a:ext cx="9432991" cy="92834"/>
          </a:xfrm>
          <a:prstGeom prst="rect">
            <a:avLst/>
          </a:prstGeom>
          <a:noFill/>
          <a:ln>
            <a:noFill/>
          </a:ln>
        </p:spPr>
      </p:pic>
      <p:pic>
        <p:nvPicPr>
          <p:cNvPr id="487" name="Google Shape;487;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4736389"/>
            <a:ext cx="9432991" cy="92834"/>
          </a:xfrm>
          <a:prstGeom prst="rect">
            <a:avLst/>
          </a:prstGeom>
          <a:noFill/>
          <a:ln>
            <a:noFill/>
          </a:ln>
        </p:spPr>
      </p:pic>
      <p:pic>
        <p:nvPicPr>
          <p:cNvPr id="488" name="Google Shape;488;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5234622"/>
            <a:ext cx="9432991" cy="92834"/>
          </a:xfrm>
          <a:prstGeom prst="rect">
            <a:avLst/>
          </a:prstGeom>
          <a:noFill/>
          <a:ln>
            <a:noFill/>
          </a:ln>
        </p:spPr>
      </p:pic>
      <p:pic>
        <p:nvPicPr>
          <p:cNvPr id="489" name="Google Shape;489;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5709376"/>
            <a:ext cx="9432991" cy="92834"/>
          </a:xfrm>
          <a:prstGeom prst="rect">
            <a:avLst/>
          </a:prstGeom>
          <a:noFill/>
          <a:ln>
            <a:noFill/>
          </a:ln>
        </p:spPr>
      </p:pic>
      <p:pic>
        <p:nvPicPr>
          <p:cNvPr id="490" name="Google Shape;490;p32"/>
          <p:cNvPicPr preferRelativeResize="0"/>
          <p:nvPr/>
        </p:nvPicPr>
        <p:blipFill rotWithShape="1">
          <a:blip r:embed="rId7" cstate="screen">
            <a:alphaModFix amt="50000"/>
            <a:extLst>
              <a:ext uri="{28A0092B-C50C-407E-A947-70E740481C1C}">
                <a14:useLocalDpi xmlns:a14="http://schemas.microsoft.com/office/drawing/2010/main"/>
              </a:ext>
            </a:extLst>
          </a:blip>
          <a:srcRect/>
          <a:stretch/>
        </p:blipFill>
        <p:spPr>
          <a:xfrm rot="10800000">
            <a:off x="2326986" y="6009476"/>
            <a:ext cx="9432991" cy="928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33" descr="Timelin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09246"/>
            <a:ext cx="11590986" cy="58210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4"/>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503" name="Google Shape;503;p34"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pic>
        <p:nvPicPr>
          <p:cNvPr id="504" name="Google Shape;504;p34"/>
          <p:cNvPicPr preferRelativeResize="0"/>
          <p:nvPr/>
        </p:nvPicPr>
        <p:blipFill rotWithShape="1">
          <a:blip r:embed="rId4" cstate="screen">
            <a:alphaModFix amt="75000"/>
            <a:extLst>
              <a:ext uri="{28A0092B-C50C-407E-A947-70E740481C1C}">
                <a14:useLocalDpi xmlns:a14="http://schemas.microsoft.com/office/drawing/2010/main"/>
              </a:ext>
            </a:extLst>
          </a:blip>
          <a:srcRect/>
          <a:stretch/>
        </p:blipFill>
        <p:spPr>
          <a:xfrm>
            <a:off x="4622799" y="1657340"/>
            <a:ext cx="7569201" cy="1125229"/>
          </a:xfrm>
          <a:prstGeom prst="rect">
            <a:avLst/>
          </a:prstGeom>
          <a:noFill/>
          <a:ln>
            <a:noFill/>
          </a:ln>
        </p:spPr>
      </p:pic>
      <p:sp>
        <p:nvSpPr>
          <p:cNvPr id="505" name="Google Shape;505;p34"/>
          <p:cNvSpPr txBox="1"/>
          <p:nvPr/>
        </p:nvSpPr>
        <p:spPr>
          <a:xfrm>
            <a:off x="4979265" y="1790691"/>
            <a:ext cx="7372169" cy="23909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TOPIC 2.2</a:t>
            </a:r>
            <a:br>
              <a:rPr lang="en-GB" sz="2800" b="1">
                <a:solidFill>
                  <a:schemeClr val="dk2"/>
                </a:solidFill>
                <a:latin typeface="Arial"/>
                <a:ea typeface="Arial"/>
                <a:cs typeface="Arial"/>
                <a:sym typeface="Arial"/>
              </a:rPr>
            </a:br>
            <a:r>
              <a:rPr lang="en-GB" sz="2800" b="0">
                <a:solidFill>
                  <a:schemeClr val="dk2"/>
                </a:solidFill>
                <a:latin typeface="Calibri"/>
                <a:ea typeface="Calibri"/>
                <a:cs typeface="Calibri"/>
                <a:sym typeface="Calibri"/>
              </a:rPr>
              <a:t>I</a:t>
            </a:r>
            <a:r>
              <a:rPr lang="en-GB" sz="2800" b="0">
                <a:solidFill>
                  <a:srgbClr val="5A0058"/>
                </a:solidFill>
                <a:latin typeface="Calibri"/>
                <a:ea typeface="Calibri"/>
                <a:cs typeface="Calibri"/>
                <a:sym typeface="Calibri"/>
              </a:rPr>
              <a:t>NTRODUCTION TO THE TEACH BACK PROCESS </a:t>
            </a:r>
            <a:br>
              <a:rPr lang="en-GB" sz="2800" b="0">
                <a:solidFill>
                  <a:srgbClr val="5A0058"/>
                </a:solidFill>
                <a:latin typeface="Calibri"/>
                <a:ea typeface="Calibri"/>
                <a:cs typeface="Calibri"/>
                <a:sym typeface="Calibri"/>
              </a:rPr>
            </a:br>
            <a:br>
              <a:rPr lang="en-GB" sz="2800" b="0">
                <a:solidFill>
                  <a:srgbClr val="5A0058"/>
                </a:solidFill>
                <a:latin typeface="Calibri"/>
                <a:ea typeface="Calibri"/>
                <a:cs typeface="Calibri"/>
                <a:sym typeface="Calibri"/>
              </a:rPr>
            </a:br>
            <a:r>
              <a:rPr lang="en-GB" sz="2800" b="0">
                <a:solidFill>
                  <a:srgbClr val="5A0058"/>
                </a:solidFill>
                <a:latin typeface="Calibri"/>
                <a:ea typeface="Calibri"/>
                <a:cs typeface="Calibri"/>
                <a:sym typeface="Calibri"/>
              </a:rPr>
              <a:t>     15 MINUTES</a:t>
            </a:r>
            <a:br>
              <a:rPr lang="en-GB" sz="2800" b="0">
                <a:solidFill>
                  <a:srgbClr val="5A0058"/>
                </a:solidFill>
                <a:latin typeface="Arial"/>
                <a:ea typeface="Arial"/>
                <a:cs typeface="Arial"/>
                <a:sym typeface="Arial"/>
              </a:rPr>
            </a:br>
            <a:endParaRPr sz="2800" b="1">
              <a:solidFill>
                <a:schemeClr val="dk2"/>
              </a:solidFill>
              <a:latin typeface="Arial"/>
              <a:ea typeface="Arial"/>
              <a:cs typeface="Arial"/>
              <a:sym typeface="Arial"/>
            </a:endParaRPr>
          </a:p>
        </p:txBody>
      </p:sp>
      <p:pic>
        <p:nvPicPr>
          <p:cNvPr id="506" name="Google Shape;506;p34"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4935" y="3039254"/>
            <a:ext cx="271354" cy="271354"/>
          </a:xfrm>
          <a:prstGeom prst="rect">
            <a:avLst/>
          </a:prstGeom>
          <a:noFill/>
          <a:ln>
            <a:noFill/>
          </a:ln>
        </p:spPr>
      </p:pic>
      <p:pic>
        <p:nvPicPr>
          <p:cNvPr id="507" name="Google Shape;507;p34"/>
          <p:cNvPicPr preferRelativeResize="0"/>
          <p:nvPr/>
        </p:nvPicPr>
        <p:blipFill rotWithShape="1">
          <a:blip r:embed="rId6" cstate="screen">
            <a:alphaModFix amt="85000"/>
            <a:extLst>
              <a:ext uri="{28A0092B-C50C-407E-A947-70E740481C1C}">
                <a14:useLocalDpi xmlns:a14="http://schemas.microsoft.com/office/drawing/2010/main"/>
              </a:ext>
            </a:extLst>
          </a:blip>
          <a:srcRect/>
          <a:stretch/>
        </p:blipFill>
        <p:spPr>
          <a:xfrm rot="-5400000">
            <a:off x="-1370493" y="1291447"/>
            <a:ext cx="6858002" cy="427510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5"/>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514" name="Google Shape;514;p35"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515" name="Google Shape;515;p35"/>
          <p:cNvSpPr txBox="1">
            <a:spLocks noGrp="1"/>
          </p:cNvSpPr>
          <p:nvPr>
            <p:ph type="title"/>
          </p:nvPr>
        </p:nvSpPr>
        <p:spPr>
          <a:xfrm>
            <a:off x="295506" y="1790691"/>
            <a:ext cx="3579070"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WHY IS THE TEACH BACK PROCESS IMPORTANT?</a:t>
            </a:r>
            <a:endParaRPr/>
          </a:p>
        </p:txBody>
      </p:sp>
      <p:pic>
        <p:nvPicPr>
          <p:cNvPr id="516" name="Google Shape;516;p3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23214" y="-154586"/>
            <a:ext cx="9238876" cy="1093603"/>
          </a:xfrm>
          <a:prstGeom prst="rect">
            <a:avLst/>
          </a:prstGeom>
          <a:noFill/>
          <a:ln>
            <a:noFill/>
          </a:ln>
        </p:spPr>
      </p:pic>
      <p:sp>
        <p:nvSpPr>
          <p:cNvPr id="517" name="Google Shape;517;p35"/>
          <p:cNvSpPr txBox="1"/>
          <p:nvPr/>
        </p:nvSpPr>
        <p:spPr>
          <a:xfrm>
            <a:off x="4555376" y="1795346"/>
            <a:ext cx="6617450" cy="4393014"/>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5A0058"/>
              </a:buClr>
              <a:buSzPts val="2000"/>
              <a:buFont typeface="Calibri"/>
              <a:buAutoNum type="arabicPeriod"/>
            </a:pPr>
            <a:r>
              <a:rPr lang="en-GB" sz="2000">
                <a:solidFill>
                  <a:schemeClr val="dk1"/>
                </a:solidFill>
                <a:latin typeface="Calibri"/>
                <a:ea typeface="Calibri"/>
                <a:cs typeface="Calibri"/>
                <a:sym typeface="Calibri"/>
              </a:rPr>
              <a:t>To practice facilitating conversations around CEFM, life skills and psychosocial support, identifying and challenging common resistance reactions and using the facilitation skills we learnt.</a:t>
            </a:r>
            <a:endParaRPr/>
          </a:p>
          <a:p>
            <a:pPr marL="457200" marR="0" lvl="0" indent="-457200" algn="l" rtl="0">
              <a:lnSpc>
                <a:spcPct val="90000"/>
              </a:lnSpc>
              <a:spcBef>
                <a:spcPts val="1000"/>
              </a:spcBef>
              <a:spcAft>
                <a:spcPts val="0"/>
              </a:spcAft>
              <a:buClr>
                <a:srgbClr val="5A0058"/>
              </a:buClr>
              <a:buSzPts val="2000"/>
              <a:buFont typeface="Calibri"/>
              <a:buAutoNum type="arabicPeriod"/>
            </a:pPr>
            <a:r>
              <a:rPr lang="en-GB" sz="2000">
                <a:solidFill>
                  <a:schemeClr val="dk1"/>
                </a:solidFill>
                <a:latin typeface="Calibri"/>
                <a:ea typeface="Calibri"/>
                <a:cs typeface="Calibri"/>
                <a:sym typeface="Calibri"/>
              </a:rPr>
              <a:t>To practice giving and receiving feedback.</a:t>
            </a:r>
            <a:endParaRPr/>
          </a:p>
          <a:p>
            <a:pPr marL="457200" marR="0" lvl="0" indent="-457200" algn="l" rtl="0">
              <a:lnSpc>
                <a:spcPct val="90000"/>
              </a:lnSpc>
              <a:spcBef>
                <a:spcPts val="1000"/>
              </a:spcBef>
              <a:spcAft>
                <a:spcPts val="0"/>
              </a:spcAft>
              <a:buClr>
                <a:srgbClr val="5A0058"/>
              </a:buClr>
              <a:buSzPts val="2000"/>
              <a:buFont typeface="Calibri"/>
              <a:buAutoNum type="arabicPeriod"/>
            </a:pPr>
            <a:r>
              <a:rPr lang="en-GB" sz="2000">
                <a:solidFill>
                  <a:schemeClr val="dk1"/>
                </a:solidFill>
                <a:latin typeface="Calibri"/>
                <a:ea typeface="Calibri"/>
                <a:cs typeface="Calibri"/>
                <a:sym typeface="Calibri"/>
              </a:rPr>
              <a:t>To continue experiencing the activities of the curricula as participants, so that we can experience the toolkit from the participants’ perspective.</a:t>
            </a:r>
            <a:endParaRPr/>
          </a:p>
          <a:p>
            <a:pPr marL="457200" marR="0" lvl="0" indent="-457200" algn="l" rtl="0">
              <a:lnSpc>
                <a:spcPct val="90000"/>
              </a:lnSpc>
              <a:spcBef>
                <a:spcPts val="1000"/>
              </a:spcBef>
              <a:spcAft>
                <a:spcPts val="0"/>
              </a:spcAft>
              <a:buClr>
                <a:srgbClr val="5A0058"/>
              </a:buClr>
              <a:buSzPts val="2000"/>
              <a:buFont typeface="Calibri"/>
              <a:buAutoNum type="arabicPeriod"/>
            </a:pPr>
            <a:r>
              <a:rPr lang="en-GB" sz="2000">
                <a:solidFill>
                  <a:schemeClr val="dk1"/>
                </a:solidFill>
                <a:latin typeface="Calibri"/>
                <a:ea typeface="Calibri"/>
                <a:cs typeface="Calibri"/>
                <a:sym typeface="Calibri"/>
              </a:rPr>
              <a:t>To engage and interact with all parts of the curricula. It is important to be familiar with the curricula, the flow, and some key points in the facilitation.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7">
                                            <p:txEl>
                                              <p:pRg st="0" end="0"/>
                                            </p:txEl>
                                          </p:spTgt>
                                        </p:tgtEl>
                                        <p:attrNameLst>
                                          <p:attrName>style.visibility</p:attrName>
                                        </p:attrNameLst>
                                      </p:cBhvr>
                                      <p:to>
                                        <p:strVal val="visible"/>
                                      </p:to>
                                    </p:set>
                                    <p:animEffect transition="in" filter="fade">
                                      <p:cBhvr>
                                        <p:cTn id="7" dur="500"/>
                                        <p:tgtEl>
                                          <p:spTgt spid="5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7">
                                            <p:txEl>
                                              <p:pRg st="1" end="1"/>
                                            </p:txEl>
                                          </p:spTgt>
                                        </p:tgtEl>
                                        <p:attrNameLst>
                                          <p:attrName>style.visibility</p:attrName>
                                        </p:attrNameLst>
                                      </p:cBhvr>
                                      <p:to>
                                        <p:strVal val="visible"/>
                                      </p:to>
                                    </p:set>
                                    <p:animEffect transition="in" filter="fade">
                                      <p:cBhvr>
                                        <p:cTn id="12" dur="500"/>
                                        <p:tgtEl>
                                          <p:spTgt spid="5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7">
                                            <p:txEl>
                                              <p:pRg st="2" end="2"/>
                                            </p:txEl>
                                          </p:spTgt>
                                        </p:tgtEl>
                                        <p:attrNameLst>
                                          <p:attrName>style.visibility</p:attrName>
                                        </p:attrNameLst>
                                      </p:cBhvr>
                                      <p:to>
                                        <p:strVal val="visible"/>
                                      </p:to>
                                    </p:set>
                                    <p:animEffect transition="in" filter="fade">
                                      <p:cBhvr>
                                        <p:cTn id="17" dur="500"/>
                                        <p:tgtEl>
                                          <p:spTgt spid="5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7">
                                            <p:txEl>
                                              <p:pRg st="3" end="3"/>
                                            </p:txEl>
                                          </p:spTgt>
                                        </p:tgtEl>
                                        <p:attrNameLst>
                                          <p:attrName>style.visibility</p:attrName>
                                        </p:attrNameLst>
                                      </p:cBhvr>
                                      <p:to>
                                        <p:strVal val="visible"/>
                                      </p:to>
                                    </p:set>
                                    <p:animEffect transition="in" filter="fade">
                                      <p:cBhvr>
                                        <p:cTn id="22" dur="500"/>
                                        <p:tgtEl>
                                          <p:spTgt spid="5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7">
                                            <p:txEl>
                                              <p:pRg st="0" end="0"/>
                                            </p:txEl>
                                          </p:spTgt>
                                        </p:tgtEl>
                                        <p:attrNameLst>
                                          <p:attrName>style.visibility</p:attrName>
                                        </p:attrNameLst>
                                      </p:cBhvr>
                                      <p:to>
                                        <p:strVal val="visible"/>
                                      </p:to>
                                    </p:set>
                                    <p:animEffect transition="in" filter="fade">
                                      <p:cBhvr>
                                        <p:cTn id="27" dur="500"/>
                                        <p:tgtEl>
                                          <p:spTgt spid="5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7">
                                            <p:txEl>
                                              <p:pRg st="1" end="1"/>
                                            </p:txEl>
                                          </p:spTgt>
                                        </p:tgtEl>
                                        <p:attrNameLst>
                                          <p:attrName>style.visibility</p:attrName>
                                        </p:attrNameLst>
                                      </p:cBhvr>
                                      <p:to>
                                        <p:strVal val="visible"/>
                                      </p:to>
                                    </p:set>
                                    <p:animEffect transition="in" filter="fade">
                                      <p:cBhvr>
                                        <p:cTn id="32" dur="500"/>
                                        <p:tgtEl>
                                          <p:spTgt spid="5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7">
                                            <p:txEl>
                                              <p:pRg st="2" end="2"/>
                                            </p:txEl>
                                          </p:spTgt>
                                        </p:tgtEl>
                                        <p:attrNameLst>
                                          <p:attrName>style.visibility</p:attrName>
                                        </p:attrNameLst>
                                      </p:cBhvr>
                                      <p:to>
                                        <p:strVal val="visible"/>
                                      </p:to>
                                    </p:set>
                                    <p:animEffect transition="in" filter="fade">
                                      <p:cBhvr>
                                        <p:cTn id="37" dur="500"/>
                                        <p:tgtEl>
                                          <p:spTgt spid="51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7">
                                            <p:txEl>
                                              <p:pRg st="3" end="3"/>
                                            </p:txEl>
                                          </p:spTgt>
                                        </p:tgtEl>
                                        <p:attrNameLst>
                                          <p:attrName>style.visibility</p:attrName>
                                        </p:attrNameLst>
                                      </p:cBhvr>
                                      <p:to>
                                        <p:strVal val="visible"/>
                                      </p:to>
                                    </p:set>
                                    <p:animEffect transition="in" filter="fade">
                                      <p:cBhvr>
                                        <p:cTn id="42" dur="500"/>
                                        <p:tgtEl>
                                          <p:spTgt spid="5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6"/>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524" name="Google Shape;524;p36"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pic>
        <p:nvPicPr>
          <p:cNvPr id="525" name="Google Shape;525;p36"/>
          <p:cNvPicPr preferRelativeResize="0"/>
          <p:nvPr/>
        </p:nvPicPr>
        <p:blipFill rotWithShape="1">
          <a:blip r:embed="rId4" cstate="screen">
            <a:alphaModFix amt="75000"/>
            <a:extLst>
              <a:ext uri="{28A0092B-C50C-407E-A947-70E740481C1C}">
                <a14:useLocalDpi xmlns:a14="http://schemas.microsoft.com/office/drawing/2010/main"/>
              </a:ext>
            </a:extLst>
          </a:blip>
          <a:srcRect/>
          <a:stretch/>
        </p:blipFill>
        <p:spPr>
          <a:xfrm>
            <a:off x="4622799" y="1657340"/>
            <a:ext cx="7569201" cy="1125229"/>
          </a:xfrm>
          <a:prstGeom prst="rect">
            <a:avLst/>
          </a:prstGeom>
          <a:noFill/>
          <a:ln>
            <a:noFill/>
          </a:ln>
        </p:spPr>
      </p:pic>
      <p:sp>
        <p:nvSpPr>
          <p:cNvPr id="526" name="Google Shape;526;p36"/>
          <p:cNvSpPr txBox="1"/>
          <p:nvPr/>
        </p:nvSpPr>
        <p:spPr>
          <a:xfrm>
            <a:off x="4979265" y="1790691"/>
            <a:ext cx="7372169" cy="23909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TOPIC 2.3</a:t>
            </a:r>
            <a:br>
              <a:rPr lang="en-GB" sz="2800" b="1">
                <a:solidFill>
                  <a:schemeClr val="dk2"/>
                </a:solidFill>
                <a:latin typeface="Arial"/>
                <a:ea typeface="Arial"/>
                <a:cs typeface="Arial"/>
                <a:sym typeface="Arial"/>
              </a:rPr>
            </a:br>
            <a:r>
              <a:rPr lang="en-GB" sz="2800" b="0">
                <a:solidFill>
                  <a:schemeClr val="dk2"/>
                </a:solidFill>
                <a:latin typeface="Calibri"/>
                <a:ea typeface="Calibri"/>
                <a:cs typeface="Calibri"/>
                <a:sym typeface="Calibri"/>
              </a:rPr>
              <a:t>GIVING AND RECEIVING FEEDBACK</a:t>
            </a:r>
            <a:br>
              <a:rPr lang="en-GB" sz="2800" b="0">
                <a:solidFill>
                  <a:srgbClr val="5A0058"/>
                </a:solidFill>
                <a:latin typeface="Calibri"/>
                <a:ea typeface="Calibri"/>
                <a:cs typeface="Calibri"/>
                <a:sym typeface="Calibri"/>
              </a:rPr>
            </a:br>
            <a:br>
              <a:rPr lang="en-GB" sz="2800" b="0">
                <a:solidFill>
                  <a:srgbClr val="5A0058"/>
                </a:solidFill>
                <a:latin typeface="Calibri"/>
                <a:ea typeface="Calibri"/>
                <a:cs typeface="Calibri"/>
                <a:sym typeface="Calibri"/>
              </a:rPr>
            </a:br>
            <a:r>
              <a:rPr lang="en-GB" sz="2800" b="0">
                <a:solidFill>
                  <a:srgbClr val="5A0058"/>
                </a:solidFill>
                <a:latin typeface="Calibri"/>
                <a:ea typeface="Calibri"/>
                <a:cs typeface="Calibri"/>
                <a:sym typeface="Calibri"/>
              </a:rPr>
              <a:t>     60 MINUTES</a:t>
            </a:r>
            <a:endParaRPr/>
          </a:p>
          <a:p>
            <a:pPr marL="0" marR="0" lvl="0" indent="0" algn="l" rtl="0">
              <a:lnSpc>
                <a:spcPct val="90000"/>
              </a:lnSpc>
              <a:spcBef>
                <a:spcPts val="0"/>
              </a:spcBef>
              <a:spcAft>
                <a:spcPts val="0"/>
              </a:spcAft>
              <a:buClr>
                <a:schemeClr val="dk1"/>
              </a:buClr>
              <a:buSzPts val="2800"/>
              <a:buFont typeface="Arial"/>
              <a:buNone/>
            </a:pPr>
            <a:endParaRPr sz="2800" b="0">
              <a:solidFill>
                <a:srgbClr val="5A0058"/>
              </a:solidFill>
              <a:latin typeface="Calibri"/>
              <a:ea typeface="Calibri"/>
              <a:cs typeface="Calibri"/>
              <a:sym typeface="Calibri"/>
            </a:endParaRPr>
          </a:p>
          <a:p>
            <a:pPr marL="0" marR="0" lvl="0" indent="0" algn="l" rtl="0">
              <a:lnSpc>
                <a:spcPct val="90000"/>
              </a:lnSpc>
              <a:spcBef>
                <a:spcPts val="0"/>
              </a:spcBef>
              <a:spcAft>
                <a:spcPts val="0"/>
              </a:spcAft>
              <a:buClr>
                <a:srgbClr val="5A0058"/>
              </a:buClr>
              <a:buSzPts val="2800"/>
              <a:buFont typeface="Arial"/>
              <a:buNone/>
            </a:pPr>
            <a:br>
              <a:rPr lang="en-GB" sz="2800" b="0">
                <a:solidFill>
                  <a:srgbClr val="5A0058"/>
                </a:solidFill>
                <a:latin typeface="Arial"/>
                <a:ea typeface="Arial"/>
                <a:cs typeface="Arial"/>
                <a:sym typeface="Arial"/>
              </a:rPr>
            </a:br>
            <a:endParaRPr sz="2800" b="1">
              <a:solidFill>
                <a:schemeClr val="dk2"/>
              </a:solidFill>
              <a:latin typeface="Arial"/>
              <a:ea typeface="Arial"/>
              <a:cs typeface="Arial"/>
              <a:sym typeface="Arial"/>
            </a:endParaRPr>
          </a:p>
        </p:txBody>
      </p:sp>
      <p:pic>
        <p:nvPicPr>
          <p:cNvPr id="527" name="Google Shape;527;p36"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4935" y="3039254"/>
            <a:ext cx="271354" cy="271354"/>
          </a:xfrm>
          <a:prstGeom prst="rect">
            <a:avLst/>
          </a:prstGeom>
          <a:noFill/>
          <a:ln>
            <a:noFill/>
          </a:ln>
        </p:spPr>
      </p:pic>
      <p:pic>
        <p:nvPicPr>
          <p:cNvPr id="528" name="Google Shape;528;p36"/>
          <p:cNvPicPr preferRelativeResize="0"/>
          <p:nvPr/>
        </p:nvPicPr>
        <p:blipFill rotWithShape="1">
          <a:blip r:embed="rId6" cstate="screen">
            <a:alphaModFix amt="85000"/>
            <a:extLst>
              <a:ext uri="{28A0092B-C50C-407E-A947-70E740481C1C}">
                <a14:useLocalDpi xmlns:a14="http://schemas.microsoft.com/office/drawing/2010/main"/>
              </a:ext>
            </a:extLst>
          </a:blip>
          <a:srcRect/>
          <a:stretch/>
        </p:blipFill>
        <p:spPr>
          <a:xfrm rot="-5400000">
            <a:off x="-1370493" y="1291447"/>
            <a:ext cx="6858002" cy="427510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a:off x="707479" y="1325558"/>
            <a:ext cx="3630262" cy="482921"/>
          </a:xfrm>
          <a:prstGeom prst="rect">
            <a:avLst/>
          </a:prstGeom>
          <a:noFill/>
          <a:ln>
            <a:noFill/>
          </a:ln>
        </p:spPr>
      </p:pic>
      <p:pic>
        <p:nvPicPr>
          <p:cNvPr id="535" name="Google Shape;535;p37"/>
          <p:cNvPicPr preferRelativeResize="0"/>
          <p:nvPr/>
        </p:nvPicPr>
        <p:blipFill rotWithShape="1">
          <a:blip r:embed="rId4">
            <a:alphaModFix/>
          </a:blip>
          <a:srcRect/>
          <a:stretch/>
        </p:blipFill>
        <p:spPr>
          <a:xfrm>
            <a:off x="707480" y="1852352"/>
            <a:ext cx="3610520" cy="2701300"/>
          </a:xfrm>
          <a:prstGeom prst="rect">
            <a:avLst/>
          </a:prstGeom>
          <a:noFill/>
          <a:ln>
            <a:noFill/>
          </a:ln>
        </p:spPr>
      </p:pic>
      <p:sp>
        <p:nvSpPr>
          <p:cNvPr id="536" name="Google Shape;536;p37"/>
          <p:cNvSpPr txBox="1"/>
          <p:nvPr/>
        </p:nvSpPr>
        <p:spPr>
          <a:xfrm>
            <a:off x="773736" y="1371012"/>
            <a:ext cx="3442664"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HOW YOU SAY IT</a:t>
            </a:r>
            <a:endParaRPr/>
          </a:p>
          <a:p>
            <a:pPr marL="0" marR="0" lvl="0" indent="0" algn="ctr" rtl="0">
              <a:spcBef>
                <a:spcPts val="0"/>
              </a:spcBef>
              <a:spcAft>
                <a:spcPts val="0"/>
              </a:spcAft>
              <a:buNone/>
            </a:pPr>
            <a:r>
              <a:rPr lang="en-GB" sz="1800" b="1">
                <a:solidFill>
                  <a:schemeClr val="dk1"/>
                </a:solidFill>
                <a:latin typeface="Calibri"/>
                <a:ea typeface="Calibri"/>
                <a:cs typeface="Calibri"/>
                <a:sym typeface="Calibri"/>
              </a:rPr>
              <a:t> </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Always give feedback in a genuine, gentle, and caring way. What you say is one thing, but how you say it is just as important. Be direct but also supportive in the way you feedback so that it can be easily absorbed by the receiver.</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537" name="Google Shape;537;p37"/>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HOW TO GIVE GOOD FEEDBACK</a:t>
            </a:r>
            <a:endParaRPr sz="2800" b="0">
              <a:solidFill>
                <a:srgbClr val="5A0058"/>
              </a:solidFill>
              <a:latin typeface="Calibri"/>
              <a:ea typeface="Calibri"/>
              <a:cs typeface="Calibri"/>
              <a:sym typeface="Calibri"/>
            </a:endParaRPr>
          </a:p>
        </p:txBody>
      </p:sp>
      <p:pic>
        <p:nvPicPr>
          <p:cNvPr id="538" name="Google Shape;538;p3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0800000">
            <a:off x="4496015" y="1325556"/>
            <a:ext cx="3322320" cy="482921"/>
          </a:xfrm>
          <a:prstGeom prst="rect">
            <a:avLst/>
          </a:prstGeom>
          <a:noFill/>
          <a:ln>
            <a:noFill/>
          </a:ln>
        </p:spPr>
      </p:pic>
      <p:pic>
        <p:nvPicPr>
          <p:cNvPr id="539" name="Google Shape;539;p37"/>
          <p:cNvPicPr preferRelativeResize="0"/>
          <p:nvPr/>
        </p:nvPicPr>
        <p:blipFill rotWithShape="1">
          <a:blip r:embed="rId4">
            <a:alphaModFix/>
          </a:blip>
          <a:srcRect/>
          <a:stretch/>
        </p:blipFill>
        <p:spPr>
          <a:xfrm>
            <a:off x="4496017" y="1852352"/>
            <a:ext cx="3322320" cy="2701300"/>
          </a:xfrm>
          <a:prstGeom prst="rect">
            <a:avLst/>
          </a:prstGeom>
          <a:noFill/>
          <a:ln>
            <a:noFill/>
          </a:ln>
        </p:spPr>
      </p:pic>
      <p:sp>
        <p:nvSpPr>
          <p:cNvPr id="540" name="Google Shape;540;p37"/>
          <p:cNvSpPr txBox="1"/>
          <p:nvPr/>
        </p:nvSpPr>
        <p:spPr>
          <a:xfrm>
            <a:off x="4480560" y="1371012"/>
            <a:ext cx="3322320" cy="25853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FOCUS ON BEHAVIOUR</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Feedback is helpful (and best absorbed) when it is specific. By contrast, feedback consisting of general statements about a person’s personality or beliefs is much less useful. This puts the recipient on the defensive. </a:t>
            </a:r>
            <a:endParaRPr/>
          </a:p>
        </p:txBody>
      </p:sp>
      <p:pic>
        <p:nvPicPr>
          <p:cNvPr id="541" name="Google Shape;541;p3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0800000">
            <a:off x="7979715" y="1325557"/>
            <a:ext cx="3704284" cy="482921"/>
          </a:xfrm>
          <a:prstGeom prst="rect">
            <a:avLst/>
          </a:prstGeom>
          <a:noFill/>
          <a:ln>
            <a:noFill/>
          </a:ln>
        </p:spPr>
      </p:pic>
      <p:pic>
        <p:nvPicPr>
          <p:cNvPr id="542" name="Google Shape;542;p37"/>
          <p:cNvPicPr preferRelativeResize="0"/>
          <p:nvPr/>
        </p:nvPicPr>
        <p:blipFill rotWithShape="1">
          <a:blip r:embed="rId4">
            <a:alphaModFix/>
          </a:blip>
          <a:srcRect/>
          <a:stretch/>
        </p:blipFill>
        <p:spPr>
          <a:xfrm>
            <a:off x="7979716" y="1852352"/>
            <a:ext cx="3704284" cy="2701300"/>
          </a:xfrm>
          <a:prstGeom prst="rect">
            <a:avLst/>
          </a:prstGeom>
          <a:noFill/>
          <a:ln>
            <a:noFill/>
          </a:ln>
        </p:spPr>
      </p:pic>
      <p:sp>
        <p:nvSpPr>
          <p:cNvPr id="543" name="Google Shape;543;p37"/>
          <p:cNvSpPr txBox="1"/>
          <p:nvPr/>
        </p:nvSpPr>
        <p:spPr>
          <a:xfrm>
            <a:off x="8071156" y="1371012"/>
            <a:ext cx="3513600" cy="25853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FOCUS ON CHANGE</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Effective feedback looks at behavior that is relatively easy to change. Giving feedback on behaviors that are difficult to change is not helpful, creates defensiveness, anxiety and self-consciousness about the behavior without changing it.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fade">
                                      <p:cBhvr>
                                        <p:cTn id="7" dur="500"/>
                                        <p:tgtEl>
                                          <p:spTgt spid="534"/>
                                        </p:tgtEl>
                                      </p:cBhvr>
                                    </p:animEffect>
                                  </p:childTnLst>
                                </p:cTn>
                              </p:par>
                              <p:par>
                                <p:cTn id="8" presetID="10" presetClass="entr" presetSubtype="0" fill="hold" nodeType="withEffect">
                                  <p:stCondLst>
                                    <p:cond delay="0"/>
                                  </p:stCondLst>
                                  <p:childTnLst>
                                    <p:set>
                                      <p:cBhvr>
                                        <p:cTn id="9" dur="1" fill="hold">
                                          <p:stCondLst>
                                            <p:cond delay="0"/>
                                          </p:stCondLst>
                                        </p:cTn>
                                        <p:tgtEl>
                                          <p:spTgt spid="535"/>
                                        </p:tgtEl>
                                        <p:attrNameLst>
                                          <p:attrName>style.visibility</p:attrName>
                                        </p:attrNameLst>
                                      </p:cBhvr>
                                      <p:to>
                                        <p:strVal val="visible"/>
                                      </p:to>
                                    </p:set>
                                    <p:animEffect transition="in" filter="fade">
                                      <p:cBhvr>
                                        <p:cTn id="10" dur="500"/>
                                        <p:tgtEl>
                                          <p:spTgt spid="535"/>
                                        </p:tgtEl>
                                      </p:cBhvr>
                                    </p:animEffect>
                                  </p:childTnLst>
                                </p:cTn>
                              </p:par>
                              <p:par>
                                <p:cTn id="11" presetID="10" presetClass="entr" presetSubtype="0" fill="hold" nodeType="withEffect">
                                  <p:stCondLst>
                                    <p:cond delay="0"/>
                                  </p:stCondLst>
                                  <p:childTnLst>
                                    <p:set>
                                      <p:cBhvr>
                                        <p:cTn id="12" dur="1" fill="hold">
                                          <p:stCondLst>
                                            <p:cond delay="0"/>
                                          </p:stCondLst>
                                        </p:cTn>
                                        <p:tgtEl>
                                          <p:spTgt spid="536"/>
                                        </p:tgtEl>
                                        <p:attrNameLst>
                                          <p:attrName>style.visibility</p:attrName>
                                        </p:attrNameLst>
                                      </p:cBhvr>
                                      <p:to>
                                        <p:strVal val="visible"/>
                                      </p:to>
                                    </p:set>
                                    <p:animEffect transition="in" filter="fade">
                                      <p:cBhvr>
                                        <p:cTn id="13" dur="500"/>
                                        <p:tgtEl>
                                          <p:spTgt spid="5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38"/>
                                        </p:tgtEl>
                                        <p:attrNameLst>
                                          <p:attrName>style.visibility</p:attrName>
                                        </p:attrNameLst>
                                      </p:cBhvr>
                                      <p:to>
                                        <p:strVal val="visible"/>
                                      </p:to>
                                    </p:set>
                                    <p:animEffect transition="in" filter="fade">
                                      <p:cBhvr>
                                        <p:cTn id="18" dur="500"/>
                                        <p:tgtEl>
                                          <p:spTgt spid="538"/>
                                        </p:tgtEl>
                                      </p:cBhvr>
                                    </p:animEffect>
                                  </p:childTnLst>
                                </p:cTn>
                              </p:par>
                              <p:par>
                                <p:cTn id="19" presetID="10" presetClass="entr" presetSubtype="0" fill="hold" nodeType="withEffect">
                                  <p:stCondLst>
                                    <p:cond delay="0"/>
                                  </p:stCondLst>
                                  <p:childTnLst>
                                    <p:set>
                                      <p:cBhvr>
                                        <p:cTn id="20" dur="1" fill="hold">
                                          <p:stCondLst>
                                            <p:cond delay="0"/>
                                          </p:stCondLst>
                                        </p:cTn>
                                        <p:tgtEl>
                                          <p:spTgt spid="539"/>
                                        </p:tgtEl>
                                        <p:attrNameLst>
                                          <p:attrName>style.visibility</p:attrName>
                                        </p:attrNameLst>
                                      </p:cBhvr>
                                      <p:to>
                                        <p:strVal val="visible"/>
                                      </p:to>
                                    </p:set>
                                    <p:animEffect transition="in" filter="fade">
                                      <p:cBhvr>
                                        <p:cTn id="21" dur="500"/>
                                        <p:tgtEl>
                                          <p:spTgt spid="539"/>
                                        </p:tgtEl>
                                      </p:cBhvr>
                                    </p:animEffect>
                                  </p:childTnLst>
                                </p:cTn>
                              </p:par>
                              <p:par>
                                <p:cTn id="22" presetID="10" presetClass="entr" presetSubtype="0" fill="hold" nodeType="withEffect">
                                  <p:stCondLst>
                                    <p:cond delay="0"/>
                                  </p:stCondLst>
                                  <p:childTnLst>
                                    <p:set>
                                      <p:cBhvr>
                                        <p:cTn id="23" dur="1" fill="hold">
                                          <p:stCondLst>
                                            <p:cond delay="0"/>
                                          </p:stCondLst>
                                        </p:cTn>
                                        <p:tgtEl>
                                          <p:spTgt spid="540"/>
                                        </p:tgtEl>
                                        <p:attrNameLst>
                                          <p:attrName>style.visibility</p:attrName>
                                        </p:attrNameLst>
                                      </p:cBhvr>
                                      <p:to>
                                        <p:strVal val="visible"/>
                                      </p:to>
                                    </p:set>
                                    <p:animEffect transition="in" filter="fade">
                                      <p:cBhvr>
                                        <p:cTn id="24" dur="500"/>
                                        <p:tgtEl>
                                          <p:spTgt spid="54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41"/>
                                        </p:tgtEl>
                                        <p:attrNameLst>
                                          <p:attrName>style.visibility</p:attrName>
                                        </p:attrNameLst>
                                      </p:cBhvr>
                                      <p:to>
                                        <p:strVal val="visible"/>
                                      </p:to>
                                    </p:set>
                                    <p:animEffect transition="in" filter="fade">
                                      <p:cBhvr>
                                        <p:cTn id="29" dur="500"/>
                                        <p:tgtEl>
                                          <p:spTgt spid="541"/>
                                        </p:tgtEl>
                                      </p:cBhvr>
                                    </p:animEffect>
                                  </p:childTnLst>
                                </p:cTn>
                              </p:par>
                              <p:par>
                                <p:cTn id="30" presetID="10" presetClass="entr" presetSubtype="0" fill="hold" nodeType="withEffect">
                                  <p:stCondLst>
                                    <p:cond delay="0"/>
                                  </p:stCondLst>
                                  <p:childTnLst>
                                    <p:set>
                                      <p:cBhvr>
                                        <p:cTn id="31" dur="1" fill="hold">
                                          <p:stCondLst>
                                            <p:cond delay="0"/>
                                          </p:stCondLst>
                                        </p:cTn>
                                        <p:tgtEl>
                                          <p:spTgt spid="542"/>
                                        </p:tgtEl>
                                        <p:attrNameLst>
                                          <p:attrName>style.visibility</p:attrName>
                                        </p:attrNameLst>
                                      </p:cBhvr>
                                      <p:to>
                                        <p:strVal val="visible"/>
                                      </p:to>
                                    </p:set>
                                    <p:animEffect transition="in" filter="fade">
                                      <p:cBhvr>
                                        <p:cTn id="32" dur="500"/>
                                        <p:tgtEl>
                                          <p:spTgt spid="542"/>
                                        </p:tgtEl>
                                      </p:cBhvr>
                                    </p:animEffect>
                                  </p:childTnLst>
                                </p:cTn>
                              </p:par>
                              <p:par>
                                <p:cTn id="33" presetID="10" presetClass="entr" presetSubtype="0" fill="hold" nodeType="withEffect">
                                  <p:stCondLst>
                                    <p:cond delay="0"/>
                                  </p:stCondLst>
                                  <p:childTnLst>
                                    <p:set>
                                      <p:cBhvr>
                                        <p:cTn id="34" dur="1" fill="hold">
                                          <p:stCondLst>
                                            <p:cond delay="0"/>
                                          </p:stCondLst>
                                        </p:cTn>
                                        <p:tgtEl>
                                          <p:spTgt spid="543"/>
                                        </p:tgtEl>
                                        <p:attrNameLst>
                                          <p:attrName>style.visibility</p:attrName>
                                        </p:attrNameLst>
                                      </p:cBhvr>
                                      <p:to>
                                        <p:strVal val="visible"/>
                                      </p:to>
                                    </p:set>
                                    <p:animEffect transition="in" filter="fade">
                                      <p:cBhvr>
                                        <p:cTn id="35" dur="5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3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a:off x="707479" y="1325558"/>
            <a:ext cx="3630262" cy="482921"/>
          </a:xfrm>
          <a:prstGeom prst="rect">
            <a:avLst/>
          </a:prstGeom>
          <a:noFill/>
          <a:ln>
            <a:noFill/>
          </a:ln>
        </p:spPr>
      </p:pic>
      <p:pic>
        <p:nvPicPr>
          <p:cNvPr id="550" name="Google Shape;550;p38"/>
          <p:cNvPicPr preferRelativeResize="0"/>
          <p:nvPr/>
        </p:nvPicPr>
        <p:blipFill rotWithShape="1">
          <a:blip r:embed="rId4">
            <a:alphaModFix/>
          </a:blip>
          <a:srcRect/>
          <a:stretch/>
        </p:blipFill>
        <p:spPr>
          <a:xfrm>
            <a:off x="707480" y="1852352"/>
            <a:ext cx="3610520" cy="2701300"/>
          </a:xfrm>
          <a:prstGeom prst="rect">
            <a:avLst/>
          </a:prstGeom>
          <a:noFill/>
          <a:ln>
            <a:noFill/>
          </a:ln>
        </p:spPr>
      </p:pic>
      <p:sp>
        <p:nvSpPr>
          <p:cNvPr id="551" name="Google Shape;551;p38"/>
          <p:cNvSpPr txBox="1"/>
          <p:nvPr/>
        </p:nvSpPr>
        <p:spPr>
          <a:xfrm>
            <a:off x="773736" y="1371012"/>
            <a:ext cx="3442664"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BE SPECIFIC</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Focusing feedback on specific behaviors or statements helps people understand what needs to be improved. </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552" name="Google Shape;552;p38"/>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HOW TO GIVE GOOD FEEDBACK, CONTINUED</a:t>
            </a:r>
            <a:endParaRPr sz="2800" b="0">
              <a:solidFill>
                <a:srgbClr val="5A0058"/>
              </a:solidFill>
              <a:latin typeface="Calibri"/>
              <a:ea typeface="Calibri"/>
              <a:cs typeface="Calibri"/>
              <a:sym typeface="Calibri"/>
            </a:endParaRPr>
          </a:p>
        </p:txBody>
      </p:sp>
      <p:pic>
        <p:nvPicPr>
          <p:cNvPr id="553" name="Google Shape;553;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0800000">
            <a:off x="4496015" y="1325556"/>
            <a:ext cx="3322320" cy="482921"/>
          </a:xfrm>
          <a:prstGeom prst="rect">
            <a:avLst/>
          </a:prstGeom>
          <a:noFill/>
          <a:ln>
            <a:noFill/>
          </a:ln>
        </p:spPr>
      </p:pic>
      <p:pic>
        <p:nvPicPr>
          <p:cNvPr id="554" name="Google Shape;554;p38"/>
          <p:cNvPicPr preferRelativeResize="0"/>
          <p:nvPr/>
        </p:nvPicPr>
        <p:blipFill rotWithShape="1">
          <a:blip r:embed="rId4">
            <a:alphaModFix/>
          </a:blip>
          <a:srcRect/>
          <a:stretch/>
        </p:blipFill>
        <p:spPr>
          <a:xfrm>
            <a:off x="4496017" y="1852352"/>
            <a:ext cx="3322320" cy="2701300"/>
          </a:xfrm>
          <a:prstGeom prst="rect">
            <a:avLst/>
          </a:prstGeom>
          <a:noFill/>
          <a:ln>
            <a:noFill/>
          </a:ln>
        </p:spPr>
      </p:pic>
      <p:sp>
        <p:nvSpPr>
          <p:cNvPr id="555" name="Google Shape;555;p38"/>
          <p:cNvSpPr txBox="1"/>
          <p:nvPr/>
        </p:nvSpPr>
        <p:spPr>
          <a:xfrm>
            <a:off x="4480560" y="1371012"/>
            <a:ext cx="3322320"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BE CONSTRUCTIVE</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People often don’t want feedback because they expect it to be negative criticism. Good feedback is often critical, but in a constructive way that helps people to improve. Constructive criticism identifies what needs to be improved in the context of what was done well.</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pic>
        <p:nvPicPr>
          <p:cNvPr id="556" name="Google Shape;556;p3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0800000">
            <a:off x="7979715" y="1325557"/>
            <a:ext cx="3704284" cy="482921"/>
          </a:xfrm>
          <a:prstGeom prst="rect">
            <a:avLst/>
          </a:prstGeom>
          <a:noFill/>
          <a:ln>
            <a:noFill/>
          </a:ln>
        </p:spPr>
      </p:pic>
      <p:pic>
        <p:nvPicPr>
          <p:cNvPr id="557" name="Google Shape;557;p38"/>
          <p:cNvPicPr preferRelativeResize="0"/>
          <p:nvPr/>
        </p:nvPicPr>
        <p:blipFill rotWithShape="1">
          <a:blip r:embed="rId4">
            <a:alphaModFix/>
          </a:blip>
          <a:srcRect/>
          <a:stretch/>
        </p:blipFill>
        <p:spPr>
          <a:xfrm>
            <a:off x="7979716" y="1852352"/>
            <a:ext cx="3704284" cy="2701300"/>
          </a:xfrm>
          <a:prstGeom prst="rect">
            <a:avLst/>
          </a:prstGeom>
          <a:noFill/>
          <a:ln>
            <a:noFill/>
          </a:ln>
        </p:spPr>
      </p:pic>
      <p:sp>
        <p:nvSpPr>
          <p:cNvPr id="558" name="Google Shape;558;p38"/>
          <p:cNvSpPr txBox="1"/>
          <p:nvPr/>
        </p:nvSpPr>
        <p:spPr>
          <a:xfrm>
            <a:off x="8071156" y="1371012"/>
            <a:ext cx="3513600" cy="25853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TAKE PERSONAL RESPONSIBILITY</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Feedback is one person’s view of another’s performance. When giving feedback, it is important that you “own” it by beginning your statements with “I think that…” or “I felt that…”</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500"/>
                                        <p:tgtEl>
                                          <p:spTgt spid="549"/>
                                        </p:tgtEl>
                                      </p:cBhvr>
                                    </p:animEffect>
                                  </p:childTnLst>
                                </p:cTn>
                              </p:par>
                              <p:par>
                                <p:cTn id="8" presetID="10" presetClass="entr" presetSubtype="0" fill="hold" nodeType="withEffect">
                                  <p:stCondLst>
                                    <p:cond delay="0"/>
                                  </p:stCondLst>
                                  <p:childTnLst>
                                    <p:set>
                                      <p:cBhvr>
                                        <p:cTn id="9" dur="1" fill="hold">
                                          <p:stCondLst>
                                            <p:cond delay="0"/>
                                          </p:stCondLst>
                                        </p:cTn>
                                        <p:tgtEl>
                                          <p:spTgt spid="550"/>
                                        </p:tgtEl>
                                        <p:attrNameLst>
                                          <p:attrName>style.visibility</p:attrName>
                                        </p:attrNameLst>
                                      </p:cBhvr>
                                      <p:to>
                                        <p:strVal val="visible"/>
                                      </p:to>
                                    </p:set>
                                    <p:animEffect transition="in" filter="fade">
                                      <p:cBhvr>
                                        <p:cTn id="10" dur="500"/>
                                        <p:tgtEl>
                                          <p:spTgt spid="550"/>
                                        </p:tgtEl>
                                      </p:cBhvr>
                                    </p:animEffect>
                                  </p:childTnLst>
                                </p:cTn>
                              </p:par>
                              <p:par>
                                <p:cTn id="11" presetID="10" presetClass="entr" presetSubtype="0" fill="hold" nodeType="withEffect">
                                  <p:stCondLst>
                                    <p:cond delay="0"/>
                                  </p:stCondLst>
                                  <p:childTnLst>
                                    <p:set>
                                      <p:cBhvr>
                                        <p:cTn id="12" dur="1" fill="hold">
                                          <p:stCondLst>
                                            <p:cond delay="0"/>
                                          </p:stCondLst>
                                        </p:cTn>
                                        <p:tgtEl>
                                          <p:spTgt spid="551"/>
                                        </p:tgtEl>
                                        <p:attrNameLst>
                                          <p:attrName>style.visibility</p:attrName>
                                        </p:attrNameLst>
                                      </p:cBhvr>
                                      <p:to>
                                        <p:strVal val="visible"/>
                                      </p:to>
                                    </p:set>
                                    <p:animEffect transition="in" filter="fade">
                                      <p:cBhvr>
                                        <p:cTn id="13" dur="500"/>
                                        <p:tgtEl>
                                          <p:spTgt spid="5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53"/>
                                        </p:tgtEl>
                                        <p:attrNameLst>
                                          <p:attrName>style.visibility</p:attrName>
                                        </p:attrNameLst>
                                      </p:cBhvr>
                                      <p:to>
                                        <p:strVal val="visible"/>
                                      </p:to>
                                    </p:set>
                                    <p:animEffect transition="in" filter="fade">
                                      <p:cBhvr>
                                        <p:cTn id="18" dur="500"/>
                                        <p:tgtEl>
                                          <p:spTgt spid="553"/>
                                        </p:tgtEl>
                                      </p:cBhvr>
                                    </p:animEffect>
                                  </p:childTnLst>
                                </p:cTn>
                              </p:par>
                              <p:par>
                                <p:cTn id="19" presetID="10" presetClass="entr" presetSubtype="0" fill="hold" nodeType="withEffect">
                                  <p:stCondLst>
                                    <p:cond delay="0"/>
                                  </p:stCondLst>
                                  <p:childTnLst>
                                    <p:set>
                                      <p:cBhvr>
                                        <p:cTn id="20" dur="1" fill="hold">
                                          <p:stCondLst>
                                            <p:cond delay="0"/>
                                          </p:stCondLst>
                                        </p:cTn>
                                        <p:tgtEl>
                                          <p:spTgt spid="554"/>
                                        </p:tgtEl>
                                        <p:attrNameLst>
                                          <p:attrName>style.visibility</p:attrName>
                                        </p:attrNameLst>
                                      </p:cBhvr>
                                      <p:to>
                                        <p:strVal val="visible"/>
                                      </p:to>
                                    </p:set>
                                    <p:animEffect transition="in" filter="fade">
                                      <p:cBhvr>
                                        <p:cTn id="21" dur="500"/>
                                        <p:tgtEl>
                                          <p:spTgt spid="554"/>
                                        </p:tgtEl>
                                      </p:cBhvr>
                                    </p:animEffect>
                                  </p:childTnLst>
                                </p:cTn>
                              </p:par>
                              <p:par>
                                <p:cTn id="22" presetID="10" presetClass="entr" presetSubtype="0" fill="hold" nodeType="withEffect">
                                  <p:stCondLst>
                                    <p:cond delay="0"/>
                                  </p:stCondLst>
                                  <p:childTnLst>
                                    <p:set>
                                      <p:cBhvr>
                                        <p:cTn id="23" dur="1" fill="hold">
                                          <p:stCondLst>
                                            <p:cond delay="0"/>
                                          </p:stCondLst>
                                        </p:cTn>
                                        <p:tgtEl>
                                          <p:spTgt spid="555"/>
                                        </p:tgtEl>
                                        <p:attrNameLst>
                                          <p:attrName>style.visibility</p:attrName>
                                        </p:attrNameLst>
                                      </p:cBhvr>
                                      <p:to>
                                        <p:strVal val="visible"/>
                                      </p:to>
                                    </p:set>
                                    <p:animEffect transition="in" filter="fade">
                                      <p:cBhvr>
                                        <p:cTn id="24" dur="500"/>
                                        <p:tgtEl>
                                          <p:spTgt spid="55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6"/>
                                        </p:tgtEl>
                                        <p:attrNameLst>
                                          <p:attrName>style.visibility</p:attrName>
                                        </p:attrNameLst>
                                      </p:cBhvr>
                                      <p:to>
                                        <p:strVal val="visible"/>
                                      </p:to>
                                    </p:set>
                                    <p:animEffect transition="in" filter="fade">
                                      <p:cBhvr>
                                        <p:cTn id="29" dur="500"/>
                                        <p:tgtEl>
                                          <p:spTgt spid="556"/>
                                        </p:tgtEl>
                                      </p:cBhvr>
                                    </p:animEffect>
                                  </p:childTnLst>
                                </p:cTn>
                              </p:par>
                              <p:par>
                                <p:cTn id="30" presetID="10" presetClass="entr" presetSubtype="0" fill="hold" nodeType="withEffect">
                                  <p:stCondLst>
                                    <p:cond delay="0"/>
                                  </p:stCondLst>
                                  <p:childTnLst>
                                    <p:set>
                                      <p:cBhvr>
                                        <p:cTn id="31" dur="1" fill="hold">
                                          <p:stCondLst>
                                            <p:cond delay="0"/>
                                          </p:stCondLst>
                                        </p:cTn>
                                        <p:tgtEl>
                                          <p:spTgt spid="557"/>
                                        </p:tgtEl>
                                        <p:attrNameLst>
                                          <p:attrName>style.visibility</p:attrName>
                                        </p:attrNameLst>
                                      </p:cBhvr>
                                      <p:to>
                                        <p:strVal val="visible"/>
                                      </p:to>
                                    </p:set>
                                    <p:animEffect transition="in" filter="fade">
                                      <p:cBhvr>
                                        <p:cTn id="32" dur="500"/>
                                        <p:tgtEl>
                                          <p:spTgt spid="557"/>
                                        </p:tgtEl>
                                      </p:cBhvr>
                                    </p:animEffect>
                                  </p:childTnLst>
                                </p:cTn>
                              </p:par>
                              <p:par>
                                <p:cTn id="33" presetID="10" presetClass="entr" presetSubtype="0" fill="hold" nodeType="withEffect">
                                  <p:stCondLst>
                                    <p:cond delay="0"/>
                                  </p:stCondLst>
                                  <p:childTnLst>
                                    <p:set>
                                      <p:cBhvr>
                                        <p:cTn id="34" dur="1" fill="hold">
                                          <p:stCondLst>
                                            <p:cond delay="0"/>
                                          </p:stCondLst>
                                        </p:cTn>
                                        <p:tgtEl>
                                          <p:spTgt spid="558"/>
                                        </p:tgtEl>
                                        <p:attrNameLst>
                                          <p:attrName>style.visibility</p:attrName>
                                        </p:attrNameLst>
                                      </p:cBhvr>
                                      <p:to>
                                        <p:strVal val="visible"/>
                                      </p:to>
                                    </p:set>
                                    <p:animEffect transition="in" filter="fade">
                                      <p:cBhvr>
                                        <p:cTn id="35" dur="5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a:off x="707479" y="1325555"/>
            <a:ext cx="4697603" cy="726763"/>
          </a:xfrm>
          <a:prstGeom prst="rect">
            <a:avLst/>
          </a:prstGeom>
          <a:noFill/>
          <a:ln>
            <a:noFill/>
          </a:ln>
        </p:spPr>
      </p:pic>
      <p:pic>
        <p:nvPicPr>
          <p:cNvPr id="565" name="Google Shape;565;p39"/>
          <p:cNvPicPr preferRelativeResize="0"/>
          <p:nvPr/>
        </p:nvPicPr>
        <p:blipFill rotWithShape="1">
          <a:blip r:embed="rId4">
            <a:alphaModFix/>
          </a:blip>
          <a:srcRect/>
          <a:stretch/>
        </p:blipFill>
        <p:spPr>
          <a:xfrm>
            <a:off x="707480" y="2157850"/>
            <a:ext cx="4672057" cy="2759590"/>
          </a:xfrm>
          <a:prstGeom prst="rect">
            <a:avLst/>
          </a:prstGeom>
          <a:noFill/>
          <a:ln>
            <a:noFill/>
          </a:ln>
        </p:spPr>
      </p:pic>
      <p:sp>
        <p:nvSpPr>
          <p:cNvPr id="566" name="Google Shape;566;p39"/>
          <p:cNvSpPr txBox="1"/>
          <p:nvPr/>
        </p:nvSpPr>
        <p:spPr>
          <a:xfrm>
            <a:off x="773736" y="1371012"/>
            <a:ext cx="4418024"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ALLOW FREEDOM TO CHANGE</a:t>
            </a:r>
            <a:endParaRPr/>
          </a:p>
          <a:p>
            <a:pPr marL="0" marR="0" lvl="0" indent="0" algn="ctr" rtl="0">
              <a:spcBef>
                <a:spcPts val="0"/>
              </a:spcBef>
              <a:spcAft>
                <a:spcPts val="0"/>
              </a:spcAft>
              <a:buNone/>
            </a:pPr>
            <a:r>
              <a:rPr lang="en-GB" sz="1800" b="1">
                <a:solidFill>
                  <a:schemeClr val="dk1"/>
                </a:solidFill>
                <a:latin typeface="Calibri"/>
                <a:ea typeface="Calibri"/>
                <a:cs typeface="Calibri"/>
                <a:sym typeface="Calibri"/>
              </a:rPr>
              <a:t> OR NOT TO CHANGE</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Feedback is intended to help people improve their work. However, it remains their choice whether they wish to act on such feedback. Good feedback skills will help people to choose their future actions based on the information that is being given.</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567" name="Google Shape;567;p39"/>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HOW TO GIVE GOOD FEEDBACK, CONTINUED</a:t>
            </a:r>
            <a:endParaRPr sz="2800" b="0">
              <a:solidFill>
                <a:srgbClr val="5A0058"/>
              </a:solidFill>
              <a:latin typeface="Calibri"/>
              <a:ea typeface="Calibri"/>
              <a:cs typeface="Calibri"/>
              <a:sym typeface="Calibri"/>
            </a:endParaRPr>
          </a:p>
        </p:txBody>
      </p:sp>
      <p:pic>
        <p:nvPicPr>
          <p:cNvPr id="568" name="Google Shape;568;p3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511616" y="1325555"/>
            <a:ext cx="5522142" cy="726764"/>
          </a:xfrm>
          <a:prstGeom prst="rect">
            <a:avLst/>
          </a:prstGeom>
          <a:noFill/>
          <a:ln>
            <a:noFill/>
          </a:ln>
        </p:spPr>
      </p:pic>
      <p:pic>
        <p:nvPicPr>
          <p:cNvPr id="569" name="Google Shape;569;p39"/>
          <p:cNvPicPr preferRelativeResize="0"/>
          <p:nvPr/>
        </p:nvPicPr>
        <p:blipFill rotWithShape="1">
          <a:blip r:embed="rId4">
            <a:alphaModFix/>
          </a:blip>
          <a:srcRect/>
          <a:stretch/>
        </p:blipFill>
        <p:spPr>
          <a:xfrm>
            <a:off x="5511618" y="2157848"/>
            <a:ext cx="5522142" cy="2759592"/>
          </a:xfrm>
          <a:prstGeom prst="rect">
            <a:avLst/>
          </a:prstGeom>
          <a:noFill/>
          <a:ln>
            <a:noFill/>
          </a:ln>
        </p:spPr>
      </p:pic>
      <p:sp>
        <p:nvSpPr>
          <p:cNvPr id="570" name="Google Shape;570;p39"/>
          <p:cNvSpPr txBox="1"/>
          <p:nvPr/>
        </p:nvSpPr>
        <p:spPr>
          <a:xfrm>
            <a:off x="5641948" y="1371012"/>
            <a:ext cx="5290211"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KEY SENTENCES TO BEGIN WITH </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Share with participants some key approaches so that the tone set is positive and constructive. Some examples could be:</a:t>
            </a:r>
            <a:endParaRPr/>
          </a:p>
          <a:p>
            <a:pPr marL="120650" marR="0" lvl="0" indent="-1206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Thank you for all you have done….</a:t>
            </a:r>
            <a:endParaRPr/>
          </a:p>
          <a:p>
            <a:pPr marL="120650" marR="0" lvl="0" indent="-1206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 heard you say X and would like to share my thoughts on that because ..</a:t>
            </a:r>
            <a:endParaRPr/>
          </a:p>
          <a:p>
            <a:pPr marL="120650" marR="0" lvl="0" indent="-1206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 thought that was great, and thought that perhaps we could we rework this so that …</a:t>
            </a:r>
            <a:endParaRPr/>
          </a:p>
          <a:p>
            <a:pPr marL="120650" marR="0" lvl="0" indent="-1206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 learnt a lot and felt like sharing that….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par>
                                <p:cTn id="8" presetID="10" presetClass="entr" presetSubtype="0" fill="hold" nodeType="withEffect">
                                  <p:stCondLst>
                                    <p:cond delay="0"/>
                                  </p:stCondLst>
                                  <p:childTnLst>
                                    <p:set>
                                      <p:cBhvr>
                                        <p:cTn id="9" dur="1" fill="hold">
                                          <p:stCondLst>
                                            <p:cond delay="0"/>
                                          </p:stCondLst>
                                        </p:cTn>
                                        <p:tgtEl>
                                          <p:spTgt spid="565"/>
                                        </p:tgtEl>
                                        <p:attrNameLst>
                                          <p:attrName>style.visibility</p:attrName>
                                        </p:attrNameLst>
                                      </p:cBhvr>
                                      <p:to>
                                        <p:strVal val="visible"/>
                                      </p:to>
                                    </p:set>
                                    <p:animEffect transition="in" filter="fade">
                                      <p:cBhvr>
                                        <p:cTn id="10" dur="500"/>
                                        <p:tgtEl>
                                          <p:spTgt spid="565"/>
                                        </p:tgtEl>
                                      </p:cBhvr>
                                    </p:animEffect>
                                  </p:childTnLst>
                                </p:cTn>
                              </p:par>
                              <p:par>
                                <p:cTn id="11" presetID="10" presetClass="entr" presetSubtype="0" fill="hold" nodeType="withEffect">
                                  <p:stCondLst>
                                    <p:cond delay="0"/>
                                  </p:stCondLst>
                                  <p:childTnLst>
                                    <p:set>
                                      <p:cBhvr>
                                        <p:cTn id="12" dur="1" fill="hold">
                                          <p:stCondLst>
                                            <p:cond delay="0"/>
                                          </p:stCondLst>
                                        </p:cTn>
                                        <p:tgtEl>
                                          <p:spTgt spid="566"/>
                                        </p:tgtEl>
                                        <p:attrNameLst>
                                          <p:attrName>style.visibility</p:attrName>
                                        </p:attrNameLst>
                                      </p:cBhvr>
                                      <p:to>
                                        <p:strVal val="visible"/>
                                      </p:to>
                                    </p:set>
                                    <p:animEffect transition="in" filter="fade">
                                      <p:cBhvr>
                                        <p:cTn id="13" dur="500"/>
                                        <p:tgtEl>
                                          <p:spTgt spid="56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68"/>
                                        </p:tgtEl>
                                        <p:attrNameLst>
                                          <p:attrName>style.visibility</p:attrName>
                                        </p:attrNameLst>
                                      </p:cBhvr>
                                      <p:to>
                                        <p:strVal val="visible"/>
                                      </p:to>
                                    </p:set>
                                    <p:animEffect transition="in" filter="fade">
                                      <p:cBhvr>
                                        <p:cTn id="18" dur="500"/>
                                        <p:tgtEl>
                                          <p:spTgt spid="568"/>
                                        </p:tgtEl>
                                      </p:cBhvr>
                                    </p:animEffect>
                                  </p:childTnLst>
                                </p:cTn>
                              </p:par>
                              <p:par>
                                <p:cTn id="19" presetID="10" presetClass="entr" presetSubtype="0" fill="hold" nodeType="withEffect">
                                  <p:stCondLst>
                                    <p:cond delay="0"/>
                                  </p:stCondLst>
                                  <p:childTnLst>
                                    <p:set>
                                      <p:cBhvr>
                                        <p:cTn id="20" dur="1" fill="hold">
                                          <p:stCondLst>
                                            <p:cond delay="0"/>
                                          </p:stCondLst>
                                        </p:cTn>
                                        <p:tgtEl>
                                          <p:spTgt spid="569"/>
                                        </p:tgtEl>
                                        <p:attrNameLst>
                                          <p:attrName>style.visibility</p:attrName>
                                        </p:attrNameLst>
                                      </p:cBhvr>
                                      <p:to>
                                        <p:strVal val="visible"/>
                                      </p:to>
                                    </p:set>
                                    <p:animEffect transition="in" filter="fade">
                                      <p:cBhvr>
                                        <p:cTn id="21" dur="500"/>
                                        <p:tgtEl>
                                          <p:spTgt spid="569"/>
                                        </p:tgtEl>
                                      </p:cBhvr>
                                    </p:animEffect>
                                  </p:childTnLst>
                                </p:cTn>
                              </p:par>
                              <p:par>
                                <p:cTn id="22" presetID="10" presetClass="entr" presetSubtype="0" fill="hold" nodeType="withEffect">
                                  <p:stCondLst>
                                    <p:cond delay="0"/>
                                  </p:stCondLst>
                                  <p:childTnLst>
                                    <p:set>
                                      <p:cBhvr>
                                        <p:cTn id="23" dur="1" fill="hold">
                                          <p:stCondLst>
                                            <p:cond delay="0"/>
                                          </p:stCondLst>
                                        </p:cTn>
                                        <p:tgtEl>
                                          <p:spTgt spid="570"/>
                                        </p:tgtEl>
                                        <p:attrNameLst>
                                          <p:attrName>style.visibility</p:attrName>
                                        </p:attrNameLst>
                                      </p:cBhvr>
                                      <p:to>
                                        <p:strVal val="visible"/>
                                      </p:to>
                                    </p:set>
                                    <p:animEffect transition="in" filter="fade">
                                      <p:cBhvr>
                                        <p:cTn id="24"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4"/>
          <p:cNvPicPr preferRelativeResize="0"/>
          <p:nvPr/>
        </p:nvPicPr>
        <p:blipFill rotWithShape="1">
          <a:blip r:embed="rId3" cstate="screen">
            <a:alphaModFix amt="75000"/>
            <a:extLst>
              <a:ext uri="{28A0092B-C50C-407E-A947-70E740481C1C}">
                <a14:useLocalDpi xmlns:a14="http://schemas.microsoft.com/office/drawing/2010/main"/>
              </a:ext>
            </a:extLst>
          </a:blip>
          <a:srcRect/>
          <a:stretch/>
        </p:blipFill>
        <p:spPr>
          <a:xfrm>
            <a:off x="4622799" y="1657340"/>
            <a:ext cx="7569201" cy="1554490"/>
          </a:xfrm>
          <a:prstGeom prst="rect">
            <a:avLst/>
          </a:prstGeom>
          <a:noFill/>
          <a:ln>
            <a:noFill/>
          </a:ln>
        </p:spPr>
      </p:pic>
      <p:sp>
        <p:nvSpPr>
          <p:cNvPr id="171" name="Google Shape;171;p4"/>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72" name="Google Shape;172;p4" descr="A picture containing text&#10;&#10;Description automatically generated"/>
          <p:cNvPicPr preferRelativeResize="0"/>
          <p:nvPr/>
        </p:nvPicPr>
        <p:blipFill rotWithShape="1">
          <a:blip r:embed="rId4">
            <a:alphaModFix/>
          </a:blip>
          <a:srcRect/>
          <a:stretch/>
        </p:blipFill>
        <p:spPr>
          <a:xfrm rot="-5400000">
            <a:off x="-1484224" y="1361388"/>
            <a:ext cx="7067333" cy="4098888"/>
          </a:xfrm>
          <a:prstGeom prst="rect">
            <a:avLst/>
          </a:prstGeom>
          <a:noFill/>
          <a:ln>
            <a:noFill/>
          </a:ln>
        </p:spPr>
      </p:pic>
      <p:sp>
        <p:nvSpPr>
          <p:cNvPr id="173" name="Google Shape;173;p4"/>
          <p:cNvSpPr txBox="1"/>
          <p:nvPr/>
        </p:nvSpPr>
        <p:spPr>
          <a:xfrm>
            <a:off x="4979265" y="1790691"/>
            <a:ext cx="6490491" cy="23909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TOPIC 1.1</a:t>
            </a:r>
            <a:br>
              <a:rPr lang="en-GB" sz="2800" b="1">
                <a:solidFill>
                  <a:schemeClr val="dk2"/>
                </a:solidFill>
                <a:latin typeface="Arial"/>
                <a:ea typeface="Arial"/>
                <a:cs typeface="Arial"/>
                <a:sym typeface="Arial"/>
              </a:rPr>
            </a:br>
            <a:r>
              <a:rPr lang="en-GB" sz="2800" b="0">
                <a:solidFill>
                  <a:srgbClr val="5A0058"/>
                </a:solidFill>
                <a:latin typeface="Calibri"/>
                <a:ea typeface="Calibri"/>
                <a:cs typeface="Calibri"/>
                <a:sym typeface="Calibri"/>
              </a:rPr>
              <a:t>CASE MANAGEMENT FOR AT RISK GIRLS AND GIRLS WHO ARE ALREADY MARRIED </a:t>
            </a:r>
            <a:br>
              <a:rPr lang="en-GB" sz="2800" b="0">
                <a:solidFill>
                  <a:srgbClr val="5A0058"/>
                </a:solidFill>
                <a:latin typeface="Calibri"/>
                <a:ea typeface="Calibri"/>
                <a:cs typeface="Calibri"/>
                <a:sym typeface="Calibri"/>
              </a:rPr>
            </a:br>
            <a:br>
              <a:rPr lang="en-GB" sz="2800" b="0">
                <a:solidFill>
                  <a:srgbClr val="5A0058"/>
                </a:solidFill>
                <a:latin typeface="Calibri"/>
                <a:ea typeface="Calibri"/>
                <a:cs typeface="Calibri"/>
                <a:sym typeface="Calibri"/>
              </a:rPr>
            </a:br>
            <a:r>
              <a:rPr lang="en-GB" sz="2800" b="0">
                <a:solidFill>
                  <a:srgbClr val="5A0058"/>
                </a:solidFill>
                <a:latin typeface="Calibri"/>
                <a:ea typeface="Calibri"/>
                <a:cs typeface="Calibri"/>
                <a:sym typeface="Calibri"/>
              </a:rPr>
              <a:t>     3.5 HOURS</a:t>
            </a:r>
            <a:br>
              <a:rPr lang="en-GB" sz="2800" b="0">
                <a:solidFill>
                  <a:srgbClr val="5A0058"/>
                </a:solidFill>
                <a:latin typeface="Arial"/>
                <a:ea typeface="Arial"/>
                <a:cs typeface="Arial"/>
                <a:sym typeface="Arial"/>
              </a:rPr>
            </a:br>
            <a:endParaRPr sz="2800" b="1">
              <a:solidFill>
                <a:schemeClr val="dk2"/>
              </a:solidFill>
              <a:latin typeface="Arial"/>
              <a:ea typeface="Arial"/>
              <a:cs typeface="Arial"/>
              <a:sym typeface="Arial"/>
            </a:endParaRPr>
          </a:p>
        </p:txBody>
      </p:sp>
      <p:pic>
        <p:nvPicPr>
          <p:cNvPr id="174" name="Google Shape;174;p4"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4935" y="3387121"/>
            <a:ext cx="271354" cy="271354"/>
          </a:xfrm>
          <a:prstGeom prst="rect">
            <a:avLst/>
          </a:prstGeom>
          <a:noFill/>
          <a:ln>
            <a:noFill/>
          </a:ln>
        </p:spPr>
      </p:pic>
      <p:pic>
        <p:nvPicPr>
          <p:cNvPr id="175" name="Google Shape;175;p4"/>
          <p:cNvPicPr preferRelativeResize="0"/>
          <p:nvPr/>
        </p:nvPicPr>
        <p:blipFill rotWithShape="1">
          <a:blip r:embed="rId6" cstate="screen">
            <a:alphaModFix amt="85000"/>
            <a:extLst>
              <a:ext uri="{28A0092B-C50C-407E-A947-70E740481C1C}">
                <a14:useLocalDpi xmlns:a14="http://schemas.microsoft.com/office/drawing/2010/main"/>
              </a:ext>
            </a:extLst>
          </a:blip>
          <a:srcRect/>
          <a:stretch/>
        </p:blipFill>
        <p:spPr>
          <a:xfrm>
            <a:off x="-38705" y="0"/>
            <a:ext cx="4422446"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0"/>
          <p:cNvSpPr txBox="1">
            <a:spLocks noGrp="1"/>
          </p:cNvSpPr>
          <p:nvPr>
            <p:ph type="body" idx="1"/>
          </p:nvPr>
        </p:nvSpPr>
        <p:spPr>
          <a:xfrm>
            <a:off x="5205521" y="1795346"/>
            <a:ext cx="5696159" cy="43930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GB">
                <a:latin typeface="Calibri"/>
                <a:ea typeface="Calibri"/>
                <a:cs typeface="Calibri"/>
                <a:sym typeface="Calibri"/>
              </a:rPr>
              <a:t>Listen only. Do not react- take the time to focus on what is being said, and sitting with it.</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Do not justify your behavior</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Ask only for clarification</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Acknowledge the feedback</a:t>
            </a:r>
            <a:endParaRPr/>
          </a:p>
        </p:txBody>
      </p:sp>
      <p:sp>
        <p:nvSpPr>
          <p:cNvPr id="577" name="Google Shape;577;p40"/>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578" name="Google Shape;578;p40"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579" name="Google Shape;579;p40"/>
          <p:cNvSpPr txBox="1">
            <a:spLocks noGrp="1"/>
          </p:cNvSpPr>
          <p:nvPr>
            <p:ph type="title"/>
          </p:nvPr>
        </p:nvSpPr>
        <p:spPr>
          <a:xfrm>
            <a:off x="295506" y="1790691"/>
            <a:ext cx="3352045"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HOW TO RECEIVE FEEDBACK WELL</a:t>
            </a:r>
            <a:endParaRPr/>
          </a:p>
        </p:txBody>
      </p:sp>
      <p:pic>
        <p:nvPicPr>
          <p:cNvPr id="580" name="Google Shape;580;p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23214" y="-154586"/>
            <a:ext cx="9238876" cy="10936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6">
                                            <p:txEl>
                                              <p:pRg st="0" end="0"/>
                                            </p:txEl>
                                          </p:spTgt>
                                        </p:tgtEl>
                                        <p:attrNameLst>
                                          <p:attrName>style.visibility</p:attrName>
                                        </p:attrNameLst>
                                      </p:cBhvr>
                                      <p:to>
                                        <p:strVal val="visible"/>
                                      </p:to>
                                    </p:set>
                                    <p:animEffect transition="in" filter="fade">
                                      <p:cBhvr>
                                        <p:cTn id="7" dur="500"/>
                                        <p:tgtEl>
                                          <p:spTgt spid="5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6">
                                            <p:txEl>
                                              <p:pRg st="1" end="1"/>
                                            </p:txEl>
                                          </p:spTgt>
                                        </p:tgtEl>
                                        <p:attrNameLst>
                                          <p:attrName>style.visibility</p:attrName>
                                        </p:attrNameLst>
                                      </p:cBhvr>
                                      <p:to>
                                        <p:strVal val="visible"/>
                                      </p:to>
                                    </p:set>
                                    <p:animEffect transition="in" filter="fade">
                                      <p:cBhvr>
                                        <p:cTn id="12" dur="500"/>
                                        <p:tgtEl>
                                          <p:spTgt spid="5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6">
                                            <p:txEl>
                                              <p:pRg st="2" end="2"/>
                                            </p:txEl>
                                          </p:spTgt>
                                        </p:tgtEl>
                                        <p:attrNameLst>
                                          <p:attrName>style.visibility</p:attrName>
                                        </p:attrNameLst>
                                      </p:cBhvr>
                                      <p:to>
                                        <p:strVal val="visible"/>
                                      </p:to>
                                    </p:set>
                                    <p:animEffect transition="in" filter="fade">
                                      <p:cBhvr>
                                        <p:cTn id="17" dur="500"/>
                                        <p:tgtEl>
                                          <p:spTgt spid="5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6">
                                            <p:txEl>
                                              <p:pRg st="3" end="3"/>
                                            </p:txEl>
                                          </p:spTgt>
                                        </p:tgtEl>
                                        <p:attrNameLst>
                                          <p:attrName>style.visibility</p:attrName>
                                        </p:attrNameLst>
                                      </p:cBhvr>
                                      <p:to>
                                        <p:strVal val="visible"/>
                                      </p:to>
                                    </p:set>
                                    <p:animEffect transition="in" filter="fade">
                                      <p:cBhvr>
                                        <p:cTn id="22" dur="500"/>
                                        <p:tgtEl>
                                          <p:spTgt spid="5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41" descr="A person carrying a child&#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897" y="0"/>
            <a:ext cx="4125433" cy="6858000"/>
          </a:xfrm>
          <a:prstGeom prst="rect">
            <a:avLst/>
          </a:prstGeom>
          <a:noFill/>
          <a:ln>
            <a:noFill/>
          </a:ln>
        </p:spPr>
      </p:pic>
      <p:sp>
        <p:nvSpPr>
          <p:cNvPr id="587" name="Google Shape;587;p41"/>
          <p:cNvSpPr txBox="1"/>
          <p:nvPr/>
        </p:nvSpPr>
        <p:spPr>
          <a:xfrm>
            <a:off x="5124449" y="1472535"/>
            <a:ext cx="671512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dk1"/>
                </a:solidFill>
                <a:latin typeface="Calibri"/>
                <a:ea typeface="Calibri"/>
                <a:cs typeface="Calibri"/>
                <a:sym typeface="Calibri"/>
              </a:rPr>
              <a:t>Session 3: Life Skills and Focused Care Sessions</a:t>
            </a:r>
            <a:endParaRPr sz="3600" b="1">
              <a:solidFill>
                <a:schemeClr val="dk1"/>
              </a:solidFill>
              <a:latin typeface="Calibri"/>
              <a:ea typeface="Calibri"/>
              <a:cs typeface="Calibri"/>
              <a:sym typeface="Calibri"/>
            </a:endParaRPr>
          </a:p>
        </p:txBody>
      </p:sp>
      <p:sp>
        <p:nvSpPr>
          <p:cNvPr id="588" name="Google Shape;588;p41"/>
          <p:cNvSpPr txBox="1">
            <a:spLocks noGrp="1"/>
          </p:cNvSpPr>
          <p:nvPr>
            <p:ph type="body" idx="1"/>
          </p:nvPr>
        </p:nvSpPr>
        <p:spPr>
          <a:xfrm>
            <a:off x="5124449" y="2606960"/>
            <a:ext cx="6715125" cy="358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GB" sz="1800">
                <a:latin typeface="Calibri"/>
                <a:ea typeface="Calibri"/>
                <a:cs typeface="Calibri"/>
                <a:sym typeface="Calibri"/>
              </a:rPr>
              <a:t>17.5 HOURS</a:t>
            </a:r>
            <a:endParaRPr>
              <a:latin typeface="Calibri"/>
              <a:ea typeface="Calibri"/>
              <a:cs typeface="Calibri"/>
              <a:sym typeface="Calibri"/>
            </a:endParaRPr>
          </a:p>
        </p:txBody>
      </p:sp>
      <p:grpSp>
        <p:nvGrpSpPr>
          <p:cNvPr id="589" name="Google Shape;589;p41"/>
          <p:cNvGrpSpPr/>
          <p:nvPr/>
        </p:nvGrpSpPr>
        <p:grpSpPr>
          <a:xfrm>
            <a:off x="3479338" y="-123986"/>
            <a:ext cx="1274986" cy="7105973"/>
            <a:chOff x="3479338" y="-247973"/>
            <a:chExt cx="1274986" cy="7105973"/>
          </a:xfrm>
        </p:grpSpPr>
        <p:pic>
          <p:nvPicPr>
            <p:cNvPr id="590" name="Google Shape;590;p4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479338" y="-247973"/>
              <a:ext cx="1274986" cy="5021451"/>
            </a:xfrm>
            <a:prstGeom prst="rect">
              <a:avLst/>
            </a:prstGeom>
            <a:noFill/>
            <a:ln>
              <a:noFill/>
            </a:ln>
          </p:spPr>
        </p:pic>
        <p:pic>
          <p:nvPicPr>
            <p:cNvPr id="591" name="Google Shape;591;p4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479338" y="4711485"/>
              <a:ext cx="1274986" cy="2146515"/>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2"/>
          <p:cNvSpPr txBox="1">
            <a:spLocks noGrp="1"/>
          </p:cNvSpPr>
          <p:nvPr>
            <p:ph type="body" idx="1"/>
          </p:nvPr>
        </p:nvSpPr>
        <p:spPr>
          <a:xfrm>
            <a:off x="5124449" y="1795346"/>
            <a:ext cx="6715125" cy="43930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GB">
                <a:latin typeface="Calibri"/>
                <a:ea typeface="Calibri"/>
                <a:cs typeface="Calibri"/>
                <a:sym typeface="Calibri"/>
              </a:rPr>
              <a:t>Understand how to plan the implementation of the tools</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Become familiar with the tools</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Practice facilitating and receiving feedback</a:t>
            </a:r>
            <a:endParaRPr/>
          </a:p>
          <a:p>
            <a:pPr marL="228600" lvl="0" indent="-101600" algn="l" rtl="0">
              <a:lnSpc>
                <a:spcPct val="90000"/>
              </a:lnSpc>
              <a:spcBef>
                <a:spcPts val="1000"/>
              </a:spcBef>
              <a:spcAft>
                <a:spcPts val="0"/>
              </a:spcAft>
              <a:buClr>
                <a:schemeClr val="dk1"/>
              </a:buClr>
              <a:buSzPts val="2000"/>
              <a:buNone/>
            </a:pPr>
            <a:endParaRPr>
              <a:latin typeface="Calibri"/>
              <a:ea typeface="Calibri"/>
              <a:cs typeface="Calibri"/>
              <a:sym typeface="Calibri"/>
            </a:endParaRPr>
          </a:p>
        </p:txBody>
      </p:sp>
      <p:sp>
        <p:nvSpPr>
          <p:cNvPr id="598" name="Google Shape;598;p42"/>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599" name="Google Shape;599;p42"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pic>
        <p:nvPicPr>
          <p:cNvPr id="600" name="Google Shape;600;p42" descr="Icon&#10;&#10;Description automatically generated with medium confidence"/>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l="-20133" t="-22852" r="-17542" b="-22745"/>
          <a:stretch/>
        </p:blipFill>
        <p:spPr>
          <a:xfrm>
            <a:off x="352426" y="847725"/>
            <a:ext cx="591014" cy="947621"/>
          </a:xfrm>
          <a:prstGeom prst="rect">
            <a:avLst/>
          </a:prstGeom>
          <a:noFill/>
          <a:ln>
            <a:noFill/>
          </a:ln>
        </p:spPr>
      </p:pic>
      <p:sp>
        <p:nvSpPr>
          <p:cNvPr id="601" name="Google Shape;601;p42"/>
          <p:cNvSpPr txBox="1">
            <a:spLocks noGrp="1"/>
          </p:cNvSpPr>
          <p:nvPr>
            <p:ph type="title"/>
          </p:nvPr>
        </p:nvSpPr>
        <p:spPr>
          <a:xfrm>
            <a:off x="295506" y="1790691"/>
            <a:ext cx="3763537"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LEARNING OBJECTIVES FOR SESSION 3</a:t>
            </a:r>
            <a:br>
              <a:rPr lang="en-GB" sz="2800" b="0">
                <a:solidFill>
                  <a:schemeClr val="dk2"/>
                </a:solidFill>
                <a:latin typeface="Calibri"/>
                <a:ea typeface="Calibri"/>
                <a:cs typeface="Calibri"/>
                <a:sym typeface="Calibri"/>
              </a:rPr>
            </a:br>
            <a:r>
              <a:rPr lang="en-GB" sz="2800">
                <a:solidFill>
                  <a:schemeClr val="dk2"/>
                </a:solidFill>
                <a:latin typeface="Calibri"/>
                <a:ea typeface="Calibri"/>
                <a:cs typeface="Calibri"/>
                <a:sym typeface="Calibri"/>
              </a:rPr>
              <a:t>Life Skills and Focused Care Sessions</a:t>
            </a:r>
            <a:br>
              <a:rPr lang="en-GB" sz="2800" b="0">
                <a:solidFill>
                  <a:schemeClr val="dk2"/>
                </a:solidFill>
                <a:latin typeface="Calibri"/>
                <a:ea typeface="Calibri"/>
                <a:cs typeface="Calibri"/>
                <a:sym typeface="Calibri"/>
              </a:rPr>
            </a:br>
            <a:br>
              <a:rPr lang="en-GB" sz="2800" b="0">
                <a:solidFill>
                  <a:schemeClr val="dk2"/>
                </a:solidFill>
                <a:latin typeface="Calibri"/>
                <a:ea typeface="Calibri"/>
                <a:cs typeface="Calibri"/>
                <a:sym typeface="Calibri"/>
              </a:rPr>
            </a:br>
            <a:endParaRPr sz="2800" b="0">
              <a:solidFill>
                <a:schemeClr val="dk2"/>
              </a:solidFill>
              <a:latin typeface="Calibri"/>
              <a:ea typeface="Calibri"/>
              <a:cs typeface="Calibri"/>
              <a:sym typeface="Calibri"/>
            </a:endParaRPr>
          </a:p>
        </p:txBody>
      </p:sp>
      <p:grpSp>
        <p:nvGrpSpPr>
          <p:cNvPr id="602" name="Google Shape;602;p42"/>
          <p:cNvGrpSpPr/>
          <p:nvPr/>
        </p:nvGrpSpPr>
        <p:grpSpPr>
          <a:xfrm>
            <a:off x="-414033" y="-239638"/>
            <a:ext cx="7222802" cy="1083730"/>
            <a:chOff x="-301299" y="-252164"/>
            <a:chExt cx="7222802" cy="1083730"/>
          </a:xfrm>
        </p:grpSpPr>
        <p:pic>
          <p:nvPicPr>
            <p:cNvPr id="603" name="Google Shape;603;p4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907814" y="-2461276"/>
              <a:ext cx="1083728" cy="5501953"/>
            </a:xfrm>
            <a:prstGeom prst="rect">
              <a:avLst/>
            </a:prstGeom>
            <a:noFill/>
            <a:ln>
              <a:noFill/>
            </a:ln>
          </p:spPr>
        </p:pic>
        <p:pic>
          <p:nvPicPr>
            <p:cNvPr id="604" name="Google Shape;604;p42"/>
            <p:cNvPicPr preferRelativeResize="0"/>
            <p:nvPr/>
          </p:nvPicPr>
          <p:blipFill rotWithShape="1">
            <a:blip r:embed="rId6" cstate="screen">
              <a:alphaModFix/>
              <a:extLst>
                <a:ext uri="{28A0092B-C50C-407E-A947-70E740481C1C}">
                  <a14:useLocalDpi xmlns:a14="http://schemas.microsoft.com/office/drawing/2010/main"/>
                </a:ext>
              </a:extLst>
            </a:blip>
            <a:srcRect b="-3"/>
            <a:stretch/>
          </p:blipFill>
          <p:spPr>
            <a:xfrm rot="5400000">
              <a:off x="5538567" y="-551370"/>
              <a:ext cx="1083728" cy="1682144"/>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43"/>
          <p:cNvPicPr preferRelativeResize="0"/>
          <p:nvPr/>
        </p:nvPicPr>
        <p:blipFill rotWithShape="1">
          <a:blip r:embed="rId3" cstate="screen">
            <a:alphaModFix amt="75000"/>
            <a:extLst>
              <a:ext uri="{28A0092B-C50C-407E-A947-70E740481C1C}">
                <a14:useLocalDpi xmlns:a14="http://schemas.microsoft.com/office/drawing/2010/main"/>
              </a:ext>
            </a:extLst>
          </a:blip>
          <a:srcRect/>
          <a:stretch/>
        </p:blipFill>
        <p:spPr>
          <a:xfrm>
            <a:off x="4622799" y="1657340"/>
            <a:ext cx="7569201" cy="1554490"/>
          </a:xfrm>
          <a:prstGeom prst="rect">
            <a:avLst/>
          </a:prstGeom>
          <a:noFill/>
          <a:ln>
            <a:noFill/>
          </a:ln>
        </p:spPr>
      </p:pic>
      <p:sp>
        <p:nvSpPr>
          <p:cNvPr id="611" name="Google Shape;611;p43"/>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612" name="Google Shape;612;p43" descr="A picture containing text&#10;&#10;Description automatically generated"/>
          <p:cNvPicPr preferRelativeResize="0"/>
          <p:nvPr/>
        </p:nvPicPr>
        <p:blipFill rotWithShape="1">
          <a:blip r:embed="rId4">
            <a:alphaModFix/>
          </a:blip>
          <a:srcRect/>
          <a:stretch/>
        </p:blipFill>
        <p:spPr>
          <a:xfrm rot="-5400000">
            <a:off x="-1484224" y="1361388"/>
            <a:ext cx="7067333" cy="4098888"/>
          </a:xfrm>
          <a:prstGeom prst="rect">
            <a:avLst/>
          </a:prstGeom>
          <a:noFill/>
          <a:ln>
            <a:noFill/>
          </a:ln>
        </p:spPr>
      </p:pic>
      <p:sp>
        <p:nvSpPr>
          <p:cNvPr id="613" name="Google Shape;613;p43"/>
          <p:cNvSpPr txBox="1"/>
          <p:nvPr/>
        </p:nvSpPr>
        <p:spPr>
          <a:xfrm>
            <a:off x="4979266" y="1790691"/>
            <a:ext cx="6227214" cy="23909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TOPIC 3.1</a:t>
            </a:r>
            <a:br>
              <a:rPr lang="en-GB" sz="2800" b="1">
                <a:solidFill>
                  <a:schemeClr val="dk2"/>
                </a:solidFill>
                <a:latin typeface="Arial"/>
                <a:ea typeface="Arial"/>
                <a:cs typeface="Arial"/>
                <a:sym typeface="Arial"/>
              </a:rPr>
            </a:br>
            <a:r>
              <a:rPr lang="en-GB" sz="2800" b="0">
                <a:solidFill>
                  <a:srgbClr val="5A0058"/>
                </a:solidFill>
                <a:latin typeface="Calibri"/>
                <a:ea typeface="Calibri"/>
                <a:cs typeface="Calibri"/>
                <a:sym typeface="Calibri"/>
              </a:rPr>
              <a:t>OVERVIEW OF THE LIFE SKILLS AND FOCUSED CARE TOOLS </a:t>
            </a:r>
            <a:endParaRPr/>
          </a:p>
          <a:p>
            <a:pPr marL="0" marR="0" lvl="0" indent="0" algn="l" rtl="0">
              <a:lnSpc>
                <a:spcPct val="90000"/>
              </a:lnSpc>
              <a:spcBef>
                <a:spcPts val="0"/>
              </a:spcBef>
              <a:spcAft>
                <a:spcPts val="0"/>
              </a:spcAft>
              <a:buClr>
                <a:srgbClr val="5A0058"/>
              </a:buClr>
              <a:buSzPts val="2800"/>
              <a:buFont typeface="Calibri"/>
              <a:buNone/>
            </a:pPr>
            <a:r>
              <a:rPr lang="en-GB" sz="2800" b="0">
                <a:solidFill>
                  <a:srgbClr val="5A0058"/>
                </a:solidFill>
                <a:latin typeface="Calibri"/>
                <a:ea typeface="Calibri"/>
                <a:cs typeface="Calibri"/>
                <a:sym typeface="Calibri"/>
              </a:rPr>
              <a:t>     </a:t>
            </a:r>
            <a:endParaRPr/>
          </a:p>
          <a:p>
            <a:pPr marL="0" marR="0" lvl="0" indent="0" algn="l" rtl="0">
              <a:lnSpc>
                <a:spcPct val="90000"/>
              </a:lnSpc>
              <a:spcBef>
                <a:spcPts val="0"/>
              </a:spcBef>
              <a:spcAft>
                <a:spcPts val="0"/>
              </a:spcAft>
              <a:buClr>
                <a:srgbClr val="5A0058"/>
              </a:buClr>
              <a:buSzPts val="2800"/>
              <a:buFont typeface="Calibri"/>
              <a:buNone/>
            </a:pPr>
            <a:r>
              <a:rPr lang="en-GB" sz="2800" b="0">
                <a:solidFill>
                  <a:srgbClr val="5A0058"/>
                </a:solidFill>
                <a:latin typeface="Calibri"/>
                <a:ea typeface="Calibri"/>
                <a:cs typeface="Calibri"/>
                <a:sym typeface="Calibri"/>
              </a:rPr>
              <a:t>     60 MINUTES</a:t>
            </a:r>
            <a:endParaRPr/>
          </a:p>
          <a:p>
            <a:pPr marL="0" marR="0" lvl="0" indent="0" algn="l" rtl="0">
              <a:lnSpc>
                <a:spcPct val="90000"/>
              </a:lnSpc>
              <a:spcBef>
                <a:spcPts val="0"/>
              </a:spcBef>
              <a:spcAft>
                <a:spcPts val="0"/>
              </a:spcAft>
              <a:buClr>
                <a:schemeClr val="dk1"/>
              </a:buClr>
              <a:buSzPts val="2800"/>
              <a:buFont typeface="Arial"/>
              <a:buNone/>
            </a:pPr>
            <a:endParaRPr sz="2800" b="0">
              <a:solidFill>
                <a:srgbClr val="5A0058"/>
              </a:solidFill>
              <a:latin typeface="Calibri"/>
              <a:ea typeface="Calibri"/>
              <a:cs typeface="Calibri"/>
              <a:sym typeface="Calibri"/>
            </a:endParaRPr>
          </a:p>
          <a:p>
            <a:pPr marL="0" marR="0" lvl="0" indent="0" algn="l" rtl="0">
              <a:lnSpc>
                <a:spcPct val="90000"/>
              </a:lnSpc>
              <a:spcBef>
                <a:spcPts val="0"/>
              </a:spcBef>
              <a:spcAft>
                <a:spcPts val="0"/>
              </a:spcAft>
              <a:buClr>
                <a:srgbClr val="5A0058"/>
              </a:buClr>
              <a:buSzPts val="2800"/>
              <a:buFont typeface="Arial"/>
              <a:buNone/>
            </a:pPr>
            <a:br>
              <a:rPr lang="en-GB" sz="2800" b="0">
                <a:solidFill>
                  <a:srgbClr val="5A0058"/>
                </a:solidFill>
                <a:latin typeface="Arial"/>
                <a:ea typeface="Arial"/>
                <a:cs typeface="Arial"/>
                <a:sym typeface="Arial"/>
              </a:rPr>
            </a:br>
            <a:endParaRPr sz="2800" b="1">
              <a:solidFill>
                <a:schemeClr val="dk2"/>
              </a:solidFill>
              <a:latin typeface="Arial"/>
              <a:ea typeface="Arial"/>
              <a:cs typeface="Arial"/>
              <a:sym typeface="Arial"/>
            </a:endParaRPr>
          </a:p>
        </p:txBody>
      </p:sp>
      <p:pic>
        <p:nvPicPr>
          <p:cNvPr id="614" name="Google Shape;614;p43"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4935" y="3415174"/>
            <a:ext cx="271354" cy="271354"/>
          </a:xfrm>
          <a:prstGeom prst="rect">
            <a:avLst/>
          </a:prstGeom>
          <a:noFill/>
          <a:ln>
            <a:noFill/>
          </a:ln>
        </p:spPr>
      </p:pic>
      <p:pic>
        <p:nvPicPr>
          <p:cNvPr id="615" name="Google Shape;615;p43"/>
          <p:cNvPicPr preferRelativeResize="0"/>
          <p:nvPr/>
        </p:nvPicPr>
        <p:blipFill rotWithShape="1">
          <a:blip r:embed="rId6" cstate="screen">
            <a:alphaModFix amt="85000"/>
            <a:extLst>
              <a:ext uri="{28A0092B-C50C-407E-A947-70E740481C1C}">
                <a14:useLocalDpi xmlns:a14="http://schemas.microsoft.com/office/drawing/2010/main"/>
              </a:ext>
            </a:extLst>
          </a:blip>
          <a:srcRect/>
          <a:stretch/>
        </p:blipFill>
        <p:spPr>
          <a:xfrm>
            <a:off x="-92493" y="0"/>
            <a:ext cx="4516576" cy="6858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44"/>
          <p:cNvPicPr preferRelativeResize="0"/>
          <p:nvPr/>
        </p:nvPicPr>
        <p:blipFill rotWithShape="1">
          <a:blip r:embed="rId3" cstate="screen">
            <a:alphaModFix/>
            <a:extLst>
              <a:ext uri="{28A0092B-C50C-407E-A947-70E740481C1C}">
                <a14:useLocalDpi xmlns:a14="http://schemas.microsoft.com/office/drawing/2010/main"/>
              </a:ext>
            </a:extLst>
          </a:blip>
          <a:srcRect b="2640"/>
          <a:stretch/>
        </p:blipFill>
        <p:spPr>
          <a:xfrm>
            <a:off x="352644" y="976184"/>
            <a:ext cx="9430054" cy="2312441"/>
          </a:xfrm>
          <a:prstGeom prst="rect">
            <a:avLst/>
          </a:prstGeom>
          <a:noFill/>
          <a:ln>
            <a:noFill/>
          </a:ln>
        </p:spPr>
      </p:pic>
      <p:pic>
        <p:nvPicPr>
          <p:cNvPr id="622" name="Google Shape;622;p44"/>
          <p:cNvPicPr preferRelativeResize="0"/>
          <p:nvPr/>
        </p:nvPicPr>
        <p:blipFill rotWithShape="1">
          <a:blip r:embed="rId4" cstate="screen">
            <a:alphaModFix/>
            <a:extLst>
              <a:ext uri="{28A0092B-C50C-407E-A947-70E740481C1C}">
                <a14:useLocalDpi xmlns:a14="http://schemas.microsoft.com/office/drawing/2010/main"/>
              </a:ext>
            </a:extLst>
          </a:blip>
          <a:srcRect r="6322"/>
          <a:stretch/>
        </p:blipFill>
        <p:spPr>
          <a:xfrm>
            <a:off x="374348" y="3328946"/>
            <a:ext cx="9430052" cy="3039633"/>
          </a:xfrm>
          <a:prstGeom prst="rect">
            <a:avLst/>
          </a:prstGeom>
          <a:noFill/>
          <a:ln>
            <a:noFill/>
          </a:ln>
        </p:spPr>
      </p:pic>
      <p:sp>
        <p:nvSpPr>
          <p:cNvPr id="623" name="Google Shape;623;p44"/>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PROGRAMME THEORY OF CHANGE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45"/>
          <p:cNvPicPr preferRelativeResize="0"/>
          <p:nvPr/>
        </p:nvPicPr>
        <p:blipFill rotWithShape="1">
          <a:blip r:embed="rId3" cstate="screen">
            <a:alphaModFix/>
            <a:extLst>
              <a:ext uri="{28A0092B-C50C-407E-A947-70E740481C1C}">
                <a14:useLocalDpi xmlns:a14="http://schemas.microsoft.com/office/drawing/2010/main"/>
              </a:ext>
            </a:extLst>
          </a:blip>
          <a:srcRect b="2640"/>
          <a:stretch/>
        </p:blipFill>
        <p:spPr>
          <a:xfrm>
            <a:off x="352644" y="976184"/>
            <a:ext cx="9430054" cy="2312441"/>
          </a:xfrm>
          <a:prstGeom prst="rect">
            <a:avLst/>
          </a:prstGeom>
          <a:noFill/>
          <a:ln>
            <a:noFill/>
          </a:ln>
        </p:spPr>
      </p:pic>
      <p:sp>
        <p:nvSpPr>
          <p:cNvPr id="630" name="Google Shape;630;p45"/>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PROGRAMME THEORY OF CHANGE (CONT.)</a:t>
            </a:r>
            <a:endParaRPr/>
          </a:p>
        </p:txBody>
      </p:sp>
      <p:pic>
        <p:nvPicPr>
          <p:cNvPr id="631" name="Google Shape;631;p45"/>
          <p:cNvPicPr preferRelativeResize="0"/>
          <p:nvPr/>
        </p:nvPicPr>
        <p:blipFill rotWithShape="1">
          <a:blip r:embed="rId4">
            <a:alphaModFix/>
          </a:blip>
          <a:srcRect/>
          <a:stretch/>
        </p:blipFill>
        <p:spPr>
          <a:xfrm>
            <a:off x="337593" y="952500"/>
            <a:ext cx="11082415" cy="3002343"/>
          </a:xfrm>
          <a:prstGeom prst="rect">
            <a:avLst/>
          </a:prstGeom>
          <a:noFill/>
          <a:ln>
            <a:noFill/>
          </a:ln>
        </p:spPr>
      </p:pic>
      <p:pic>
        <p:nvPicPr>
          <p:cNvPr id="632" name="Google Shape;632;p4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59469" y="4029743"/>
            <a:ext cx="11026176" cy="147537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46"/>
          <p:cNvPicPr preferRelativeResize="0"/>
          <p:nvPr/>
        </p:nvPicPr>
        <p:blipFill rotWithShape="1">
          <a:blip r:embed="rId3">
            <a:alphaModFix/>
          </a:blip>
          <a:srcRect/>
          <a:stretch/>
        </p:blipFill>
        <p:spPr>
          <a:xfrm>
            <a:off x="372534" y="842279"/>
            <a:ext cx="11047280" cy="4469950"/>
          </a:xfrm>
          <a:prstGeom prst="rect">
            <a:avLst/>
          </a:prstGeom>
          <a:noFill/>
          <a:ln>
            <a:noFill/>
          </a:ln>
        </p:spPr>
      </p:pic>
      <p:sp>
        <p:nvSpPr>
          <p:cNvPr id="639" name="Google Shape;639;p46"/>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PROGRAMME THEORY OF CHANGE (CONT.)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p47"/>
          <p:cNvPicPr preferRelativeResize="0"/>
          <p:nvPr/>
        </p:nvPicPr>
        <p:blipFill rotWithShape="1">
          <a:blip r:embed="rId3">
            <a:alphaModFix/>
          </a:blip>
          <a:srcRect/>
          <a:stretch/>
        </p:blipFill>
        <p:spPr>
          <a:xfrm rot="10800000">
            <a:off x="7284612" y="2828835"/>
            <a:ext cx="3455693" cy="1200329"/>
          </a:xfrm>
          <a:prstGeom prst="rect">
            <a:avLst/>
          </a:prstGeom>
          <a:noFill/>
          <a:ln>
            <a:noFill/>
          </a:ln>
        </p:spPr>
      </p:pic>
      <p:sp>
        <p:nvSpPr>
          <p:cNvPr id="646" name="Google Shape;646;p47"/>
          <p:cNvSpPr txBox="1"/>
          <p:nvPr/>
        </p:nvSpPr>
        <p:spPr>
          <a:xfrm>
            <a:off x="532571" y="344950"/>
            <a:ext cx="10756317"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SCHEDULING SESSIONS AND PARTICIPANT RECRUITMENT – </a:t>
            </a:r>
            <a:r>
              <a:rPr lang="en-GB" sz="2800" b="1">
                <a:solidFill>
                  <a:schemeClr val="dk2"/>
                </a:solidFill>
                <a:latin typeface="Calibri"/>
                <a:ea typeface="Calibri"/>
                <a:cs typeface="Calibri"/>
                <a:sym typeface="Calibri"/>
              </a:rPr>
              <a:t>LIFE SKILLS</a:t>
            </a:r>
            <a:endParaRPr sz="2800" b="1">
              <a:solidFill>
                <a:srgbClr val="5A0058"/>
              </a:solidFill>
              <a:latin typeface="Calibri"/>
              <a:ea typeface="Calibri"/>
              <a:cs typeface="Calibri"/>
              <a:sym typeface="Calibri"/>
            </a:endParaRPr>
          </a:p>
        </p:txBody>
      </p:sp>
      <p:sp>
        <p:nvSpPr>
          <p:cNvPr id="647" name="Google Shape;647;p47"/>
          <p:cNvSpPr txBox="1"/>
          <p:nvPr/>
        </p:nvSpPr>
        <p:spPr>
          <a:xfrm>
            <a:off x="532570" y="1087396"/>
            <a:ext cx="10721583" cy="192673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9-12 participants participants per group per cycle</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Scheduled once weekly for a period of 7-14 weeks</a:t>
            </a:r>
            <a:endParaRPr/>
          </a:p>
          <a:p>
            <a:pPr marL="342900" marR="0" lvl="0" indent="-21590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ts val="2000"/>
              <a:buFont typeface="Calibri"/>
              <a:buChar char="•"/>
            </a:pPr>
            <a:r>
              <a:rPr lang="en-GB" sz="2000" b="1">
                <a:solidFill>
                  <a:schemeClr val="dk1"/>
                </a:solidFill>
                <a:latin typeface="Calibri"/>
                <a:ea typeface="Calibri"/>
                <a:cs typeface="Calibri"/>
                <a:sym typeface="Calibri"/>
              </a:rPr>
              <a:t>PARTICIPANTS:</a:t>
            </a:r>
            <a:endParaRPr/>
          </a:p>
          <a:p>
            <a:pPr marL="0" marR="0" lvl="0" indent="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p:txBody>
      </p:sp>
      <p:pic>
        <p:nvPicPr>
          <p:cNvPr id="648" name="Google Shape;648;p47"/>
          <p:cNvPicPr preferRelativeResize="0"/>
          <p:nvPr/>
        </p:nvPicPr>
        <p:blipFill rotWithShape="1">
          <a:blip r:embed="rId3">
            <a:alphaModFix/>
          </a:blip>
          <a:srcRect/>
          <a:stretch/>
        </p:blipFill>
        <p:spPr>
          <a:xfrm>
            <a:off x="525856" y="2828835"/>
            <a:ext cx="3188188" cy="1200329"/>
          </a:xfrm>
          <a:prstGeom prst="rect">
            <a:avLst/>
          </a:prstGeom>
          <a:noFill/>
          <a:ln>
            <a:noFill/>
          </a:ln>
        </p:spPr>
      </p:pic>
      <p:sp>
        <p:nvSpPr>
          <p:cNvPr id="649" name="Google Shape;649;p47"/>
          <p:cNvSpPr txBox="1"/>
          <p:nvPr/>
        </p:nvSpPr>
        <p:spPr>
          <a:xfrm>
            <a:off x="532570" y="2885280"/>
            <a:ext cx="318147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YOUNG GIRLS (AGED 10-14) who are currently unmarried and at risk of CEFM </a:t>
            </a:r>
            <a:endParaRPr/>
          </a:p>
        </p:txBody>
      </p:sp>
      <p:pic>
        <p:nvPicPr>
          <p:cNvPr id="650" name="Google Shape;650;p47"/>
          <p:cNvPicPr preferRelativeResize="0"/>
          <p:nvPr/>
        </p:nvPicPr>
        <p:blipFill rotWithShape="1">
          <a:blip r:embed="rId3">
            <a:alphaModFix/>
          </a:blip>
          <a:srcRect/>
          <a:stretch/>
        </p:blipFill>
        <p:spPr>
          <a:xfrm rot="10800000">
            <a:off x="3841502" y="2828835"/>
            <a:ext cx="3273780" cy="1200329"/>
          </a:xfrm>
          <a:prstGeom prst="rect">
            <a:avLst/>
          </a:prstGeom>
          <a:noFill/>
          <a:ln>
            <a:noFill/>
          </a:ln>
        </p:spPr>
      </p:pic>
      <p:sp>
        <p:nvSpPr>
          <p:cNvPr id="651" name="Google Shape;651;p47"/>
          <p:cNvSpPr txBox="1"/>
          <p:nvPr/>
        </p:nvSpPr>
        <p:spPr>
          <a:xfrm>
            <a:off x="3909238" y="2885280"/>
            <a:ext cx="320604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OLDER GIRLS (AGED 15-19) who are currently unmarried and at risk of CEFM</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652" name="Google Shape;652;p47"/>
          <p:cNvSpPr txBox="1"/>
          <p:nvPr/>
        </p:nvSpPr>
        <p:spPr>
          <a:xfrm>
            <a:off x="7310477" y="2885280"/>
            <a:ext cx="3429830"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YOUNG GIRLS (AGED 10-14) who are at imminent risk, already married, widowed or divorced </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pic>
        <p:nvPicPr>
          <p:cNvPr id="653" name="Google Shape;653;p47"/>
          <p:cNvPicPr preferRelativeResize="0"/>
          <p:nvPr/>
        </p:nvPicPr>
        <p:blipFill rotWithShape="1">
          <a:blip r:embed="rId3">
            <a:alphaModFix/>
          </a:blip>
          <a:srcRect/>
          <a:stretch/>
        </p:blipFill>
        <p:spPr>
          <a:xfrm rot="10800000">
            <a:off x="7284612" y="4070613"/>
            <a:ext cx="3455693" cy="1200329"/>
          </a:xfrm>
          <a:prstGeom prst="rect">
            <a:avLst/>
          </a:prstGeom>
          <a:noFill/>
          <a:ln>
            <a:noFill/>
          </a:ln>
        </p:spPr>
      </p:pic>
      <p:pic>
        <p:nvPicPr>
          <p:cNvPr id="654" name="Google Shape;654;p47"/>
          <p:cNvPicPr preferRelativeResize="0"/>
          <p:nvPr/>
        </p:nvPicPr>
        <p:blipFill rotWithShape="1">
          <a:blip r:embed="rId3">
            <a:alphaModFix/>
          </a:blip>
          <a:srcRect/>
          <a:stretch/>
        </p:blipFill>
        <p:spPr>
          <a:xfrm>
            <a:off x="525856" y="4070613"/>
            <a:ext cx="3188188" cy="1200329"/>
          </a:xfrm>
          <a:prstGeom prst="rect">
            <a:avLst/>
          </a:prstGeom>
          <a:noFill/>
          <a:ln>
            <a:noFill/>
          </a:ln>
        </p:spPr>
      </p:pic>
      <p:sp>
        <p:nvSpPr>
          <p:cNvPr id="655" name="Google Shape;655;p47"/>
          <p:cNvSpPr txBox="1"/>
          <p:nvPr/>
        </p:nvSpPr>
        <p:spPr>
          <a:xfrm>
            <a:off x="507999" y="4127058"/>
            <a:ext cx="320604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OLDER GIRLS (AGED 15-19) who are at imminent risk, already married, widowed or divorced </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pic>
        <p:nvPicPr>
          <p:cNvPr id="656" name="Google Shape;656;p47"/>
          <p:cNvPicPr preferRelativeResize="0"/>
          <p:nvPr/>
        </p:nvPicPr>
        <p:blipFill rotWithShape="1">
          <a:blip r:embed="rId3">
            <a:alphaModFix/>
          </a:blip>
          <a:srcRect/>
          <a:stretch/>
        </p:blipFill>
        <p:spPr>
          <a:xfrm rot="10800000">
            <a:off x="3841502" y="4070613"/>
            <a:ext cx="3273780" cy="1200329"/>
          </a:xfrm>
          <a:prstGeom prst="rect">
            <a:avLst/>
          </a:prstGeom>
          <a:noFill/>
          <a:ln>
            <a:noFill/>
          </a:ln>
        </p:spPr>
      </p:pic>
      <p:sp>
        <p:nvSpPr>
          <p:cNvPr id="657" name="Google Shape;657;p47"/>
          <p:cNvSpPr txBox="1"/>
          <p:nvPr/>
        </p:nvSpPr>
        <p:spPr>
          <a:xfrm>
            <a:off x="3909238" y="4127058"/>
            <a:ext cx="320604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YOUNG BOYS AGED 10-14</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658" name="Google Shape;658;p47"/>
          <p:cNvSpPr txBox="1"/>
          <p:nvPr/>
        </p:nvSpPr>
        <p:spPr>
          <a:xfrm>
            <a:off x="7310477" y="4127058"/>
            <a:ext cx="342982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OLDER BOYS AGED 15-19</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Google Shape;663;p4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6168" y="3352360"/>
            <a:ext cx="4971832" cy="734218"/>
          </a:xfrm>
          <a:prstGeom prst="rect">
            <a:avLst/>
          </a:prstGeom>
          <a:noFill/>
          <a:ln>
            <a:noFill/>
          </a:ln>
        </p:spPr>
      </p:pic>
      <p:pic>
        <p:nvPicPr>
          <p:cNvPr id="664" name="Google Shape;664;p4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34756" y="3352360"/>
            <a:ext cx="4703117" cy="734218"/>
          </a:xfrm>
          <a:prstGeom prst="rect">
            <a:avLst/>
          </a:prstGeom>
          <a:noFill/>
          <a:ln>
            <a:noFill/>
          </a:ln>
        </p:spPr>
      </p:pic>
      <p:sp>
        <p:nvSpPr>
          <p:cNvPr id="665" name="Google Shape;665;p48"/>
          <p:cNvSpPr txBox="1"/>
          <p:nvPr/>
        </p:nvSpPr>
        <p:spPr>
          <a:xfrm>
            <a:off x="532571" y="344950"/>
            <a:ext cx="11049829"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SCHEDULING SESSIONS AND PARTICIPANT RECRUITMENT – </a:t>
            </a:r>
            <a:r>
              <a:rPr lang="en-GB" sz="2800" b="1">
                <a:solidFill>
                  <a:schemeClr val="dk2"/>
                </a:solidFill>
                <a:latin typeface="Calibri"/>
                <a:ea typeface="Calibri"/>
                <a:cs typeface="Calibri"/>
                <a:sym typeface="Calibri"/>
              </a:rPr>
              <a:t>FOCUSED CARE</a:t>
            </a:r>
            <a:endParaRPr sz="2800" b="1">
              <a:solidFill>
                <a:srgbClr val="5A0058"/>
              </a:solidFill>
              <a:latin typeface="Calibri"/>
              <a:ea typeface="Calibri"/>
              <a:cs typeface="Calibri"/>
              <a:sym typeface="Calibri"/>
            </a:endParaRPr>
          </a:p>
        </p:txBody>
      </p:sp>
      <p:sp>
        <p:nvSpPr>
          <p:cNvPr id="666" name="Google Shape;666;p48"/>
          <p:cNvSpPr txBox="1"/>
          <p:nvPr/>
        </p:nvSpPr>
        <p:spPr>
          <a:xfrm>
            <a:off x="532570" y="1087396"/>
            <a:ext cx="10721583" cy="192673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9-12 participants participants per group per cycle</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Scheduled once weekly for a period of 7 weeks</a:t>
            </a:r>
            <a:endParaRPr/>
          </a:p>
          <a:p>
            <a:pPr marL="342900" marR="0" lvl="0" indent="-342900" algn="l" rtl="0">
              <a:spcBef>
                <a:spcPts val="40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Designed to build assets and build positive coping mechanisms for challenging situations </a:t>
            </a:r>
            <a:endParaRPr/>
          </a:p>
          <a:p>
            <a:pPr marL="0" marR="0" lvl="0" indent="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Calibri"/>
              <a:buNone/>
            </a:pPr>
            <a:r>
              <a:rPr lang="en-GB" sz="2000" b="1">
                <a:solidFill>
                  <a:schemeClr val="dk1"/>
                </a:solidFill>
                <a:latin typeface="Calibri"/>
                <a:ea typeface="Calibri"/>
                <a:cs typeface="Calibri"/>
                <a:sym typeface="Calibri"/>
              </a:rPr>
              <a:t>Participants should be grouped as follows:</a:t>
            </a:r>
            <a:endParaRPr sz="2000">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Verdana"/>
              <a:buNone/>
            </a:pPr>
            <a:endParaRPr sz="2000">
              <a:solidFill>
                <a:schemeClr val="dk1"/>
              </a:solidFill>
              <a:latin typeface="Calibri"/>
              <a:ea typeface="Calibri"/>
              <a:cs typeface="Calibri"/>
              <a:sym typeface="Calibri"/>
            </a:endParaRPr>
          </a:p>
        </p:txBody>
      </p:sp>
      <p:sp>
        <p:nvSpPr>
          <p:cNvPr id="667" name="Google Shape;667;p48"/>
          <p:cNvSpPr txBox="1"/>
          <p:nvPr/>
        </p:nvSpPr>
        <p:spPr>
          <a:xfrm>
            <a:off x="532570" y="3374938"/>
            <a:ext cx="517960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YOUNGER GIRLS (AGED 10-14) at imminent risk, already married girls, widowed and divorced </a:t>
            </a:r>
            <a:endParaRPr/>
          </a:p>
        </p:txBody>
      </p:sp>
      <p:sp>
        <p:nvSpPr>
          <p:cNvPr id="668" name="Google Shape;668;p48"/>
          <p:cNvSpPr txBox="1"/>
          <p:nvPr/>
        </p:nvSpPr>
        <p:spPr>
          <a:xfrm>
            <a:off x="5762280" y="3374938"/>
            <a:ext cx="460291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OLDER GIRLS (AGED 15-19) at imminent risk, already married girls, widowed and divorced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49"/>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675" name="Google Shape;675;p49"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676" name="Google Shape;676;p49"/>
          <p:cNvSpPr txBox="1">
            <a:spLocks noGrp="1"/>
          </p:cNvSpPr>
          <p:nvPr>
            <p:ph type="title"/>
          </p:nvPr>
        </p:nvSpPr>
        <p:spPr>
          <a:xfrm>
            <a:off x="295506" y="1790691"/>
            <a:ext cx="3579070"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STRUCTURE AND TIMING OF SERVICE DELIVERY ACTIVITIES</a:t>
            </a:r>
            <a:endParaRPr/>
          </a:p>
        </p:txBody>
      </p:sp>
      <p:sp>
        <p:nvSpPr>
          <p:cNvPr id="677" name="Google Shape;677;p49"/>
          <p:cNvSpPr txBox="1"/>
          <p:nvPr/>
        </p:nvSpPr>
        <p:spPr>
          <a:xfrm>
            <a:off x="4555376" y="1795346"/>
            <a:ext cx="6617450" cy="261861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5A0058"/>
              </a:buClr>
              <a:buSzPts val="2000"/>
              <a:buFont typeface="Calibri"/>
              <a:buAutoNum type="arabicPeriod"/>
            </a:pPr>
            <a:r>
              <a:rPr lang="en-GB" sz="2000" b="1">
                <a:solidFill>
                  <a:schemeClr val="dk1"/>
                </a:solidFill>
                <a:latin typeface="Calibri"/>
                <a:ea typeface="Calibri"/>
                <a:cs typeface="Calibri"/>
                <a:sym typeface="Calibri"/>
              </a:rPr>
              <a:t>TOPIC / OBJECTIVES </a:t>
            </a:r>
            <a:r>
              <a:rPr lang="en-GB" sz="2000">
                <a:solidFill>
                  <a:schemeClr val="dk1"/>
                </a:solidFill>
                <a:latin typeface="Calibri"/>
                <a:ea typeface="Calibri"/>
                <a:cs typeface="Calibri"/>
                <a:sym typeface="Calibri"/>
              </a:rPr>
              <a:t>(5 MINUTES)</a:t>
            </a:r>
            <a:endParaRPr/>
          </a:p>
          <a:p>
            <a:pPr marL="457200" marR="0" lvl="0" indent="-457200" algn="l" rtl="0">
              <a:lnSpc>
                <a:spcPct val="90000"/>
              </a:lnSpc>
              <a:spcBef>
                <a:spcPts val="1000"/>
              </a:spcBef>
              <a:spcAft>
                <a:spcPts val="0"/>
              </a:spcAft>
              <a:buClr>
                <a:srgbClr val="5A0058"/>
              </a:buClr>
              <a:buSzPts val="2000"/>
              <a:buFont typeface="Calibri"/>
              <a:buAutoNum type="arabicPeriod"/>
            </a:pPr>
            <a:r>
              <a:rPr lang="en-GB" sz="2000" b="1">
                <a:solidFill>
                  <a:schemeClr val="dk1"/>
                </a:solidFill>
                <a:latin typeface="Calibri"/>
                <a:ea typeface="Calibri"/>
                <a:cs typeface="Calibri"/>
                <a:sym typeface="Calibri"/>
              </a:rPr>
              <a:t>FACILITATOR’S NOTES</a:t>
            </a:r>
            <a:endParaRPr/>
          </a:p>
          <a:p>
            <a:pPr marL="457200" marR="0" lvl="0" indent="-457200" algn="l" rtl="0">
              <a:lnSpc>
                <a:spcPct val="90000"/>
              </a:lnSpc>
              <a:spcBef>
                <a:spcPts val="1000"/>
              </a:spcBef>
              <a:spcAft>
                <a:spcPts val="0"/>
              </a:spcAft>
              <a:buClr>
                <a:srgbClr val="5A0058"/>
              </a:buClr>
              <a:buSzPts val="2000"/>
              <a:buFont typeface="Calibri"/>
              <a:buAutoNum type="arabicPeriod"/>
            </a:pPr>
            <a:r>
              <a:rPr lang="en-GB" sz="2000" b="1">
                <a:solidFill>
                  <a:schemeClr val="dk1"/>
                </a:solidFill>
                <a:latin typeface="Calibri"/>
                <a:ea typeface="Calibri"/>
                <a:cs typeface="Calibri"/>
                <a:sym typeface="Calibri"/>
              </a:rPr>
              <a:t>WARM UP </a:t>
            </a:r>
            <a:r>
              <a:rPr lang="en-GB" sz="2000">
                <a:solidFill>
                  <a:schemeClr val="dk1"/>
                </a:solidFill>
                <a:latin typeface="Calibri"/>
                <a:ea typeface="Calibri"/>
                <a:cs typeface="Calibri"/>
                <a:sym typeface="Calibri"/>
              </a:rPr>
              <a:t>(15 MINUTES)</a:t>
            </a:r>
            <a:endParaRPr/>
          </a:p>
          <a:p>
            <a:pPr marL="457200" marR="0" lvl="0" indent="-457200" algn="l" rtl="0">
              <a:lnSpc>
                <a:spcPct val="90000"/>
              </a:lnSpc>
              <a:spcBef>
                <a:spcPts val="1000"/>
              </a:spcBef>
              <a:spcAft>
                <a:spcPts val="0"/>
              </a:spcAft>
              <a:buClr>
                <a:srgbClr val="5A0058"/>
              </a:buClr>
              <a:buSzPts val="2000"/>
              <a:buFont typeface="Calibri"/>
              <a:buAutoNum type="arabicPeriod"/>
            </a:pPr>
            <a:r>
              <a:rPr lang="en-GB" sz="2000" b="1">
                <a:solidFill>
                  <a:schemeClr val="dk1"/>
                </a:solidFill>
                <a:latin typeface="Calibri"/>
                <a:ea typeface="Calibri"/>
                <a:cs typeface="Calibri"/>
                <a:sym typeface="Calibri"/>
              </a:rPr>
              <a:t>DISCUSSION ACTIVITIES </a:t>
            </a:r>
            <a:r>
              <a:rPr lang="en-GB" sz="2000">
                <a:solidFill>
                  <a:schemeClr val="dk1"/>
                </a:solidFill>
                <a:latin typeface="Calibri"/>
                <a:ea typeface="Calibri"/>
                <a:cs typeface="Calibri"/>
                <a:sym typeface="Calibri"/>
              </a:rPr>
              <a:t>(30-45 MINUTES)</a:t>
            </a:r>
            <a:endParaRPr/>
          </a:p>
          <a:p>
            <a:pPr marL="457200" marR="0" lvl="0" indent="-457200" algn="l" rtl="0">
              <a:lnSpc>
                <a:spcPct val="90000"/>
              </a:lnSpc>
              <a:spcBef>
                <a:spcPts val="1000"/>
              </a:spcBef>
              <a:spcAft>
                <a:spcPts val="0"/>
              </a:spcAft>
              <a:buClr>
                <a:srgbClr val="5A0058"/>
              </a:buClr>
              <a:buSzPts val="2000"/>
              <a:buFont typeface="Calibri"/>
              <a:buAutoNum type="arabicPeriod"/>
            </a:pPr>
            <a:r>
              <a:rPr lang="en-GB" sz="2000" b="1">
                <a:solidFill>
                  <a:schemeClr val="dk1"/>
                </a:solidFill>
                <a:latin typeface="Calibri"/>
                <a:ea typeface="Calibri"/>
                <a:cs typeface="Calibri"/>
                <a:sym typeface="Calibri"/>
              </a:rPr>
              <a:t>POSITIVE STRATEGIES </a:t>
            </a:r>
            <a:r>
              <a:rPr lang="en-GB" sz="2000">
                <a:solidFill>
                  <a:schemeClr val="dk1"/>
                </a:solidFill>
                <a:latin typeface="Calibri"/>
                <a:ea typeface="Calibri"/>
                <a:cs typeface="Calibri"/>
                <a:sym typeface="Calibri"/>
              </a:rPr>
              <a:t>(30-45 MINUTES)</a:t>
            </a:r>
            <a:endParaRPr/>
          </a:p>
          <a:p>
            <a:pPr marL="457200" marR="0" lvl="0" indent="-457200" algn="l" rtl="0">
              <a:lnSpc>
                <a:spcPct val="90000"/>
              </a:lnSpc>
              <a:spcBef>
                <a:spcPts val="1000"/>
              </a:spcBef>
              <a:spcAft>
                <a:spcPts val="0"/>
              </a:spcAft>
              <a:buClr>
                <a:srgbClr val="5A0058"/>
              </a:buClr>
              <a:buSzPts val="2000"/>
              <a:buFont typeface="Calibri"/>
              <a:buAutoNum type="arabicPeriod"/>
            </a:pPr>
            <a:r>
              <a:rPr lang="en-GB" sz="2000" b="1">
                <a:solidFill>
                  <a:schemeClr val="dk1"/>
                </a:solidFill>
                <a:latin typeface="Calibri"/>
                <a:ea typeface="Calibri"/>
                <a:cs typeface="Calibri"/>
                <a:sym typeface="Calibri"/>
              </a:rPr>
              <a:t>REFLECTION</a:t>
            </a:r>
            <a:r>
              <a:rPr lang="en-GB" sz="2000">
                <a:solidFill>
                  <a:schemeClr val="dk1"/>
                </a:solidFill>
                <a:latin typeface="Calibri"/>
                <a:ea typeface="Calibri"/>
                <a:cs typeface="Calibri"/>
                <a:sym typeface="Calibri"/>
              </a:rPr>
              <a:t> (15 MINUTES)</a:t>
            </a:r>
            <a:endParaRPr/>
          </a:p>
          <a:p>
            <a:pPr marL="0" marR="0" lvl="0" indent="0" algn="l" rtl="0">
              <a:lnSpc>
                <a:spcPct val="90000"/>
              </a:lnSpc>
              <a:spcBef>
                <a:spcPts val="1000"/>
              </a:spcBef>
              <a:spcAft>
                <a:spcPts val="0"/>
              </a:spcAft>
              <a:buClr>
                <a:srgbClr val="5A0058"/>
              </a:buClr>
              <a:buSzPts val="2000"/>
              <a:buFont typeface="Arial"/>
              <a:buNone/>
            </a:pPr>
            <a:endParaRPr sz="2000">
              <a:solidFill>
                <a:schemeClr val="dk1"/>
              </a:solidFill>
              <a:latin typeface="Calibri"/>
              <a:ea typeface="Calibri"/>
              <a:cs typeface="Calibri"/>
              <a:sym typeface="Calibri"/>
            </a:endParaRPr>
          </a:p>
        </p:txBody>
      </p:sp>
      <p:grpSp>
        <p:nvGrpSpPr>
          <p:cNvPr id="678" name="Google Shape;678;p49"/>
          <p:cNvGrpSpPr/>
          <p:nvPr/>
        </p:nvGrpSpPr>
        <p:grpSpPr>
          <a:xfrm>
            <a:off x="-414033" y="-239638"/>
            <a:ext cx="7222802" cy="1083730"/>
            <a:chOff x="-301299" y="-252164"/>
            <a:chExt cx="7222802" cy="1083730"/>
          </a:xfrm>
        </p:grpSpPr>
        <p:pic>
          <p:nvPicPr>
            <p:cNvPr id="679" name="Google Shape;679;p4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1907814" y="-2461276"/>
              <a:ext cx="1083728" cy="5501953"/>
            </a:xfrm>
            <a:prstGeom prst="rect">
              <a:avLst/>
            </a:prstGeom>
            <a:noFill/>
            <a:ln>
              <a:noFill/>
            </a:ln>
          </p:spPr>
        </p:pic>
        <p:pic>
          <p:nvPicPr>
            <p:cNvPr id="680" name="Google Shape;680;p49"/>
            <p:cNvPicPr preferRelativeResize="0"/>
            <p:nvPr/>
          </p:nvPicPr>
          <p:blipFill rotWithShape="1">
            <a:blip r:embed="rId5" cstate="screen">
              <a:alphaModFix/>
              <a:extLst>
                <a:ext uri="{28A0092B-C50C-407E-A947-70E740481C1C}">
                  <a14:useLocalDpi xmlns:a14="http://schemas.microsoft.com/office/drawing/2010/main"/>
                </a:ext>
              </a:extLst>
            </a:blip>
            <a:srcRect b="-3"/>
            <a:stretch/>
          </p:blipFill>
          <p:spPr>
            <a:xfrm rot="5400000">
              <a:off x="5538567" y="-551370"/>
              <a:ext cx="1083728" cy="168214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7">
                                            <p:txEl>
                                              <p:pRg st="0" end="0"/>
                                            </p:txEl>
                                          </p:spTgt>
                                        </p:tgtEl>
                                        <p:attrNameLst>
                                          <p:attrName>style.visibility</p:attrName>
                                        </p:attrNameLst>
                                      </p:cBhvr>
                                      <p:to>
                                        <p:strVal val="visible"/>
                                      </p:to>
                                    </p:set>
                                    <p:animEffect transition="in" filter="fade">
                                      <p:cBhvr>
                                        <p:cTn id="7" dur="500"/>
                                        <p:tgtEl>
                                          <p:spTgt spid="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7">
                                            <p:txEl>
                                              <p:pRg st="1" end="1"/>
                                            </p:txEl>
                                          </p:spTgt>
                                        </p:tgtEl>
                                        <p:attrNameLst>
                                          <p:attrName>style.visibility</p:attrName>
                                        </p:attrNameLst>
                                      </p:cBhvr>
                                      <p:to>
                                        <p:strVal val="visible"/>
                                      </p:to>
                                    </p:set>
                                    <p:animEffect transition="in" filter="fade">
                                      <p:cBhvr>
                                        <p:cTn id="12" dur="500"/>
                                        <p:tgtEl>
                                          <p:spTgt spid="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7">
                                            <p:txEl>
                                              <p:pRg st="2" end="2"/>
                                            </p:txEl>
                                          </p:spTgt>
                                        </p:tgtEl>
                                        <p:attrNameLst>
                                          <p:attrName>style.visibility</p:attrName>
                                        </p:attrNameLst>
                                      </p:cBhvr>
                                      <p:to>
                                        <p:strVal val="visible"/>
                                      </p:to>
                                    </p:set>
                                    <p:animEffect transition="in" filter="fade">
                                      <p:cBhvr>
                                        <p:cTn id="17" dur="500"/>
                                        <p:tgtEl>
                                          <p:spTgt spid="6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7">
                                            <p:txEl>
                                              <p:pRg st="3" end="3"/>
                                            </p:txEl>
                                          </p:spTgt>
                                        </p:tgtEl>
                                        <p:attrNameLst>
                                          <p:attrName>style.visibility</p:attrName>
                                        </p:attrNameLst>
                                      </p:cBhvr>
                                      <p:to>
                                        <p:strVal val="visible"/>
                                      </p:to>
                                    </p:set>
                                    <p:animEffect transition="in" filter="fade">
                                      <p:cBhvr>
                                        <p:cTn id="22" dur="500"/>
                                        <p:tgtEl>
                                          <p:spTgt spid="6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7">
                                            <p:txEl>
                                              <p:pRg st="4" end="4"/>
                                            </p:txEl>
                                          </p:spTgt>
                                        </p:tgtEl>
                                        <p:attrNameLst>
                                          <p:attrName>style.visibility</p:attrName>
                                        </p:attrNameLst>
                                      </p:cBhvr>
                                      <p:to>
                                        <p:strVal val="visible"/>
                                      </p:to>
                                    </p:set>
                                    <p:animEffect transition="in" filter="fade">
                                      <p:cBhvr>
                                        <p:cTn id="27" dur="500"/>
                                        <p:tgtEl>
                                          <p:spTgt spid="6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7">
                                            <p:txEl>
                                              <p:pRg st="5" end="5"/>
                                            </p:txEl>
                                          </p:spTgt>
                                        </p:tgtEl>
                                        <p:attrNameLst>
                                          <p:attrName>style.visibility</p:attrName>
                                        </p:attrNameLst>
                                      </p:cBhvr>
                                      <p:to>
                                        <p:strVal val="visible"/>
                                      </p:to>
                                    </p:set>
                                    <p:animEffect transition="in" filter="fade">
                                      <p:cBhvr>
                                        <p:cTn id="32" dur="500"/>
                                        <p:tgtEl>
                                          <p:spTgt spid="6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77">
                                            <p:txEl>
                                              <p:pRg st="6" end="6"/>
                                            </p:txEl>
                                          </p:spTgt>
                                        </p:tgtEl>
                                        <p:attrNameLst>
                                          <p:attrName>style.visibility</p:attrName>
                                        </p:attrNameLst>
                                      </p:cBhvr>
                                      <p:to>
                                        <p:strVal val="visible"/>
                                      </p:to>
                                    </p:set>
                                    <p:animEffect transition="in" filter="fade">
                                      <p:cBhvr>
                                        <p:cTn id="37" dur="500"/>
                                        <p:tgtEl>
                                          <p:spTgt spid="6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77">
                                            <p:txEl>
                                              <p:pRg st="0" end="0"/>
                                            </p:txEl>
                                          </p:spTgt>
                                        </p:tgtEl>
                                        <p:attrNameLst>
                                          <p:attrName>style.visibility</p:attrName>
                                        </p:attrNameLst>
                                      </p:cBhvr>
                                      <p:to>
                                        <p:strVal val="visible"/>
                                      </p:to>
                                    </p:set>
                                    <p:animEffect transition="in" filter="fade">
                                      <p:cBhvr>
                                        <p:cTn id="42" dur="500"/>
                                        <p:tgtEl>
                                          <p:spTgt spid="67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77">
                                            <p:txEl>
                                              <p:pRg st="1" end="1"/>
                                            </p:txEl>
                                          </p:spTgt>
                                        </p:tgtEl>
                                        <p:attrNameLst>
                                          <p:attrName>style.visibility</p:attrName>
                                        </p:attrNameLst>
                                      </p:cBhvr>
                                      <p:to>
                                        <p:strVal val="visible"/>
                                      </p:to>
                                    </p:set>
                                    <p:animEffect transition="in" filter="fade">
                                      <p:cBhvr>
                                        <p:cTn id="47" dur="500"/>
                                        <p:tgtEl>
                                          <p:spTgt spid="67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77">
                                            <p:txEl>
                                              <p:pRg st="2" end="2"/>
                                            </p:txEl>
                                          </p:spTgt>
                                        </p:tgtEl>
                                        <p:attrNameLst>
                                          <p:attrName>style.visibility</p:attrName>
                                        </p:attrNameLst>
                                      </p:cBhvr>
                                      <p:to>
                                        <p:strVal val="visible"/>
                                      </p:to>
                                    </p:set>
                                    <p:animEffect transition="in" filter="fade">
                                      <p:cBhvr>
                                        <p:cTn id="52" dur="500"/>
                                        <p:tgtEl>
                                          <p:spTgt spid="67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77">
                                            <p:txEl>
                                              <p:pRg st="3" end="3"/>
                                            </p:txEl>
                                          </p:spTgt>
                                        </p:tgtEl>
                                        <p:attrNameLst>
                                          <p:attrName>style.visibility</p:attrName>
                                        </p:attrNameLst>
                                      </p:cBhvr>
                                      <p:to>
                                        <p:strVal val="visible"/>
                                      </p:to>
                                    </p:set>
                                    <p:animEffect transition="in" filter="fade">
                                      <p:cBhvr>
                                        <p:cTn id="57" dur="500"/>
                                        <p:tgtEl>
                                          <p:spTgt spid="67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77">
                                            <p:txEl>
                                              <p:pRg st="4" end="4"/>
                                            </p:txEl>
                                          </p:spTgt>
                                        </p:tgtEl>
                                        <p:attrNameLst>
                                          <p:attrName>style.visibility</p:attrName>
                                        </p:attrNameLst>
                                      </p:cBhvr>
                                      <p:to>
                                        <p:strVal val="visible"/>
                                      </p:to>
                                    </p:set>
                                    <p:animEffect transition="in" filter="fade">
                                      <p:cBhvr>
                                        <p:cTn id="62" dur="500"/>
                                        <p:tgtEl>
                                          <p:spTgt spid="67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77">
                                            <p:txEl>
                                              <p:pRg st="5" end="5"/>
                                            </p:txEl>
                                          </p:spTgt>
                                        </p:tgtEl>
                                        <p:attrNameLst>
                                          <p:attrName>style.visibility</p:attrName>
                                        </p:attrNameLst>
                                      </p:cBhvr>
                                      <p:to>
                                        <p:strVal val="visible"/>
                                      </p:to>
                                    </p:set>
                                    <p:animEffect transition="in" filter="fade">
                                      <p:cBhvr>
                                        <p:cTn id="67" dur="500"/>
                                        <p:tgtEl>
                                          <p:spTgt spid="677">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77">
                                            <p:txEl>
                                              <p:pRg st="6" end="6"/>
                                            </p:txEl>
                                          </p:spTgt>
                                        </p:tgtEl>
                                        <p:attrNameLst>
                                          <p:attrName>style.visibility</p:attrName>
                                        </p:attrNameLst>
                                      </p:cBhvr>
                                      <p:to>
                                        <p:strVal val="visible"/>
                                      </p:to>
                                    </p:set>
                                    <p:animEffect transition="in" filter="fade">
                                      <p:cBhvr>
                                        <p:cTn id="72" dur="500"/>
                                        <p:tgtEl>
                                          <p:spTgt spid="6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body" idx="1"/>
          </p:nvPr>
        </p:nvSpPr>
        <p:spPr>
          <a:xfrm>
            <a:off x="4555375" y="1795346"/>
            <a:ext cx="6677401" cy="4393014"/>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5A0058"/>
              </a:buClr>
              <a:buSzPts val="2000"/>
              <a:buFont typeface="Calibri"/>
              <a:buAutoNum type="arabicPeriod"/>
            </a:pPr>
            <a:r>
              <a:rPr lang="en-GB">
                <a:latin typeface="Calibri"/>
                <a:ea typeface="Calibri"/>
                <a:cs typeface="Calibri"/>
                <a:sym typeface="Calibri"/>
              </a:rPr>
              <a:t>Respect the rights, wishes, opinions, and dignity of the girl survivor and jointly determine her best interest </a:t>
            </a:r>
            <a:endParaRPr/>
          </a:p>
          <a:p>
            <a:pPr marL="457200" lvl="0" indent="-457200" algn="l" rtl="0">
              <a:lnSpc>
                <a:spcPct val="90000"/>
              </a:lnSpc>
              <a:spcBef>
                <a:spcPts val="1000"/>
              </a:spcBef>
              <a:spcAft>
                <a:spcPts val="0"/>
              </a:spcAft>
              <a:buClr>
                <a:srgbClr val="5A0058"/>
              </a:buClr>
              <a:buSzPts val="2000"/>
              <a:buFont typeface="Calibri"/>
              <a:buAutoNum type="arabicPeriod"/>
            </a:pPr>
            <a:r>
              <a:rPr lang="en-GB">
                <a:latin typeface="Calibri"/>
                <a:ea typeface="Calibri"/>
                <a:cs typeface="Calibri"/>
                <a:sym typeface="Calibri"/>
              </a:rPr>
              <a:t>Show empathy </a:t>
            </a:r>
            <a:endParaRPr/>
          </a:p>
          <a:p>
            <a:pPr marL="457200" lvl="0" indent="-457200" algn="l" rtl="0">
              <a:lnSpc>
                <a:spcPct val="90000"/>
              </a:lnSpc>
              <a:spcBef>
                <a:spcPts val="1000"/>
              </a:spcBef>
              <a:spcAft>
                <a:spcPts val="0"/>
              </a:spcAft>
              <a:buClr>
                <a:srgbClr val="5A0058"/>
              </a:buClr>
              <a:buSzPts val="2000"/>
              <a:buFont typeface="Calibri"/>
              <a:buAutoNum type="arabicPeriod"/>
            </a:pPr>
            <a:r>
              <a:rPr lang="en-GB">
                <a:latin typeface="Calibri"/>
                <a:ea typeface="Calibri"/>
                <a:cs typeface="Calibri"/>
                <a:sym typeface="Calibri"/>
              </a:rPr>
              <a:t>Establish and maintain safety </a:t>
            </a:r>
            <a:endParaRPr/>
          </a:p>
          <a:p>
            <a:pPr marL="457200" lvl="0" indent="-457200" algn="l" rtl="0">
              <a:lnSpc>
                <a:spcPct val="90000"/>
              </a:lnSpc>
              <a:spcBef>
                <a:spcPts val="1000"/>
              </a:spcBef>
              <a:spcAft>
                <a:spcPts val="0"/>
              </a:spcAft>
              <a:buClr>
                <a:srgbClr val="5A0058"/>
              </a:buClr>
              <a:buSzPts val="2000"/>
              <a:buFont typeface="Calibri"/>
              <a:buAutoNum type="arabicPeriod"/>
            </a:pPr>
            <a:r>
              <a:rPr lang="en-GB">
                <a:latin typeface="Calibri"/>
                <a:ea typeface="Calibri"/>
                <a:cs typeface="Calibri"/>
                <a:sym typeface="Calibri"/>
              </a:rPr>
              <a:t>Ensure and maintain confidentiality </a:t>
            </a:r>
            <a:endParaRPr/>
          </a:p>
          <a:p>
            <a:pPr marL="457200" lvl="0" indent="-457200" algn="l" rtl="0">
              <a:lnSpc>
                <a:spcPct val="90000"/>
              </a:lnSpc>
              <a:spcBef>
                <a:spcPts val="1000"/>
              </a:spcBef>
              <a:spcAft>
                <a:spcPts val="0"/>
              </a:spcAft>
              <a:buClr>
                <a:srgbClr val="5A0058"/>
              </a:buClr>
              <a:buSzPts val="2000"/>
              <a:buFont typeface="Calibri"/>
              <a:buAutoNum type="arabicPeriod"/>
            </a:pPr>
            <a:r>
              <a:rPr lang="en-GB">
                <a:latin typeface="Calibri"/>
                <a:ea typeface="Calibri"/>
                <a:cs typeface="Calibri"/>
                <a:sym typeface="Calibri"/>
              </a:rPr>
              <a:t>Non-discrimination: Treat every girl with equal care and respect </a:t>
            </a:r>
            <a:endParaRPr/>
          </a:p>
          <a:p>
            <a:pPr marL="457200" lvl="0" indent="-457200" algn="l" rtl="0">
              <a:lnSpc>
                <a:spcPct val="90000"/>
              </a:lnSpc>
              <a:spcBef>
                <a:spcPts val="1000"/>
              </a:spcBef>
              <a:spcAft>
                <a:spcPts val="0"/>
              </a:spcAft>
              <a:buClr>
                <a:srgbClr val="5A0058"/>
              </a:buClr>
              <a:buSzPts val="2000"/>
              <a:buFont typeface="Calibri"/>
              <a:buAutoNum type="arabicPeriod"/>
            </a:pPr>
            <a:r>
              <a:rPr lang="en-GB">
                <a:latin typeface="Calibri"/>
                <a:ea typeface="Calibri"/>
                <a:cs typeface="Calibri"/>
                <a:sym typeface="Calibri"/>
              </a:rPr>
              <a:t>Collaboration: Engage the girl survivor in decision-making </a:t>
            </a:r>
            <a:endParaRPr/>
          </a:p>
          <a:p>
            <a:pPr marL="457200" lvl="0" indent="-457200" algn="l" rtl="0">
              <a:lnSpc>
                <a:spcPct val="90000"/>
              </a:lnSpc>
              <a:spcBef>
                <a:spcPts val="1000"/>
              </a:spcBef>
              <a:spcAft>
                <a:spcPts val="0"/>
              </a:spcAft>
              <a:buClr>
                <a:srgbClr val="5A0058"/>
              </a:buClr>
              <a:buSzPts val="2000"/>
              <a:buFont typeface="Calibri"/>
              <a:buAutoNum type="arabicPeriod"/>
            </a:pPr>
            <a:r>
              <a:rPr lang="en-GB">
                <a:latin typeface="Calibri"/>
                <a:ea typeface="Calibri"/>
                <a:cs typeface="Calibri"/>
                <a:sym typeface="Calibri"/>
              </a:rPr>
              <a:t>Empower girls and build resilience </a:t>
            </a:r>
            <a:endParaRPr/>
          </a:p>
          <a:p>
            <a:pPr marL="457200" lvl="0" indent="-457200" algn="l" rtl="0">
              <a:lnSpc>
                <a:spcPct val="90000"/>
              </a:lnSpc>
              <a:spcBef>
                <a:spcPts val="1000"/>
              </a:spcBef>
              <a:spcAft>
                <a:spcPts val="0"/>
              </a:spcAft>
              <a:buClr>
                <a:srgbClr val="5A0058"/>
              </a:buClr>
              <a:buSzPts val="2000"/>
              <a:buFont typeface="Calibri"/>
              <a:buAutoNum type="arabicPeriod"/>
            </a:pPr>
            <a:r>
              <a:rPr lang="en-GB">
                <a:latin typeface="Calibri"/>
                <a:ea typeface="Calibri"/>
                <a:cs typeface="Calibri"/>
                <a:sym typeface="Calibri"/>
              </a:rPr>
              <a:t>Accountability and responsibility </a:t>
            </a:r>
            <a:endParaRPr/>
          </a:p>
        </p:txBody>
      </p:sp>
      <p:sp>
        <p:nvSpPr>
          <p:cNvPr id="182" name="Google Shape;182;p5"/>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83" name="Google Shape;183;p5"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184" name="Google Shape;184;p5"/>
          <p:cNvSpPr txBox="1">
            <a:spLocks noGrp="1"/>
          </p:cNvSpPr>
          <p:nvPr>
            <p:ph type="title"/>
          </p:nvPr>
        </p:nvSpPr>
        <p:spPr>
          <a:xfrm>
            <a:off x="295506" y="1790691"/>
            <a:ext cx="3763537"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PRINCIPLES OF WORKING WITH ADOLESCENT GIRLS</a:t>
            </a:r>
            <a:endParaRPr/>
          </a:p>
        </p:txBody>
      </p:sp>
      <p:grpSp>
        <p:nvGrpSpPr>
          <p:cNvPr id="185" name="Google Shape;185;p5"/>
          <p:cNvGrpSpPr/>
          <p:nvPr/>
        </p:nvGrpSpPr>
        <p:grpSpPr>
          <a:xfrm>
            <a:off x="-212651" y="-318743"/>
            <a:ext cx="8729330" cy="1166468"/>
            <a:chOff x="-212651" y="-318743"/>
            <a:chExt cx="8729330" cy="1166468"/>
          </a:xfrm>
        </p:grpSpPr>
        <p:pic>
          <p:nvPicPr>
            <p:cNvPr id="186" name="Google Shape;186;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187" name="Google Shape;187;p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500"/>
                                        <p:tgtEl>
                                          <p:spTgt spid="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xEl>
                                              <p:pRg st="1" end="1"/>
                                            </p:txEl>
                                          </p:spTgt>
                                        </p:tgtEl>
                                        <p:attrNameLst>
                                          <p:attrName>style.visibility</p:attrName>
                                        </p:attrNameLst>
                                      </p:cBhvr>
                                      <p:to>
                                        <p:strVal val="visible"/>
                                      </p:to>
                                    </p:set>
                                    <p:animEffect transition="in" filter="fade">
                                      <p:cBhvr>
                                        <p:cTn id="12" dur="500"/>
                                        <p:tgtEl>
                                          <p:spTgt spid="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xEl>
                                              <p:pRg st="2" end="2"/>
                                            </p:txEl>
                                          </p:spTgt>
                                        </p:tgtEl>
                                        <p:attrNameLst>
                                          <p:attrName>style.visibility</p:attrName>
                                        </p:attrNameLst>
                                      </p:cBhvr>
                                      <p:to>
                                        <p:strVal val="visible"/>
                                      </p:to>
                                    </p:set>
                                    <p:animEffect transition="in" filter="fade">
                                      <p:cBhvr>
                                        <p:cTn id="17" dur="500"/>
                                        <p:tgtEl>
                                          <p:spTgt spid="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xEl>
                                              <p:pRg st="3" end="3"/>
                                            </p:txEl>
                                          </p:spTgt>
                                        </p:tgtEl>
                                        <p:attrNameLst>
                                          <p:attrName>style.visibility</p:attrName>
                                        </p:attrNameLst>
                                      </p:cBhvr>
                                      <p:to>
                                        <p:strVal val="visible"/>
                                      </p:to>
                                    </p:set>
                                    <p:animEffect transition="in" filter="fade">
                                      <p:cBhvr>
                                        <p:cTn id="22" dur="500"/>
                                        <p:tgtEl>
                                          <p:spTgt spid="1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1">
                                            <p:txEl>
                                              <p:pRg st="4" end="4"/>
                                            </p:txEl>
                                          </p:spTgt>
                                        </p:tgtEl>
                                        <p:attrNameLst>
                                          <p:attrName>style.visibility</p:attrName>
                                        </p:attrNameLst>
                                      </p:cBhvr>
                                      <p:to>
                                        <p:strVal val="visible"/>
                                      </p:to>
                                    </p:set>
                                    <p:animEffect transition="in" filter="fade">
                                      <p:cBhvr>
                                        <p:cTn id="27" dur="500"/>
                                        <p:tgtEl>
                                          <p:spTgt spid="18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1">
                                            <p:txEl>
                                              <p:pRg st="5" end="5"/>
                                            </p:txEl>
                                          </p:spTgt>
                                        </p:tgtEl>
                                        <p:attrNameLst>
                                          <p:attrName>style.visibility</p:attrName>
                                        </p:attrNameLst>
                                      </p:cBhvr>
                                      <p:to>
                                        <p:strVal val="visible"/>
                                      </p:to>
                                    </p:set>
                                    <p:animEffect transition="in" filter="fade">
                                      <p:cBhvr>
                                        <p:cTn id="32" dur="500"/>
                                        <p:tgtEl>
                                          <p:spTgt spid="18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1">
                                            <p:txEl>
                                              <p:pRg st="6" end="6"/>
                                            </p:txEl>
                                          </p:spTgt>
                                        </p:tgtEl>
                                        <p:attrNameLst>
                                          <p:attrName>style.visibility</p:attrName>
                                        </p:attrNameLst>
                                      </p:cBhvr>
                                      <p:to>
                                        <p:strVal val="visible"/>
                                      </p:to>
                                    </p:set>
                                    <p:animEffect transition="in" filter="fade">
                                      <p:cBhvr>
                                        <p:cTn id="37" dur="500"/>
                                        <p:tgtEl>
                                          <p:spTgt spid="18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1">
                                            <p:txEl>
                                              <p:pRg st="7" end="7"/>
                                            </p:txEl>
                                          </p:spTgt>
                                        </p:tgtEl>
                                        <p:attrNameLst>
                                          <p:attrName>style.visibility</p:attrName>
                                        </p:attrNameLst>
                                      </p:cBhvr>
                                      <p:to>
                                        <p:strVal val="visible"/>
                                      </p:to>
                                    </p:set>
                                    <p:animEffect transition="in" filter="fade">
                                      <p:cBhvr>
                                        <p:cTn id="42" dur="500"/>
                                        <p:tgtEl>
                                          <p:spTgt spid="18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50"/>
          <p:cNvPicPr preferRelativeResize="0"/>
          <p:nvPr/>
        </p:nvPicPr>
        <p:blipFill rotWithShape="1">
          <a:blip r:embed="rId3" cstate="screen">
            <a:alphaModFix amt="75000"/>
            <a:extLst>
              <a:ext uri="{28A0092B-C50C-407E-A947-70E740481C1C}">
                <a14:useLocalDpi xmlns:a14="http://schemas.microsoft.com/office/drawing/2010/main"/>
              </a:ext>
            </a:extLst>
          </a:blip>
          <a:srcRect/>
          <a:stretch/>
        </p:blipFill>
        <p:spPr>
          <a:xfrm>
            <a:off x="4622799" y="1657340"/>
            <a:ext cx="7569201" cy="1554490"/>
          </a:xfrm>
          <a:prstGeom prst="rect">
            <a:avLst/>
          </a:prstGeom>
          <a:noFill/>
          <a:ln>
            <a:noFill/>
          </a:ln>
        </p:spPr>
      </p:pic>
      <p:sp>
        <p:nvSpPr>
          <p:cNvPr id="687" name="Google Shape;687;p50"/>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688" name="Google Shape;688;p50" descr="A picture containing text&#10;&#10;Description automatically generated"/>
          <p:cNvPicPr preferRelativeResize="0"/>
          <p:nvPr/>
        </p:nvPicPr>
        <p:blipFill rotWithShape="1">
          <a:blip r:embed="rId4">
            <a:alphaModFix/>
          </a:blip>
          <a:srcRect/>
          <a:stretch/>
        </p:blipFill>
        <p:spPr>
          <a:xfrm rot="-5400000">
            <a:off x="-1484224" y="1361388"/>
            <a:ext cx="7067333" cy="4098888"/>
          </a:xfrm>
          <a:prstGeom prst="rect">
            <a:avLst/>
          </a:prstGeom>
          <a:noFill/>
          <a:ln>
            <a:noFill/>
          </a:ln>
        </p:spPr>
      </p:pic>
      <p:sp>
        <p:nvSpPr>
          <p:cNvPr id="689" name="Google Shape;689;p50"/>
          <p:cNvSpPr txBox="1"/>
          <p:nvPr/>
        </p:nvSpPr>
        <p:spPr>
          <a:xfrm>
            <a:off x="4979266" y="1790691"/>
            <a:ext cx="6227214" cy="23909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TOPIC 3.2</a:t>
            </a:r>
            <a:br>
              <a:rPr lang="en-GB" sz="2800" b="1">
                <a:solidFill>
                  <a:schemeClr val="dk2"/>
                </a:solidFill>
                <a:latin typeface="Arial"/>
                <a:ea typeface="Arial"/>
                <a:cs typeface="Arial"/>
                <a:sym typeface="Arial"/>
              </a:rPr>
            </a:br>
            <a:r>
              <a:rPr lang="en-GB" sz="2800" b="0">
                <a:solidFill>
                  <a:srgbClr val="5A0058"/>
                </a:solidFill>
                <a:latin typeface="Calibri"/>
                <a:ea typeface="Calibri"/>
                <a:cs typeface="Calibri"/>
                <a:sym typeface="Calibri"/>
              </a:rPr>
              <a:t>TEACH BACK – ADOLESCENT BOYS AND GIRLS LIFE SKILLS </a:t>
            </a:r>
            <a:endParaRPr/>
          </a:p>
          <a:p>
            <a:pPr marL="0" marR="0" lvl="0" indent="0" algn="l" rtl="0">
              <a:lnSpc>
                <a:spcPct val="90000"/>
              </a:lnSpc>
              <a:spcBef>
                <a:spcPts val="0"/>
              </a:spcBef>
              <a:spcAft>
                <a:spcPts val="0"/>
              </a:spcAft>
              <a:buClr>
                <a:srgbClr val="5A0058"/>
              </a:buClr>
              <a:buSzPts val="2800"/>
              <a:buFont typeface="Calibri"/>
              <a:buNone/>
            </a:pPr>
            <a:r>
              <a:rPr lang="en-GB" sz="2800" b="0">
                <a:solidFill>
                  <a:srgbClr val="5A0058"/>
                </a:solidFill>
                <a:latin typeface="Calibri"/>
                <a:ea typeface="Calibri"/>
                <a:cs typeface="Calibri"/>
                <a:sym typeface="Calibri"/>
              </a:rPr>
              <a:t>     </a:t>
            </a:r>
            <a:endParaRPr/>
          </a:p>
          <a:p>
            <a:pPr marL="0" marR="0" lvl="0" indent="0" algn="l" rtl="0">
              <a:lnSpc>
                <a:spcPct val="90000"/>
              </a:lnSpc>
              <a:spcBef>
                <a:spcPts val="0"/>
              </a:spcBef>
              <a:spcAft>
                <a:spcPts val="0"/>
              </a:spcAft>
              <a:buClr>
                <a:srgbClr val="5A0058"/>
              </a:buClr>
              <a:buSzPts val="2800"/>
              <a:buFont typeface="Calibri"/>
              <a:buNone/>
            </a:pPr>
            <a:r>
              <a:rPr lang="en-GB" sz="2800" b="0">
                <a:solidFill>
                  <a:srgbClr val="5A0058"/>
                </a:solidFill>
                <a:latin typeface="Calibri"/>
                <a:ea typeface="Calibri"/>
                <a:cs typeface="Calibri"/>
                <a:sym typeface="Calibri"/>
              </a:rPr>
              <a:t>     5.5 HOURS</a:t>
            </a:r>
            <a:endParaRPr/>
          </a:p>
          <a:p>
            <a:pPr marL="0" marR="0" lvl="0" indent="0" algn="l" rtl="0">
              <a:lnSpc>
                <a:spcPct val="90000"/>
              </a:lnSpc>
              <a:spcBef>
                <a:spcPts val="0"/>
              </a:spcBef>
              <a:spcAft>
                <a:spcPts val="0"/>
              </a:spcAft>
              <a:buClr>
                <a:srgbClr val="5A0058"/>
              </a:buClr>
              <a:buSzPts val="2800"/>
              <a:buFont typeface="Arial"/>
              <a:buNone/>
            </a:pPr>
            <a:br>
              <a:rPr lang="en-GB" sz="2800" b="0">
                <a:solidFill>
                  <a:srgbClr val="5A0058"/>
                </a:solidFill>
                <a:latin typeface="Arial"/>
                <a:ea typeface="Arial"/>
                <a:cs typeface="Arial"/>
                <a:sym typeface="Arial"/>
              </a:rPr>
            </a:br>
            <a:endParaRPr sz="2800" b="1">
              <a:solidFill>
                <a:schemeClr val="dk2"/>
              </a:solidFill>
              <a:latin typeface="Arial"/>
              <a:ea typeface="Arial"/>
              <a:cs typeface="Arial"/>
              <a:sym typeface="Arial"/>
            </a:endParaRPr>
          </a:p>
        </p:txBody>
      </p:sp>
      <p:pic>
        <p:nvPicPr>
          <p:cNvPr id="690" name="Google Shape;690;p50"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4935" y="3415174"/>
            <a:ext cx="271354" cy="271354"/>
          </a:xfrm>
          <a:prstGeom prst="rect">
            <a:avLst/>
          </a:prstGeom>
          <a:noFill/>
          <a:ln>
            <a:noFill/>
          </a:ln>
        </p:spPr>
      </p:pic>
      <p:pic>
        <p:nvPicPr>
          <p:cNvPr id="691" name="Google Shape;691;p50"/>
          <p:cNvPicPr preferRelativeResize="0"/>
          <p:nvPr/>
        </p:nvPicPr>
        <p:blipFill rotWithShape="1">
          <a:blip r:embed="rId6" cstate="screen">
            <a:alphaModFix amt="85000"/>
            <a:extLst>
              <a:ext uri="{28A0092B-C50C-407E-A947-70E740481C1C}">
                <a14:useLocalDpi xmlns:a14="http://schemas.microsoft.com/office/drawing/2010/main"/>
              </a:ext>
            </a:extLst>
          </a:blip>
          <a:srcRect/>
          <a:stretch/>
        </p:blipFill>
        <p:spPr>
          <a:xfrm>
            <a:off x="-92493" y="0"/>
            <a:ext cx="4516576" cy="6858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603665" y="2840860"/>
            <a:ext cx="4052711" cy="1780240"/>
          </a:xfrm>
          <a:prstGeom prst="rect">
            <a:avLst/>
          </a:prstGeom>
          <a:noFill/>
          <a:ln>
            <a:noFill/>
          </a:ln>
        </p:spPr>
      </p:pic>
      <p:sp>
        <p:nvSpPr>
          <p:cNvPr id="698" name="Google Shape;698;p51"/>
          <p:cNvSpPr txBox="1"/>
          <p:nvPr/>
        </p:nvSpPr>
        <p:spPr>
          <a:xfrm>
            <a:off x="532571" y="344949"/>
            <a:ext cx="11049829" cy="840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Preparing to Facilitate </a:t>
            </a:r>
            <a:endParaRPr/>
          </a:p>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     1 HOUR</a:t>
            </a:r>
            <a:endParaRPr sz="2800" b="0">
              <a:solidFill>
                <a:srgbClr val="5A0058"/>
              </a:solidFill>
              <a:latin typeface="Calibri"/>
              <a:ea typeface="Calibri"/>
              <a:cs typeface="Calibri"/>
              <a:sym typeface="Calibri"/>
            </a:endParaRPr>
          </a:p>
        </p:txBody>
      </p:sp>
      <p:graphicFrame>
        <p:nvGraphicFramePr>
          <p:cNvPr id="699" name="Google Shape;699;p51"/>
          <p:cNvGraphicFramePr/>
          <p:nvPr>
            <p:extLst>
              <p:ext uri="{D42A27DB-BD31-4B8C-83A1-F6EECF244321}">
                <p14:modId xmlns:p14="http://schemas.microsoft.com/office/powerpoint/2010/main" val="2178992040"/>
              </p:ext>
            </p:extLst>
          </p:nvPr>
        </p:nvGraphicFramePr>
        <p:xfrm>
          <a:off x="751634" y="1889333"/>
          <a:ext cx="10108300" cy="3861745"/>
        </p:xfrm>
        <a:graphic>
          <a:graphicData uri="http://schemas.openxmlformats.org/drawingml/2006/table">
            <a:tbl>
              <a:tblPr>
                <a:noFill/>
                <a:tableStyleId>{77CAEF4D-A731-465D-BF0A-8A2DEB705BAB}</a:tableStyleId>
              </a:tblPr>
              <a:tblGrid>
                <a:gridCol w="1755975">
                  <a:extLst>
                    <a:ext uri="{9D8B030D-6E8A-4147-A177-3AD203B41FA5}">
                      <a16:colId xmlns:a16="http://schemas.microsoft.com/office/drawing/2014/main" val="20000"/>
                    </a:ext>
                  </a:extLst>
                </a:gridCol>
                <a:gridCol w="5738200">
                  <a:extLst>
                    <a:ext uri="{9D8B030D-6E8A-4147-A177-3AD203B41FA5}">
                      <a16:colId xmlns:a16="http://schemas.microsoft.com/office/drawing/2014/main" val="20001"/>
                    </a:ext>
                  </a:extLst>
                </a:gridCol>
                <a:gridCol w="2614125">
                  <a:extLst>
                    <a:ext uri="{9D8B030D-6E8A-4147-A177-3AD203B41FA5}">
                      <a16:colId xmlns:a16="http://schemas.microsoft.com/office/drawing/2014/main" val="20002"/>
                    </a:ext>
                  </a:extLst>
                </a:gridCol>
              </a:tblGrid>
              <a:tr h="612775">
                <a:tc>
                  <a:txBody>
                    <a:bodyPr/>
                    <a:lstStyle/>
                    <a:p>
                      <a:pPr marL="0" marR="379095" lvl="0" indent="0" algn="just" rtl="0">
                        <a:spcBef>
                          <a:spcPts val="0"/>
                        </a:spcBef>
                        <a:spcAft>
                          <a:spcPts val="0"/>
                        </a:spcAft>
                        <a:buNone/>
                      </a:pPr>
                      <a:r>
                        <a:rPr lang="en-GB" sz="1600" b="1" i="0" u="none" strike="noStrike" cap="none">
                          <a:solidFill>
                            <a:schemeClr val="dk1"/>
                          </a:solidFill>
                          <a:latin typeface="Calibri"/>
                          <a:ea typeface="Calibri"/>
                          <a:cs typeface="Calibri"/>
                          <a:sym typeface="Calibri"/>
                        </a:rPr>
                        <a:t>TEAM 1</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SESSION 3 </a:t>
                      </a:r>
                      <a:r>
                        <a:rPr lang="en-GB" sz="1600" b="0" i="0" u="none" strike="noStrike" cap="none">
                          <a:solidFill>
                            <a:schemeClr val="dk1"/>
                          </a:solidFill>
                          <a:latin typeface="Calibri"/>
                          <a:ea typeface="Calibri"/>
                          <a:cs typeface="Calibri"/>
                          <a:sym typeface="Calibri"/>
                        </a:rPr>
                        <a:t>Effective Communication </a:t>
                      </a:r>
                      <a:endParaRPr/>
                    </a:p>
                    <a:p>
                      <a:pPr marL="0" marR="0" lvl="0" indent="0" algn="l" rtl="0">
                        <a:spcBef>
                          <a:spcPts val="0"/>
                        </a:spcBef>
                        <a:spcAft>
                          <a:spcPts val="0"/>
                        </a:spcAft>
                        <a:buNone/>
                      </a:pPr>
                      <a:r>
                        <a:rPr lang="en-GB" sz="1600" b="0" i="0" u="none" strike="noStrike" cap="none">
                          <a:solidFill>
                            <a:schemeClr val="dk1"/>
                          </a:solidFill>
                          <a:latin typeface="Calibri"/>
                          <a:ea typeface="Calibri"/>
                          <a:cs typeface="Calibri"/>
                          <a:sym typeface="Calibri"/>
                        </a:rPr>
                        <a:t>Section: Discussion: Communication Skills </a:t>
                      </a: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600" b="0" i="0" u="none" strike="noStrike" cap="none">
                          <a:solidFill>
                            <a:schemeClr val="dk1"/>
                          </a:solidFill>
                          <a:latin typeface="Calibri"/>
                          <a:ea typeface="Calibri"/>
                          <a:cs typeface="Calibri"/>
                          <a:sym typeface="Calibri"/>
                        </a:rPr>
                        <a:t>Girl’s tool </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643475">
                <a:tc>
                  <a:txBody>
                    <a:bodyPr/>
                    <a:lstStyle/>
                    <a:p>
                      <a:pPr marL="0" marR="379095" lvl="0" indent="0" algn="just" rtl="0">
                        <a:spcBef>
                          <a:spcPts val="0"/>
                        </a:spcBef>
                        <a:spcAft>
                          <a:spcPts val="0"/>
                        </a:spcAft>
                        <a:buNone/>
                      </a:pPr>
                      <a:r>
                        <a:rPr lang="en-GB" sz="1600" b="1" i="0" u="none" strike="noStrike" cap="none">
                          <a:solidFill>
                            <a:schemeClr val="dk1"/>
                          </a:solidFill>
                          <a:latin typeface="Calibri"/>
                          <a:ea typeface="Calibri"/>
                          <a:cs typeface="Calibri"/>
                          <a:sym typeface="Calibri"/>
                        </a:rPr>
                        <a:t>TEAM 2</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just" rtl="0">
                        <a:spcBef>
                          <a:spcPts val="0"/>
                        </a:spcBef>
                        <a:spcAft>
                          <a:spcPts val="0"/>
                        </a:spcAft>
                        <a:buNone/>
                      </a:pPr>
                      <a:r>
                        <a:rPr lang="en-GB" sz="1600" b="1" i="0" u="none" strike="noStrike" cap="none">
                          <a:solidFill>
                            <a:schemeClr val="dk1"/>
                          </a:solidFill>
                          <a:latin typeface="Calibri"/>
                          <a:ea typeface="Calibri"/>
                          <a:cs typeface="Calibri"/>
                          <a:sym typeface="Calibri"/>
                        </a:rPr>
                        <a:t>SESSION 4 </a:t>
                      </a:r>
                      <a:r>
                        <a:rPr lang="en-GB" sz="1600" b="0" i="0" u="none" strike="noStrike" cap="none">
                          <a:solidFill>
                            <a:schemeClr val="dk1"/>
                          </a:solidFill>
                          <a:latin typeface="Calibri"/>
                          <a:ea typeface="Calibri"/>
                          <a:cs typeface="Calibri"/>
                          <a:sym typeface="Calibri"/>
                        </a:rPr>
                        <a:t>Decision-making and Problem Solving</a:t>
                      </a:r>
                      <a:endParaRPr/>
                    </a:p>
                    <a:p>
                      <a:pPr marL="0" marR="379095" lvl="0" indent="0" algn="just" rtl="0">
                        <a:spcBef>
                          <a:spcPts val="5"/>
                        </a:spcBef>
                        <a:spcAft>
                          <a:spcPts val="0"/>
                        </a:spcAft>
                        <a:buNone/>
                      </a:pPr>
                      <a:r>
                        <a:rPr lang="en-GB" sz="1600" b="0" i="0" u="none" strike="noStrike" cap="none">
                          <a:solidFill>
                            <a:schemeClr val="dk1"/>
                          </a:solidFill>
                          <a:latin typeface="Calibri"/>
                          <a:ea typeface="Calibri"/>
                          <a:cs typeface="Calibri"/>
                          <a:sym typeface="Calibri"/>
                        </a:rPr>
                        <a:t>Section Positive Strategies (married girls)</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just" rtl="0">
                        <a:lnSpc>
                          <a:spcPct val="10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Girl’s tool </a:t>
                      </a:r>
                      <a:endParaRPr/>
                    </a:p>
                    <a:p>
                      <a:pPr marL="0" marR="379095" lvl="0" indent="0" algn="just" rtl="0">
                        <a:spcBef>
                          <a:spcPts val="5"/>
                        </a:spcBef>
                        <a:spcAft>
                          <a:spcPts val="0"/>
                        </a:spcAft>
                        <a:buNone/>
                      </a:pP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643475">
                <a:tc>
                  <a:txBody>
                    <a:bodyPr/>
                    <a:lstStyle/>
                    <a:p>
                      <a:pPr marL="0" marR="379095" lvl="0" indent="0" algn="just" rtl="0">
                        <a:spcBef>
                          <a:spcPts val="0"/>
                        </a:spcBef>
                        <a:spcAft>
                          <a:spcPts val="0"/>
                        </a:spcAft>
                        <a:buNone/>
                      </a:pPr>
                      <a:r>
                        <a:rPr lang="en-GB" sz="1600" b="1" i="0" u="none" strike="noStrike" cap="none">
                          <a:solidFill>
                            <a:schemeClr val="dk1"/>
                          </a:solidFill>
                          <a:latin typeface="Calibri"/>
                          <a:ea typeface="Calibri"/>
                          <a:cs typeface="Calibri"/>
                          <a:sym typeface="Calibri"/>
                        </a:rPr>
                        <a:t>TEAM 3</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just" rtl="0">
                        <a:spcBef>
                          <a:spcPts val="0"/>
                        </a:spcBef>
                        <a:spcAft>
                          <a:spcPts val="0"/>
                        </a:spcAft>
                        <a:buNone/>
                      </a:pPr>
                      <a:r>
                        <a:rPr lang="en-GB" sz="1600" b="1" i="0" u="none" strike="noStrike" cap="none">
                          <a:solidFill>
                            <a:schemeClr val="dk1"/>
                          </a:solidFill>
                          <a:latin typeface="Calibri"/>
                          <a:ea typeface="Calibri"/>
                          <a:cs typeface="Calibri"/>
                          <a:sym typeface="Calibri"/>
                        </a:rPr>
                        <a:t>SESSION 9 </a:t>
                      </a:r>
                      <a:r>
                        <a:rPr lang="en-GB" sz="1600" b="0" i="0" u="none" strike="noStrike" cap="none">
                          <a:solidFill>
                            <a:schemeClr val="dk1"/>
                          </a:solidFill>
                          <a:latin typeface="Calibri"/>
                          <a:ea typeface="Calibri"/>
                          <a:cs typeface="Calibri"/>
                          <a:sym typeface="Calibri"/>
                        </a:rPr>
                        <a:t>Our Health – Part 1</a:t>
                      </a:r>
                      <a:endParaRPr/>
                    </a:p>
                    <a:p>
                      <a:pPr marL="0" marR="379095" lvl="0" indent="0" algn="just" rtl="0">
                        <a:spcBef>
                          <a:spcPts val="5"/>
                        </a:spcBef>
                        <a:spcAft>
                          <a:spcPts val="0"/>
                        </a:spcAft>
                        <a:buNone/>
                      </a:pPr>
                      <a:r>
                        <a:rPr lang="en-GB" sz="1600" b="0" i="0" u="none" strike="noStrike" cap="none">
                          <a:solidFill>
                            <a:schemeClr val="dk1"/>
                          </a:solidFill>
                          <a:latin typeface="Calibri"/>
                          <a:ea typeface="Calibri"/>
                          <a:cs typeface="Calibri"/>
                          <a:sym typeface="Calibri"/>
                        </a:rPr>
                        <a:t>Changes That We Feel and See (Unmarried girls)</a:t>
                      </a: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just" rtl="0">
                        <a:lnSpc>
                          <a:spcPct val="10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Girl’s tool </a:t>
                      </a:r>
                      <a:endParaRPr/>
                    </a:p>
                    <a:p>
                      <a:pPr marL="0" marR="379095" lvl="0" indent="0" algn="just" rtl="0">
                        <a:spcBef>
                          <a:spcPts val="5"/>
                        </a:spcBef>
                        <a:spcAft>
                          <a:spcPts val="0"/>
                        </a:spcAft>
                        <a:buNone/>
                      </a:pP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620900">
                <a:tc>
                  <a:txBody>
                    <a:bodyPr/>
                    <a:lstStyle/>
                    <a:p>
                      <a:pPr marL="0" marR="379095" lvl="0" indent="0" algn="just" rtl="0">
                        <a:spcBef>
                          <a:spcPts val="0"/>
                        </a:spcBef>
                        <a:spcAft>
                          <a:spcPts val="0"/>
                        </a:spcAft>
                        <a:buNone/>
                      </a:pPr>
                      <a:r>
                        <a:rPr lang="en-GB" sz="1600" b="1" i="0" u="none" strike="noStrike" cap="none">
                          <a:solidFill>
                            <a:schemeClr val="dk1"/>
                          </a:solidFill>
                          <a:latin typeface="Calibri"/>
                          <a:ea typeface="Calibri"/>
                          <a:cs typeface="Calibri"/>
                          <a:sym typeface="Calibri"/>
                        </a:rPr>
                        <a:t>TEAM 4</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just" rtl="0">
                        <a:spcBef>
                          <a:spcPts val="0"/>
                        </a:spcBef>
                        <a:spcAft>
                          <a:spcPts val="0"/>
                        </a:spcAft>
                        <a:buNone/>
                      </a:pPr>
                      <a:r>
                        <a:rPr lang="en-GB" sz="1600" b="1" i="0" u="none" strike="noStrike" cap="none" dirty="0">
                          <a:solidFill>
                            <a:schemeClr val="dk1"/>
                          </a:solidFill>
                          <a:latin typeface="Calibri"/>
                          <a:ea typeface="Calibri"/>
                          <a:cs typeface="Calibri"/>
                          <a:sym typeface="Calibri"/>
                        </a:rPr>
                        <a:t>SESSION 9 </a:t>
                      </a:r>
                      <a:r>
                        <a:rPr lang="en-GB" sz="1600" b="0" i="0" u="none" strike="noStrike" cap="none" dirty="0">
                          <a:solidFill>
                            <a:schemeClr val="dk1"/>
                          </a:solidFill>
                          <a:latin typeface="Calibri"/>
                          <a:ea typeface="Calibri"/>
                          <a:cs typeface="Calibri"/>
                          <a:sym typeface="Calibri"/>
                        </a:rPr>
                        <a:t> Our Health – Part 1 </a:t>
                      </a:r>
                      <a:endParaRPr dirty="0"/>
                    </a:p>
                    <a:p>
                      <a:pPr marL="0" marR="379095" lvl="0" indent="0" algn="just" rtl="0">
                        <a:spcBef>
                          <a:spcPts val="5"/>
                        </a:spcBef>
                        <a:spcAft>
                          <a:spcPts val="0"/>
                        </a:spcAft>
                        <a:buNone/>
                      </a:pPr>
                      <a:r>
                        <a:rPr lang="en-GB" sz="1600" b="0" i="0" u="none" strike="noStrike" cap="none" dirty="0">
                          <a:solidFill>
                            <a:schemeClr val="dk1"/>
                          </a:solidFill>
                          <a:latin typeface="Calibri"/>
                          <a:ea typeface="Calibri"/>
                          <a:cs typeface="Calibri"/>
                          <a:sym typeface="Calibri"/>
                        </a:rPr>
                        <a:t>Menstruation (Married Girls)</a:t>
                      </a:r>
                      <a:endParaRPr dirty="0"/>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just" rtl="0">
                        <a:lnSpc>
                          <a:spcPct val="10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Girl’s tool </a:t>
                      </a:r>
                      <a:endParaRPr/>
                    </a:p>
                    <a:p>
                      <a:pPr marL="0" marR="379095" lvl="0" indent="0" algn="just" rtl="0">
                        <a:spcBef>
                          <a:spcPts val="5"/>
                        </a:spcBef>
                        <a:spcAft>
                          <a:spcPts val="0"/>
                        </a:spcAft>
                        <a:buNone/>
                      </a:pP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685450">
                <a:tc>
                  <a:txBody>
                    <a:bodyPr/>
                    <a:lstStyle/>
                    <a:p>
                      <a:pPr marL="0" marR="379095" lvl="0" indent="0" algn="just" rtl="0">
                        <a:spcBef>
                          <a:spcPts val="0"/>
                        </a:spcBef>
                        <a:spcAft>
                          <a:spcPts val="0"/>
                        </a:spcAft>
                        <a:buNone/>
                      </a:pPr>
                      <a:r>
                        <a:rPr lang="en-GB" sz="1600" b="1" i="0" u="none" strike="noStrike" cap="none">
                          <a:solidFill>
                            <a:schemeClr val="dk1"/>
                          </a:solidFill>
                          <a:latin typeface="Calibri"/>
                          <a:ea typeface="Calibri"/>
                          <a:cs typeface="Calibri"/>
                          <a:sym typeface="Calibri"/>
                        </a:rPr>
                        <a:t>TEAM 5</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just" rtl="0">
                        <a:spcBef>
                          <a:spcPts val="0"/>
                        </a:spcBef>
                        <a:spcAft>
                          <a:spcPts val="0"/>
                        </a:spcAft>
                        <a:buNone/>
                      </a:pPr>
                      <a:r>
                        <a:rPr lang="en-GB" sz="1600" b="1" i="0" u="none" strike="noStrike" cap="none" dirty="0">
                          <a:solidFill>
                            <a:schemeClr val="dk1"/>
                          </a:solidFill>
                          <a:latin typeface="Calibri"/>
                          <a:ea typeface="Calibri"/>
                          <a:cs typeface="Calibri"/>
                          <a:sym typeface="Calibri"/>
                        </a:rPr>
                        <a:t>SESSION 7 </a:t>
                      </a:r>
                      <a:r>
                        <a:rPr lang="en-GB" sz="1600" b="0" i="0" u="none" strike="noStrike" cap="none" dirty="0">
                          <a:solidFill>
                            <a:schemeClr val="dk1"/>
                          </a:solidFill>
                          <a:latin typeface="Calibri"/>
                          <a:ea typeface="Calibri"/>
                          <a:cs typeface="Calibri"/>
                          <a:sym typeface="Calibri"/>
                        </a:rPr>
                        <a:t>Sexual and Reproductive Health </a:t>
                      </a:r>
                      <a:endParaRPr dirty="0"/>
                    </a:p>
                    <a:p>
                      <a:pPr marL="0" marR="379095" lvl="0" indent="0" algn="just" rtl="0">
                        <a:lnSpc>
                          <a:spcPct val="100000"/>
                        </a:lnSpc>
                        <a:spcBef>
                          <a:spcPts val="5"/>
                        </a:spcBef>
                        <a:spcAft>
                          <a:spcPts val="0"/>
                        </a:spcAft>
                        <a:buClr>
                          <a:schemeClr val="dk1"/>
                        </a:buClr>
                        <a:buSzPts val="1600"/>
                        <a:buFont typeface="Calibri"/>
                        <a:buNone/>
                      </a:pPr>
                      <a:r>
                        <a:rPr lang="en-GB" sz="1600" b="0" i="0" u="none" strike="noStrike" cap="none" dirty="0">
                          <a:solidFill>
                            <a:schemeClr val="dk1"/>
                          </a:solidFill>
                          <a:latin typeface="Calibri"/>
                          <a:ea typeface="Calibri"/>
                          <a:cs typeface="Calibri"/>
                          <a:sym typeface="Calibri"/>
                        </a:rPr>
                        <a:t>Activity 1: Puberty </a:t>
                      </a:r>
                      <a:endParaRPr sz="1600" b="0" i="0" u="none" strike="noStrike" cap="none" dirty="0">
                        <a:solidFill>
                          <a:schemeClr val="dk1"/>
                        </a:solidFill>
                        <a:latin typeface="Calibri"/>
                        <a:ea typeface="Calibri"/>
                        <a:cs typeface="Calibri"/>
                        <a:sym typeface="Calibri"/>
                      </a:endParaRPr>
                    </a:p>
                    <a:p>
                      <a:pPr marL="0" marR="379095" lvl="0" indent="0" algn="just" rtl="0">
                        <a:spcBef>
                          <a:spcPts val="5"/>
                        </a:spcBef>
                        <a:spcAft>
                          <a:spcPts val="0"/>
                        </a:spcAft>
                        <a:buNone/>
                      </a:pPr>
                      <a:endParaRPr sz="1600" b="0" i="0" u="none" strike="noStrike" cap="none"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379095" lvl="0" indent="0" algn="just" rtl="0">
                        <a:spcBef>
                          <a:spcPts val="0"/>
                        </a:spcBef>
                        <a:spcAft>
                          <a:spcPts val="0"/>
                        </a:spcAft>
                        <a:buNone/>
                      </a:pPr>
                      <a:r>
                        <a:rPr lang="en-GB" sz="1600" b="0" i="0" u="none" strike="noStrike" cap="none" dirty="0">
                          <a:solidFill>
                            <a:schemeClr val="dk1"/>
                          </a:solidFill>
                          <a:latin typeface="Calibri"/>
                          <a:ea typeface="Calibri"/>
                          <a:cs typeface="Calibri"/>
                          <a:sym typeface="Calibri"/>
                        </a:rPr>
                        <a:t>Boy’s tool</a:t>
                      </a:r>
                      <a:endParaRPr dirty="0"/>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4"/>
                  </a:ext>
                </a:extLst>
              </a:tr>
              <a:tr h="609600">
                <a:tc>
                  <a:txBody>
                    <a:bodyPr/>
                    <a:lstStyle/>
                    <a:p>
                      <a:pPr marL="0" marR="379095" lvl="0" indent="0" algn="just" rtl="0">
                        <a:spcBef>
                          <a:spcPts val="0"/>
                        </a:spcBef>
                        <a:spcAft>
                          <a:spcPts val="0"/>
                        </a:spcAft>
                        <a:buNone/>
                      </a:pPr>
                      <a:r>
                        <a:rPr lang="en-GB" sz="1600" b="1" i="0" u="none" strike="noStrike" cap="none">
                          <a:solidFill>
                            <a:schemeClr val="dk1"/>
                          </a:solidFill>
                          <a:latin typeface="Calibri"/>
                          <a:ea typeface="Calibri"/>
                          <a:cs typeface="Calibri"/>
                          <a:sym typeface="Calibri"/>
                        </a:rPr>
                        <a:t>TEAM 6</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just" rtl="0">
                        <a:lnSpc>
                          <a:spcPct val="100000"/>
                        </a:lnSpc>
                        <a:spcBef>
                          <a:spcPts val="0"/>
                        </a:spcBef>
                        <a:spcAft>
                          <a:spcPts val="0"/>
                        </a:spcAft>
                        <a:buClr>
                          <a:schemeClr val="dk1"/>
                        </a:buClr>
                        <a:buSzPts val="1600"/>
                        <a:buFont typeface="Calibri"/>
                        <a:buNone/>
                      </a:pPr>
                      <a:r>
                        <a:rPr lang="en-GB" sz="1600" b="1" i="0" u="none" strike="noStrike" cap="none">
                          <a:solidFill>
                            <a:schemeClr val="dk1"/>
                          </a:solidFill>
                          <a:latin typeface="Calibri"/>
                          <a:ea typeface="Calibri"/>
                          <a:cs typeface="Calibri"/>
                          <a:sym typeface="Calibri"/>
                        </a:rPr>
                        <a:t>SESSION 10 </a:t>
                      </a:r>
                      <a:r>
                        <a:rPr lang="en-GB" sz="1600" b="0" i="0" u="none" strike="noStrike" cap="none">
                          <a:solidFill>
                            <a:schemeClr val="dk1"/>
                          </a:solidFill>
                          <a:latin typeface="Calibri"/>
                          <a:ea typeface="Calibri"/>
                          <a:cs typeface="Calibri"/>
                          <a:sym typeface="Calibri"/>
                        </a:rPr>
                        <a:t>Securing Health Relationships</a:t>
                      </a:r>
                      <a:endParaRPr/>
                    </a:p>
                    <a:p>
                      <a:pPr marL="0" marR="379095" lvl="0" indent="0" algn="just" rtl="0">
                        <a:lnSpc>
                          <a:spcPct val="100000"/>
                        </a:lnSpc>
                        <a:spcBef>
                          <a:spcPts val="5"/>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Section Positive Strategies; Empathy Clothesline</a:t>
                      </a: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379095" lvl="0" indent="0" algn="just" rtl="0">
                        <a:spcBef>
                          <a:spcPts val="0"/>
                        </a:spcBef>
                        <a:spcAft>
                          <a:spcPts val="0"/>
                        </a:spcAft>
                        <a:buNone/>
                      </a:pPr>
                      <a:r>
                        <a:rPr lang="en-GB" sz="1600" b="0" i="0" u="none" strike="noStrike" cap="none" dirty="0">
                          <a:solidFill>
                            <a:schemeClr val="dk1"/>
                          </a:solidFill>
                          <a:latin typeface="Calibri"/>
                          <a:ea typeface="Calibri"/>
                          <a:cs typeface="Calibri"/>
                          <a:sym typeface="Calibri"/>
                        </a:rPr>
                        <a:t>Boy’s tool </a:t>
                      </a:r>
                      <a:endParaRPr dirty="0"/>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pic>
        <p:nvPicPr>
          <p:cNvPr id="700" name="Google Shape;700;p51"/>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1732791"/>
            <a:ext cx="10160150" cy="92834"/>
          </a:xfrm>
          <a:prstGeom prst="rect">
            <a:avLst/>
          </a:prstGeom>
          <a:noFill/>
          <a:ln>
            <a:noFill/>
          </a:ln>
        </p:spPr>
      </p:pic>
      <p:pic>
        <p:nvPicPr>
          <p:cNvPr id="701" name="Google Shape;701;p51"/>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2363613"/>
            <a:ext cx="10160150" cy="92834"/>
          </a:xfrm>
          <a:prstGeom prst="rect">
            <a:avLst/>
          </a:prstGeom>
          <a:noFill/>
          <a:ln>
            <a:noFill/>
          </a:ln>
        </p:spPr>
      </p:pic>
      <p:pic>
        <p:nvPicPr>
          <p:cNvPr id="702" name="Google Shape;702;p51"/>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2994433"/>
            <a:ext cx="10160150" cy="92834"/>
          </a:xfrm>
          <a:prstGeom prst="rect">
            <a:avLst/>
          </a:prstGeom>
          <a:noFill/>
          <a:ln>
            <a:noFill/>
          </a:ln>
        </p:spPr>
      </p:pic>
      <p:pic>
        <p:nvPicPr>
          <p:cNvPr id="703" name="Google Shape;703;p51"/>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3642615"/>
            <a:ext cx="10160150" cy="92834"/>
          </a:xfrm>
          <a:prstGeom prst="rect">
            <a:avLst/>
          </a:prstGeom>
          <a:noFill/>
          <a:ln>
            <a:noFill/>
          </a:ln>
        </p:spPr>
      </p:pic>
      <p:pic>
        <p:nvPicPr>
          <p:cNvPr id="704" name="Google Shape;704;p51"/>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4261860"/>
            <a:ext cx="10160150" cy="92834"/>
          </a:xfrm>
          <a:prstGeom prst="rect">
            <a:avLst/>
          </a:prstGeom>
          <a:noFill/>
          <a:ln>
            <a:noFill/>
          </a:ln>
        </p:spPr>
      </p:pic>
      <p:pic>
        <p:nvPicPr>
          <p:cNvPr id="705" name="Google Shape;705;p51"/>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4950553"/>
            <a:ext cx="10160150" cy="92834"/>
          </a:xfrm>
          <a:prstGeom prst="rect">
            <a:avLst/>
          </a:prstGeom>
          <a:noFill/>
          <a:ln>
            <a:noFill/>
          </a:ln>
        </p:spPr>
      </p:pic>
      <p:pic>
        <p:nvPicPr>
          <p:cNvPr id="706" name="Google Shape;706;p51"/>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5638523"/>
            <a:ext cx="10160150" cy="92834"/>
          </a:xfrm>
          <a:prstGeom prst="rect">
            <a:avLst/>
          </a:prstGeom>
          <a:noFill/>
          <a:ln>
            <a:noFill/>
          </a:ln>
        </p:spPr>
      </p:pic>
      <p:pic>
        <p:nvPicPr>
          <p:cNvPr id="707" name="Google Shape;707;p51"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5663" y="819865"/>
            <a:ext cx="271354" cy="27135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52"/>
          <p:cNvPicPr preferRelativeResize="0"/>
          <p:nvPr/>
        </p:nvPicPr>
        <p:blipFill rotWithShape="1">
          <a:blip r:embed="rId3" cstate="screen">
            <a:alphaModFix amt="75000"/>
            <a:extLst>
              <a:ext uri="{28A0092B-C50C-407E-A947-70E740481C1C}">
                <a14:useLocalDpi xmlns:a14="http://schemas.microsoft.com/office/drawing/2010/main"/>
              </a:ext>
            </a:extLst>
          </a:blip>
          <a:srcRect/>
          <a:stretch/>
        </p:blipFill>
        <p:spPr>
          <a:xfrm>
            <a:off x="4622799" y="1657340"/>
            <a:ext cx="7569201" cy="1125229"/>
          </a:xfrm>
          <a:prstGeom prst="rect">
            <a:avLst/>
          </a:prstGeom>
          <a:noFill/>
          <a:ln>
            <a:noFill/>
          </a:ln>
        </p:spPr>
      </p:pic>
      <p:sp>
        <p:nvSpPr>
          <p:cNvPr id="714" name="Google Shape;714;p52"/>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715" name="Google Shape;715;p52" descr="A picture containing text&#10;&#10;Description automatically generated"/>
          <p:cNvPicPr preferRelativeResize="0"/>
          <p:nvPr/>
        </p:nvPicPr>
        <p:blipFill rotWithShape="1">
          <a:blip r:embed="rId4">
            <a:alphaModFix/>
          </a:blip>
          <a:srcRect/>
          <a:stretch/>
        </p:blipFill>
        <p:spPr>
          <a:xfrm rot="-5400000">
            <a:off x="-1484224" y="1361388"/>
            <a:ext cx="7067333" cy="4098888"/>
          </a:xfrm>
          <a:prstGeom prst="rect">
            <a:avLst/>
          </a:prstGeom>
          <a:noFill/>
          <a:ln>
            <a:noFill/>
          </a:ln>
        </p:spPr>
      </p:pic>
      <p:sp>
        <p:nvSpPr>
          <p:cNvPr id="716" name="Google Shape;716;p52"/>
          <p:cNvSpPr txBox="1"/>
          <p:nvPr/>
        </p:nvSpPr>
        <p:spPr>
          <a:xfrm>
            <a:off x="4979266" y="1790691"/>
            <a:ext cx="6227214" cy="23909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TOPIC 3.3</a:t>
            </a:r>
            <a:br>
              <a:rPr lang="en-GB" sz="2800" b="1">
                <a:solidFill>
                  <a:schemeClr val="dk2"/>
                </a:solidFill>
                <a:latin typeface="Arial"/>
                <a:ea typeface="Arial"/>
                <a:cs typeface="Arial"/>
                <a:sym typeface="Arial"/>
              </a:rPr>
            </a:br>
            <a:r>
              <a:rPr lang="en-GB" sz="2800" b="0">
                <a:solidFill>
                  <a:srgbClr val="5A0058"/>
                </a:solidFill>
                <a:latin typeface="Calibri"/>
                <a:ea typeface="Calibri"/>
                <a:cs typeface="Calibri"/>
                <a:sym typeface="Calibri"/>
              </a:rPr>
              <a:t>TEACH BACK AGAIN</a:t>
            </a:r>
            <a:endParaRPr/>
          </a:p>
          <a:p>
            <a:pPr marL="0" marR="0" lvl="0" indent="0" algn="l" rtl="0">
              <a:lnSpc>
                <a:spcPct val="90000"/>
              </a:lnSpc>
              <a:spcBef>
                <a:spcPts val="0"/>
              </a:spcBef>
              <a:spcAft>
                <a:spcPts val="0"/>
              </a:spcAft>
              <a:buClr>
                <a:srgbClr val="5A0058"/>
              </a:buClr>
              <a:buSzPts val="2800"/>
              <a:buFont typeface="Calibri"/>
              <a:buNone/>
            </a:pPr>
            <a:r>
              <a:rPr lang="en-GB" sz="2800" b="0">
                <a:solidFill>
                  <a:srgbClr val="5A0058"/>
                </a:solidFill>
                <a:latin typeface="Calibri"/>
                <a:ea typeface="Calibri"/>
                <a:cs typeface="Calibri"/>
                <a:sym typeface="Calibri"/>
              </a:rPr>
              <a:t>     </a:t>
            </a:r>
            <a:endParaRPr/>
          </a:p>
          <a:p>
            <a:pPr marL="0" marR="0" lvl="0" indent="0" algn="l" rtl="0">
              <a:lnSpc>
                <a:spcPct val="90000"/>
              </a:lnSpc>
              <a:spcBef>
                <a:spcPts val="0"/>
              </a:spcBef>
              <a:spcAft>
                <a:spcPts val="0"/>
              </a:spcAft>
              <a:buClr>
                <a:srgbClr val="5A0058"/>
              </a:buClr>
              <a:buSzPts val="2800"/>
              <a:buFont typeface="Calibri"/>
              <a:buNone/>
            </a:pPr>
            <a:r>
              <a:rPr lang="en-GB" sz="2800" b="0">
                <a:solidFill>
                  <a:srgbClr val="5A0058"/>
                </a:solidFill>
                <a:latin typeface="Calibri"/>
                <a:ea typeface="Calibri"/>
                <a:cs typeface="Calibri"/>
                <a:sym typeface="Calibri"/>
              </a:rPr>
              <a:t>     5.5 HOURS</a:t>
            </a:r>
            <a:endParaRPr/>
          </a:p>
          <a:p>
            <a:pPr marL="0" marR="0" lvl="0" indent="0" algn="l" rtl="0">
              <a:lnSpc>
                <a:spcPct val="90000"/>
              </a:lnSpc>
              <a:spcBef>
                <a:spcPts val="0"/>
              </a:spcBef>
              <a:spcAft>
                <a:spcPts val="0"/>
              </a:spcAft>
              <a:buClr>
                <a:srgbClr val="5A0058"/>
              </a:buClr>
              <a:buSzPts val="2800"/>
              <a:buFont typeface="Arial"/>
              <a:buNone/>
            </a:pPr>
            <a:br>
              <a:rPr lang="en-GB" sz="2800" b="0">
                <a:solidFill>
                  <a:srgbClr val="5A0058"/>
                </a:solidFill>
                <a:latin typeface="Arial"/>
                <a:ea typeface="Arial"/>
                <a:cs typeface="Arial"/>
                <a:sym typeface="Arial"/>
              </a:rPr>
            </a:br>
            <a:endParaRPr sz="2800" b="1">
              <a:solidFill>
                <a:schemeClr val="dk2"/>
              </a:solidFill>
              <a:latin typeface="Arial"/>
              <a:ea typeface="Arial"/>
              <a:cs typeface="Arial"/>
              <a:sym typeface="Arial"/>
            </a:endParaRPr>
          </a:p>
        </p:txBody>
      </p:sp>
      <p:pic>
        <p:nvPicPr>
          <p:cNvPr id="717" name="Google Shape;717;p52"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4935" y="3031689"/>
            <a:ext cx="271354" cy="271354"/>
          </a:xfrm>
          <a:prstGeom prst="rect">
            <a:avLst/>
          </a:prstGeom>
          <a:noFill/>
          <a:ln>
            <a:noFill/>
          </a:ln>
        </p:spPr>
      </p:pic>
      <p:pic>
        <p:nvPicPr>
          <p:cNvPr id="718" name="Google Shape;718;p52"/>
          <p:cNvPicPr preferRelativeResize="0"/>
          <p:nvPr/>
        </p:nvPicPr>
        <p:blipFill rotWithShape="1">
          <a:blip r:embed="rId6" cstate="screen">
            <a:alphaModFix amt="85000"/>
            <a:extLst>
              <a:ext uri="{28A0092B-C50C-407E-A947-70E740481C1C}">
                <a14:useLocalDpi xmlns:a14="http://schemas.microsoft.com/office/drawing/2010/main"/>
              </a:ext>
            </a:extLst>
          </a:blip>
          <a:srcRect/>
          <a:stretch/>
        </p:blipFill>
        <p:spPr>
          <a:xfrm>
            <a:off x="-92493" y="0"/>
            <a:ext cx="4516576" cy="6858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717779" y="2849810"/>
            <a:ext cx="4280939" cy="1780240"/>
          </a:xfrm>
          <a:prstGeom prst="rect">
            <a:avLst/>
          </a:prstGeom>
          <a:noFill/>
          <a:ln>
            <a:noFill/>
          </a:ln>
        </p:spPr>
      </p:pic>
      <p:sp>
        <p:nvSpPr>
          <p:cNvPr id="725" name="Google Shape;725;p53"/>
          <p:cNvSpPr txBox="1"/>
          <p:nvPr/>
        </p:nvSpPr>
        <p:spPr>
          <a:xfrm>
            <a:off x="532571" y="344949"/>
            <a:ext cx="11049829" cy="840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Preparing to Facilitate (Again)</a:t>
            </a:r>
            <a:endParaRPr sz="2800" b="0">
              <a:solidFill>
                <a:srgbClr val="5A0058"/>
              </a:solidFill>
              <a:latin typeface="Calibri"/>
              <a:ea typeface="Calibri"/>
              <a:cs typeface="Calibri"/>
              <a:sym typeface="Calibri"/>
            </a:endParaRPr>
          </a:p>
        </p:txBody>
      </p:sp>
      <p:pic>
        <p:nvPicPr>
          <p:cNvPr id="726" name="Google Shape;726;p53"/>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1629921"/>
            <a:ext cx="10160150" cy="92834"/>
          </a:xfrm>
          <a:prstGeom prst="rect">
            <a:avLst/>
          </a:prstGeom>
          <a:noFill/>
          <a:ln>
            <a:noFill/>
          </a:ln>
        </p:spPr>
      </p:pic>
      <p:pic>
        <p:nvPicPr>
          <p:cNvPr id="727" name="Google Shape;727;p53"/>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2233848"/>
            <a:ext cx="10160150" cy="92834"/>
          </a:xfrm>
          <a:prstGeom prst="rect">
            <a:avLst/>
          </a:prstGeom>
          <a:noFill/>
          <a:ln>
            <a:noFill/>
          </a:ln>
        </p:spPr>
      </p:pic>
      <p:pic>
        <p:nvPicPr>
          <p:cNvPr id="728" name="Google Shape;728;p53"/>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2930783"/>
            <a:ext cx="10160150" cy="92834"/>
          </a:xfrm>
          <a:prstGeom prst="rect">
            <a:avLst/>
          </a:prstGeom>
          <a:noFill/>
          <a:ln>
            <a:noFill/>
          </a:ln>
        </p:spPr>
      </p:pic>
      <p:pic>
        <p:nvPicPr>
          <p:cNvPr id="729" name="Google Shape;729;p53"/>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3670405"/>
            <a:ext cx="10160150" cy="92834"/>
          </a:xfrm>
          <a:prstGeom prst="rect">
            <a:avLst/>
          </a:prstGeom>
          <a:noFill/>
          <a:ln>
            <a:noFill/>
          </a:ln>
        </p:spPr>
      </p:pic>
      <p:pic>
        <p:nvPicPr>
          <p:cNvPr id="730" name="Google Shape;730;p53"/>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4460373"/>
            <a:ext cx="10160150" cy="92834"/>
          </a:xfrm>
          <a:prstGeom prst="rect">
            <a:avLst/>
          </a:prstGeom>
          <a:noFill/>
          <a:ln>
            <a:noFill/>
          </a:ln>
        </p:spPr>
      </p:pic>
      <p:pic>
        <p:nvPicPr>
          <p:cNvPr id="731" name="Google Shape;731;p53"/>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5165705"/>
            <a:ext cx="10160150" cy="92834"/>
          </a:xfrm>
          <a:prstGeom prst="rect">
            <a:avLst/>
          </a:prstGeom>
          <a:noFill/>
          <a:ln>
            <a:noFill/>
          </a:ln>
        </p:spPr>
      </p:pic>
      <p:pic>
        <p:nvPicPr>
          <p:cNvPr id="732" name="Google Shape;732;p53"/>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5787562"/>
            <a:ext cx="10160150" cy="92834"/>
          </a:xfrm>
          <a:prstGeom prst="rect">
            <a:avLst/>
          </a:prstGeom>
          <a:noFill/>
          <a:ln>
            <a:noFill/>
          </a:ln>
        </p:spPr>
      </p:pic>
      <p:graphicFrame>
        <p:nvGraphicFramePr>
          <p:cNvPr id="733" name="Google Shape;733;p53"/>
          <p:cNvGraphicFramePr/>
          <p:nvPr>
            <p:extLst>
              <p:ext uri="{D42A27DB-BD31-4B8C-83A1-F6EECF244321}">
                <p14:modId xmlns:p14="http://schemas.microsoft.com/office/powerpoint/2010/main" val="4105231932"/>
              </p:ext>
            </p:extLst>
          </p:nvPr>
        </p:nvGraphicFramePr>
        <p:xfrm>
          <a:off x="616166" y="1704625"/>
          <a:ext cx="9406375" cy="4484950"/>
        </p:xfrm>
        <a:graphic>
          <a:graphicData uri="http://schemas.openxmlformats.org/drawingml/2006/table">
            <a:tbl>
              <a:tblPr>
                <a:noFill/>
                <a:tableStyleId>{77CAEF4D-A731-465D-BF0A-8A2DEB705BAB}</a:tableStyleId>
              </a:tblPr>
              <a:tblGrid>
                <a:gridCol w="1782475">
                  <a:extLst>
                    <a:ext uri="{9D8B030D-6E8A-4147-A177-3AD203B41FA5}">
                      <a16:colId xmlns:a16="http://schemas.microsoft.com/office/drawing/2014/main" val="20000"/>
                    </a:ext>
                  </a:extLst>
                </a:gridCol>
                <a:gridCol w="5499650">
                  <a:extLst>
                    <a:ext uri="{9D8B030D-6E8A-4147-A177-3AD203B41FA5}">
                      <a16:colId xmlns:a16="http://schemas.microsoft.com/office/drawing/2014/main" val="20001"/>
                    </a:ext>
                  </a:extLst>
                </a:gridCol>
                <a:gridCol w="2124250">
                  <a:extLst>
                    <a:ext uri="{9D8B030D-6E8A-4147-A177-3AD203B41FA5}">
                      <a16:colId xmlns:a16="http://schemas.microsoft.com/office/drawing/2014/main" val="20002"/>
                    </a:ext>
                  </a:extLst>
                </a:gridCol>
              </a:tblGrid>
              <a:tr h="628775">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TEAM 1</a:t>
                      </a:r>
                      <a:endParaRPr sz="1600" b="1"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SESSION 3 </a:t>
                      </a:r>
                      <a:r>
                        <a:rPr lang="en-GB" sz="1600" b="0" i="0" u="none" strike="noStrike" cap="none">
                          <a:solidFill>
                            <a:schemeClr val="dk1"/>
                          </a:solidFill>
                          <a:latin typeface="Calibri"/>
                          <a:ea typeface="Calibri"/>
                          <a:cs typeface="Calibri"/>
                          <a:sym typeface="Calibri"/>
                        </a:rPr>
                        <a:t>Effective Communication</a:t>
                      </a: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0" i="0" u="none" strike="noStrike" cap="none">
                          <a:solidFill>
                            <a:schemeClr val="dk1"/>
                          </a:solidFill>
                          <a:latin typeface="Calibri"/>
                          <a:ea typeface="Calibri"/>
                          <a:cs typeface="Calibri"/>
                          <a:sym typeface="Calibri"/>
                        </a:rPr>
                        <a:t>Section Discussion: Activity 1 &amp; 2</a:t>
                      </a: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600" b="0" i="0" u="none" strike="noStrike" cap="none">
                          <a:solidFill>
                            <a:schemeClr val="dk1"/>
                          </a:solidFill>
                          <a:latin typeface="Calibri"/>
                          <a:ea typeface="Calibri"/>
                          <a:cs typeface="Calibri"/>
                          <a:sym typeface="Calibri"/>
                        </a:rPr>
                        <a:t>Girl’s tool</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58450">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TEAM 2</a:t>
                      </a:r>
                      <a:endParaRPr sz="1600" b="1"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SESSION 10 </a:t>
                      </a:r>
                      <a:r>
                        <a:rPr lang="en-GB" sz="1600" b="0" i="0" u="none" strike="noStrike" cap="none">
                          <a:solidFill>
                            <a:schemeClr val="dk1"/>
                          </a:solidFill>
                          <a:latin typeface="Calibri"/>
                          <a:ea typeface="Calibri"/>
                          <a:cs typeface="Calibri"/>
                          <a:sym typeface="Calibri"/>
                        </a:rPr>
                        <a:t>Our Health Part 2 </a:t>
                      </a:r>
                      <a:endParaRPr sz="1600" b="1" i="0" u="none" strike="noStrike" cap="none">
                        <a:solidFill>
                          <a:schemeClr val="dk1"/>
                        </a:solidFill>
                        <a:latin typeface="Calibri"/>
                        <a:ea typeface="Calibri"/>
                        <a:cs typeface="Calibri"/>
                        <a:sym typeface="Calibri"/>
                      </a:endParaRPr>
                    </a:p>
                    <a:p>
                      <a:pPr marL="0" marR="379095" lvl="0" indent="0" algn="l" rtl="0">
                        <a:spcBef>
                          <a:spcPts val="0"/>
                        </a:spcBef>
                        <a:spcAft>
                          <a:spcPts val="0"/>
                        </a:spcAft>
                        <a:buNone/>
                      </a:pPr>
                      <a:r>
                        <a:rPr lang="en-GB" sz="1600" b="0" i="0" u="none" strike="noStrike" cap="none">
                          <a:solidFill>
                            <a:schemeClr val="dk1"/>
                          </a:solidFill>
                          <a:latin typeface="Calibri"/>
                          <a:ea typeface="Calibri"/>
                          <a:cs typeface="Calibri"/>
                          <a:sym typeface="Calibri"/>
                        </a:rPr>
                        <a:t>Delaying Pregnancy (unmarried girls)</a:t>
                      </a:r>
                      <a:endParaRPr/>
                    </a:p>
                    <a:p>
                      <a:pPr marL="0" marR="379095" lvl="0" indent="0" algn="l" rtl="0">
                        <a:spcBef>
                          <a:spcPts val="0"/>
                        </a:spcBef>
                        <a:spcAft>
                          <a:spcPts val="0"/>
                        </a:spcAft>
                        <a:buNone/>
                      </a:pP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spcBef>
                          <a:spcPts val="0"/>
                        </a:spcBef>
                        <a:spcAft>
                          <a:spcPts val="0"/>
                        </a:spcAft>
                        <a:buNone/>
                      </a:pPr>
                      <a:r>
                        <a:rPr lang="en-GB" sz="1600" b="0" i="0" u="none" strike="noStrike" cap="none">
                          <a:solidFill>
                            <a:schemeClr val="dk1"/>
                          </a:solidFill>
                          <a:latin typeface="Calibri"/>
                          <a:ea typeface="Calibri"/>
                          <a:cs typeface="Calibri"/>
                          <a:sym typeface="Calibri"/>
                        </a:rPr>
                        <a:t>Girl’s tool</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58450">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TEAM 3</a:t>
                      </a:r>
                      <a:endParaRPr sz="1600" b="1"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SESSION 10 </a:t>
                      </a:r>
                      <a:r>
                        <a:rPr lang="en-GB" sz="1600" b="0" i="0" u="none" strike="noStrike" cap="none">
                          <a:solidFill>
                            <a:schemeClr val="dk1"/>
                          </a:solidFill>
                          <a:latin typeface="Calibri"/>
                          <a:ea typeface="Calibri"/>
                          <a:cs typeface="Calibri"/>
                          <a:sym typeface="Calibri"/>
                        </a:rPr>
                        <a:t>Our Health Part 2 </a:t>
                      </a:r>
                      <a:endParaRPr sz="1600" b="1" i="0" u="none" strike="noStrike" cap="none">
                        <a:solidFill>
                          <a:schemeClr val="dk1"/>
                        </a:solidFill>
                        <a:latin typeface="Calibri"/>
                        <a:ea typeface="Calibri"/>
                        <a:cs typeface="Calibri"/>
                        <a:sym typeface="Calibri"/>
                      </a:endParaRPr>
                    </a:p>
                    <a:p>
                      <a:pPr marL="0" marR="379095" lvl="0" indent="0" algn="l" rtl="0">
                        <a:lnSpc>
                          <a:spcPct val="10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Myths and facts about contraception (married girls)</a:t>
                      </a:r>
                      <a:endParaRPr/>
                    </a:p>
                    <a:p>
                      <a:pPr marL="0" marR="379095" lvl="0" indent="0" algn="l" rtl="0">
                        <a:lnSpc>
                          <a:spcPct val="100000"/>
                        </a:lnSpc>
                        <a:spcBef>
                          <a:spcPts val="0"/>
                        </a:spcBef>
                        <a:spcAft>
                          <a:spcPts val="0"/>
                        </a:spcAft>
                        <a:buClr>
                          <a:schemeClr val="dk1"/>
                        </a:buClr>
                        <a:buSzPts val="1600"/>
                        <a:buFont typeface="Verdana"/>
                        <a:buNone/>
                      </a:pP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lnSpc>
                          <a:spcPct val="10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Girl’s tool</a:t>
                      </a: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58450">
                <a:tc>
                  <a:txBody>
                    <a:bodyPr/>
                    <a:lstStyle/>
                    <a:p>
                      <a:pPr marL="0" marR="379095" lvl="0" indent="0" algn="l" rtl="0">
                        <a:spcBef>
                          <a:spcPts val="0"/>
                        </a:spcBef>
                        <a:spcAft>
                          <a:spcPts val="0"/>
                        </a:spcAft>
                        <a:buNone/>
                      </a:pPr>
                      <a:r>
                        <a:rPr lang="en-GB" sz="1600" b="1" i="0" u="none" strike="noStrike" cap="none" dirty="0">
                          <a:solidFill>
                            <a:schemeClr val="dk1"/>
                          </a:solidFill>
                          <a:latin typeface="Calibri"/>
                          <a:ea typeface="Calibri"/>
                          <a:cs typeface="Calibri"/>
                          <a:sym typeface="Calibri"/>
                        </a:rPr>
                        <a:t>TEAM 4</a:t>
                      </a:r>
                      <a:endParaRPr sz="1600" b="1" i="0" u="none" strike="noStrike" cap="none"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spcBef>
                          <a:spcPts val="0"/>
                        </a:spcBef>
                        <a:spcAft>
                          <a:spcPts val="0"/>
                        </a:spcAft>
                        <a:buNone/>
                      </a:pPr>
                      <a:r>
                        <a:rPr lang="en-GB" sz="1600" b="1" i="0" u="none" strike="noStrike" cap="none" dirty="0">
                          <a:solidFill>
                            <a:schemeClr val="dk1"/>
                          </a:solidFill>
                          <a:latin typeface="Calibri"/>
                          <a:ea typeface="Calibri"/>
                          <a:cs typeface="Calibri"/>
                          <a:sym typeface="Calibri"/>
                        </a:rPr>
                        <a:t>SESSION 11 </a:t>
                      </a:r>
                      <a:r>
                        <a:rPr lang="en-GB" sz="1600" b="0" i="0" u="none" strike="noStrike" cap="none" dirty="0">
                          <a:solidFill>
                            <a:schemeClr val="dk1"/>
                          </a:solidFill>
                          <a:latin typeface="Calibri"/>
                          <a:ea typeface="Calibri"/>
                          <a:cs typeface="Calibri"/>
                          <a:sym typeface="Calibri"/>
                        </a:rPr>
                        <a:t>Committing to Healthy Lives</a:t>
                      </a:r>
                      <a:endParaRPr sz="1600" b="0" i="0" u="none" strike="noStrike" cap="none" dirty="0">
                        <a:solidFill>
                          <a:schemeClr val="dk1"/>
                        </a:solidFill>
                        <a:latin typeface="Calibri"/>
                        <a:ea typeface="Calibri"/>
                        <a:cs typeface="Calibri"/>
                        <a:sym typeface="Calibri"/>
                      </a:endParaRPr>
                    </a:p>
                    <a:p>
                      <a:pPr marL="0" marR="379095"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Section Discussion: Adjustments to life </a:t>
                      </a:r>
                      <a:endParaRPr sz="1600" b="0" i="0" u="none" strike="noStrike" cap="none"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lnSpc>
                          <a:spcPct val="100000"/>
                        </a:lnSpc>
                        <a:spcBef>
                          <a:spcPts val="0"/>
                        </a:spcBef>
                        <a:spcAft>
                          <a:spcPts val="0"/>
                        </a:spcAft>
                        <a:buClr>
                          <a:schemeClr val="dk1"/>
                        </a:buClr>
                        <a:buSzPts val="1600"/>
                        <a:buFont typeface="Calibri"/>
                        <a:buNone/>
                      </a:pPr>
                      <a:r>
                        <a:rPr lang="en-GB" sz="1600" b="0" i="0" u="none" strike="noStrike" cap="none" dirty="0">
                          <a:solidFill>
                            <a:schemeClr val="dk1"/>
                          </a:solidFill>
                          <a:latin typeface="Calibri"/>
                          <a:ea typeface="Calibri"/>
                          <a:cs typeface="Calibri"/>
                          <a:sym typeface="Calibri"/>
                        </a:rPr>
                        <a:t>Girl’s tool</a:t>
                      </a:r>
                      <a:endParaRPr dirty="0"/>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678525">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TEAM 5</a:t>
                      </a:r>
                      <a:endParaRPr sz="1600" b="1"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spcBef>
                          <a:spcPts val="0"/>
                        </a:spcBef>
                        <a:spcAft>
                          <a:spcPts val="0"/>
                        </a:spcAft>
                        <a:buNone/>
                      </a:pPr>
                      <a:r>
                        <a:rPr lang="en-GB" sz="1600" b="1" i="0" u="none" strike="noStrike" cap="none" dirty="0">
                          <a:solidFill>
                            <a:schemeClr val="dk1"/>
                          </a:solidFill>
                          <a:latin typeface="Calibri"/>
                          <a:ea typeface="Calibri"/>
                          <a:cs typeface="Calibri"/>
                          <a:sym typeface="Calibri"/>
                        </a:rPr>
                        <a:t>SESSION 6 </a:t>
                      </a:r>
                      <a:r>
                        <a:rPr lang="en-GB" sz="1600" b="0" i="0" u="none" strike="noStrike" cap="none" dirty="0">
                          <a:solidFill>
                            <a:schemeClr val="dk1"/>
                          </a:solidFill>
                          <a:latin typeface="Calibri"/>
                          <a:ea typeface="Calibri"/>
                          <a:cs typeface="Calibri"/>
                          <a:sym typeface="Calibri"/>
                        </a:rPr>
                        <a:t>Gender and Social Norms</a:t>
                      </a:r>
                      <a:endParaRPr dirty="0"/>
                    </a:p>
                    <a:p>
                      <a:pPr marL="0" marR="379095" lvl="0"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Section Discussion: Gender boxes</a:t>
                      </a:r>
                      <a:endParaRPr dirty="0"/>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379095" lvl="0" indent="0" algn="l" rtl="0">
                        <a:lnSpc>
                          <a:spcPct val="100000"/>
                        </a:lnSpc>
                        <a:spcBef>
                          <a:spcPts val="0"/>
                        </a:spcBef>
                        <a:spcAft>
                          <a:spcPts val="0"/>
                        </a:spcAft>
                        <a:buClr>
                          <a:schemeClr val="dk1"/>
                        </a:buClr>
                        <a:buSzPts val="1600"/>
                        <a:buFont typeface="Calibri"/>
                        <a:buNone/>
                      </a:pPr>
                      <a:r>
                        <a:rPr lang="en-GB" sz="1600" b="0" i="0" u="none" strike="noStrike" cap="none">
                          <a:solidFill>
                            <a:schemeClr val="dk1"/>
                          </a:solidFill>
                          <a:latin typeface="Calibri"/>
                          <a:ea typeface="Calibri"/>
                          <a:cs typeface="Calibri"/>
                          <a:sym typeface="Calibri"/>
                        </a:rPr>
                        <a:t>Boy’s tool</a:t>
                      </a: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4"/>
                  </a:ext>
                </a:extLst>
              </a:tr>
              <a:tr h="902300">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TEAM 6</a:t>
                      </a:r>
                      <a:endParaRPr sz="1600" b="1"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lnSpc>
                          <a:spcPct val="100000"/>
                        </a:lnSpc>
                        <a:spcBef>
                          <a:spcPts val="0"/>
                        </a:spcBef>
                        <a:spcAft>
                          <a:spcPts val="0"/>
                        </a:spcAft>
                        <a:buClr>
                          <a:schemeClr val="dk1"/>
                        </a:buClr>
                        <a:buSzPts val="1600"/>
                        <a:buFont typeface="Calibri"/>
                        <a:buNone/>
                      </a:pPr>
                      <a:r>
                        <a:rPr lang="en-GB" sz="1600" b="1" i="0" u="none" strike="noStrike" cap="none" dirty="0">
                          <a:solidFill>
                            <a:schemeClr val="dk1"/>
                          </a:solidFill>
                          <a:latin typeface="Calibri"/>
                          <a:ea typeface="Calibri"/>
                          <a:cs typeface="Calibri"/>
                          <a:sym typeface="Calibri"/>
                        </a:rPr>
                        <a:t>SESSION 8 </a:t>
                      </a:r>
                      <a:r>
                        <a:rPr lang="en-GB" sz="1600" b="0" i="0" u="none" strike="noStrike" cap="none" dirty="0">
                          <a:solidFill>
                            <a:schemeClr val="dk1"/>
                          </a:solidFill>
                          <a:latin typeface="Calibri"/>
                          <a:ea typeface="Calibri"/>
                          <a:cs typeface="Calibri"/>
                          <a:sym typeface="Calibri"/>
                        </a:rPr>
                        <a:t>Contraception, Responsibilities and Rights </a:t>
                      </a:r>
                      <a:endParaRPr dirty="0"/>
                    </a:p>
                    <a:p>
                      <a:pPr marL="0" marR="379095" lvl="0" indent="0" algn="l" rtl="0">
                        <a:lnSpc>
                          <a:spcPct val="100000"/>
                        </a:lnSpc>
                        <a:spcBef>
                          <a:spcPts val="0"/>
                        </a:spcBef>
                        <a:spcAft>
                          <a:spcPts val="0"/>
                        </a:spcAft>
                        <a:buClr>
                          <a:schemeClr val="dk1"/>
                        </a:buClr>
                        <a:buSzPts val="1600"/>
                        <a:buFont typeface="Calibri"/>
                        <a:buNone/>
                      </a:pPr>
                      <a:r>
                        <a:rPr lang="en-GB" sz="1600" b="0" i="0" u="none" strike="noStrike" cap="none" dirty="0">
                          <a:solidFill>
                            <a:schemeClr val="dk1"/>
                          </a:solidFill>
                          <a:latin typeface="Calibri"/>
                          <a:ea typeface="Calibri"/>
                          <a:cs typeface="Calibri"/>
                          <a:sym typeface="Calibri"/>
                        </a:rPr>
                        <a:t>Section Discussion: Child rights </a:t>
                      </a:r>
                      <a:endParaRPr dirty="0"/>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379095" lvl="0" indent="0" algn="l" rtl="0">
                        <a:lnSpc>
                          <a:spcPct val="100000"/>
                        </a:lnSpc>
                        <a:spcBef>
                          <a:spcPts val="0"/>
                        </a:spcBef>
                        <a:spcAft>
                          <a:spcPts val="0"/>
                        </a:spcAft>
                        <a:buClr>
                          <a:schemeClr val="dk1"/>
                        </a:buClr>
                        <a:buSzPts val="1600"/>
                        <a:buFont typeface="Calibri"/>
                        <a:buNone/>
                      </a:pPr>
                      <a:r>
                        <a:rPr lang="en-GB" sz="1600" b="0" i="0" u="none" strike="noStrike" cap="none" dirty="0">
                          <a:solidFill>
                            <a:schemeClr val="dk1"/>
                          </a:solidFill>
                          <a:latin typeface="Calibri"/>
                          <a:ea typeface="Calibri"/>
                          <a:cs typeface="Calibri"/>
                          <a:sym typeface="Calibri"/>
                        </a:rPr>
                        <a:t>Boy’s tool</a:t>
                      </a:r>
                      <a:endParaRPr sz="1600" b="0" i="0" u="none" strike="noStrike" cap="none" dirty="0">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54"/>
          <p:cNvPicPr preferRelativeResize="0"/>
          <p:nvPr/>
        </p:nvPicPr>
        <p:blipFill rotWithShape="1">
          <a:blip r:embed="rId3" cstate="screen">
            <a:alphaModFix amt="75000"/>
            <a:extLst>
              <a:ext uri="{28A0092B-C50C-407E-A947-70E740481C1C}">
                <a14:useLocalDpi xmlns:a14="http://schemas.microsoft.com/office/drawing/2010/main"/>
              </a:ext>
            </a:extLst>
          </a:blip>
          <a:srcRect/>
          <a:stretch/>
        </p:blipFill>
        <p:spPr>
          <a:xfrm>
            <a:off x="4622799" y="1657340"/>
            <a:ext cx="7569201" cy="1125229"/>
          </a:xfrm>
          <a:prstGeom prst="rect">
            <a:avLst/>
          </a:prstGeom>
          <a:noFill/>
          <a:ln>
            <a:noFill/>
          </a:ln>
        </p:spPr>
      </p:pic>
      <p:sp>
        <p:nvSpPr>
          <p:cNvPr id="740" name="Google Shape;740;p54"/>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741" name="Google Shape;741;p54" descr="A picture containing text&#10;&#10;Description automatically generated"/>
          <p:cNvPicPr preferRelativeResize="0"/>
          <p:nvPr/>
        </p:nvPicPr>
        <p:blipFill rotWithShape="1">
          <a:blip r:embed="rId4">
            <a:alphaModFix/>
          </a:blip>
          <a:srcRect/>
          <a:stretch/>
        </p:blipFill>
        <p:spPr>
          <a:xfrm rot="-5400000">
            <a:off x="-1484224" y="1361388"/>
            <a:ext cx="7067333" cy="4098888"/>
          </a:xfrm>
          <a:prstGeom prst="rect">
            <a:avLst/>
          </a:prstGeom>
          <a:noFill/>
          <a:ln>
            <a:noFill/>
          </a:ln>
        </p:spPr>
      </p:pic>
      <p:sp>
        <p:nvSpPr>
          <p:cNvPr id="742" name="Google Shape;742;p54"/>
          <p:cNvSpPr txBox="1"/>
          <p:nvPr/>
        </p:nvSpPr>
        <p:spPr>
          <a:xfrm>
            <a:off x="4979266" y="1790691"/>
            <a:ext cx="6227214" cy="23909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1">
                <a:solidFill>
                  <a:schemeClr val="dk2"/>
                </a:solidFill>
                <a:latin typeface="Calibri"/>
                <a:ea typeface="Calibri"/>
                <a:cs typeface="Calibri"/>
                <a:sym typeface="Calibri"/>
              </a:rPr>
              <a:t>TOPIC 3.4</a:t>
            </a:r>
            <a:br>
              <a:rPr lang="en-GB" sz="2800" b="1">
                <a:solidFill>
                  <a:schemeClr val="dk2"/>
                </a:solidFill>
                <a:latin typeface="Arial"/>
                <a:ea typeface="Arial"/>
                <a:cs typeface="Arial"/>
                <a:sym typeface="Arial"/>
              </a:rPr>
            </a:br>
            <a:r>
              <a:rPr lang="en-GB" sz="2800" b="0">
                <a:solidFill>
                  <a:srgbClr val="5A0058"/>
                </a:solidFill>
                <a:latin typeface="Calibri"/>
                <a:ea typeface="Calibri"/>
                <a:cs typeface="Calibri"/>
                <a:sym typeface="Calibri"/>
              </a:rPr>
              <a:t>TEACH BACK – FOCUSED CARE GROUPS     </a:t>
            </a:r>
            <a:endParaRPr/>
          </a:p>
          <a:p>
            <a:pPr marL="0" marR="0" lvl="0" indent="0" algn="l" rtl="0">
              <a:lnSpc>
                <a:spcPct val="90000"/>
              </a:lnSpc>
              <a:spcBef>
                <a:spcPts val="0"/>
              </a:spcBef>
              <a:spcAft>
                <a:spcPts val="0"/>
              </a:spcAft>
              <a:buClr>
                <a:srgbClr val="5A0058"/>
              </a:buClr>
              <a:buSzPts val="2800"/>
              <a:buFont typeface="Calibri"/>
              <a:buNone/>
            </a:pPr>
            <a:r>
              <a:rPr lang="en-GB" sz="2800" b="0">
                <a:solidFill>
                  <a:srgbClr val="5A0058"/>
                </a:solidFill>
                <a:latin typeface="Calibri"/>
                <a:ea typeface="Calibri"/>
                <a:cs typeface="Calibri"/>
                <a:sym typeface="Calibri"/>
              </a:rPr>
              <a:t>     </a:t>
            </a:r>
            <a:endParaRPr/>
          </a:p>
          <a:p>
            <a:pPr marL="0" marR="0" lvl="0" indent="0" algn="l" rtl="0">
              <a:lnSpc>
                <a:spcPct val="90000"/>
              </a:lnSpc>
              <a:spcBef>
                <a:spcPts val="0"/>
              </a:spcBef>
              <a:spcAft>
                <a:spcPts val="0"/>
              </a:spcAft>
              <a:buClr>
                <a:srgbClr val="5A0058"/>
              </a:buClr>
              <a:buSzPts val="2800"/>
              <a:buFont typeface="Calibri"/>
              <a:buNone/>
            </a:pPr>
            <a:r>
              <a:rPr lang="en-GB" sz="2800" b="0">
                <a:solidFill>
                  <a:srgbClr val="5A0058"/>
                </a:solidFill>
                <a:latin typeface="Calibri"/>
                <a:ea typeface="Calibri"/>
                <a:cs typeface="Calibri"/>
                <a:sym typeface="Calibri"/>
              </a:rPr>
              <a:t>    5.5 HOURS</a:t>
            </a:r>
            <a:endParaRPr/>
          </a:p>
          <a:p>
            <a:pPr marL="0" marR="0" lvl="0" indent="0" algn="l" rtl="0">
              <a:lnSpc>
                <a:spcPct val="90000"/>
              </a:lnSpc>
              <a:spcBef>
                <a:spcPts val="0"/>
              </a:spcBef>
              <a:spcAft>
                <a:spcPts val="0"/>
              </a:spcAft>
              <a:buClr>
                <a:srgbClr val="5A0058"/>
              </a:buClr>
              <a:buSzPts val="2800"/>
              <a:buFont typeface="Arial"/>
              <a:buNone/>
            </a:pPr>
            <a:br>
              <a:rPr lang="en-GB" sz="2800" b="0">
                <a:solidFill>
                  <a:srgbClr val="5A0058"/>
                </a:solidFill>
                <a:latin typeface="Arial"/>
                <a:ea typeface="Arial"/>
                <a:cs typeface="Arial"/>
                <a:sym typeface="Arial"/>
              </a:rPr>
            </a:br>
            <a:endParaRPr sz="2800" b="1">
              <a:solidFill>
                <a:schemeClr val="dk2"/>
              </a:solidFill>
              <a:latin typeface="Arial"/>
              <a:ea typeface="Arial"/>
              <a:cs typeface="Arial"/>
              <a:sym typeface="Arial"/>
            </a:endParaRPr>
          </a:p>
        </p:txBody>
      </p:sp>
      <p:pic>
        <p:nvPicPr>
          <p:cNvPr id="743" name="Google Shape;743;p54"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4935" y="3031689"/>
            <a:ext cx="271354" cy="271354"/>
          </a:xfrm>
          <a:prstGeom prst="rect">
            <a:avLst/>
          </a:prstGeom>
          <a:noFill/>
          <a:ln>
            <a:noFill/>
          </a:ln>
        </p:spPr>
      </p:pic>
      <p:pic>
        <p:nvPicPr>
          <p:cNvPr id="744" name="Google Shape;744;p54"/>
          <p:cNvPicPr preferRelativeResize="0"/>
          <p:nvPr/>
        </p:nvPicPr>
        <p:blipFill rotWithShape="1">
          <a:blip r:embed="rId6" cstate="screen">
            <a:alphaModFix amt="85000"/>
            <a:extLst>
              <a:ext uri="{28A0092B-C50C-407E-A947-70E740481C1C}">
                <a14:useLocalDpi xmlns:a14="http://schemas.microsoft.com/office/drawing/2010/main"/>
              </a:ext>
            </a:extLst>
          </a:blip>
          <a:srcRect/>
          <a:stretch/>
        </p:blipFill>
        <p:spPr>
          <a:xfrm>
            <a:off x="-92493" y="0"/>
            <a:ext cx="4516576" cy="6858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5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283245" y="2520441"/>
            <a:ext cx="3411872" cy="1780240"/>
          </a:xfrm>
          <a:prstGeom prst="rect">
            <a:avLst/>
          </a:prstGeom>
          <a:noFill/>
          <a:ln>
            <a:noFill/>
          </a:ln>
        </p:spPr>
      </p:pic>
      <p:pic>
        <p:nvPicPr>
          <p:cNvPr id="751" name="Google Shape;751;p55"/>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1732791"/>
            <a:ext cx="10160150" cy="92834"/>
          </a:xfrm>
          <a:prstGeom prst="rect">
            <a:avLst/>
          </a:prstGeom>
          <a:noFill/>
          <a:ln>
            <a:noFill/>
          </a:ln>
        </p:spPr>
      </p:pic>
      <p:pic>
        <p:nvPicPr>
          <p:cNvPr id="752" name="Google Shape;752;p55"/>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2336718"/>
            <a:ext cx="10160150" cy="92834"/>
          </a:xfrm>
          <a:prstGeom prst="rect">
            <a:avLst/>
          </a:prstGeom>
          <a:noFill/>
          <a:ln>
            <a:noFill/>
          </a:ln>
        </p:spPr>
      </p:pic>
      <p:pic>
        <p:nvPicPr>
          <p:cNvPr id="753" name="Google Shape;753;p55"/>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2976503"/>
            <a:ext cx="10160150" cy="92834"/>
          </a:xfrm>
          <a:prstGeom prst="rect">
            <a:avLst/>
          </a:prstGeom>
          <a:noFill/>
          <a:ln>
            <a:noFill/>
          </a:ln>
        </p:spPr>
      </p:pic>
      <p:pic>
        <p:nvPicPr>
          <p:cNvPr id="754" name="Google Shape;754;p55"/>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3624685"/>
            <a:ext cx="10160150" cy="92834"/>
          </a:xfrm>
          <a:prstGeom prst="rect">
            <a:avLst/>
          </a:prstGeom>
          <a:noFill/>
          <a:ln>
            <a:noFill/>
          </a:ln>
        </p:spPr>
      </p:pic>
      <p:pic>
        <p:nvPicPr>
          <p:cNvPr id="755" name="Google Shape;755;p55"/>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4277825"/>
            <a:ext cx="10160150" cy="92834"/>
          </a:xfrm>
          <a:prstGeom prst="rect">
            <a:avLst/>
          </a:prstGeom>
          <a:noFill/>
          <a:ln>
            <a:noFill/>
          </a:ln>
        </p:spPr>
      </p:pic>
      <p:pic>
        <p:nvPicPr>
          <p:cNvPr id="756" name="Google Shape;756;p55"/>
          <p:cNvPicPr preferRelativeResize="0"/>
          <p:nvPr/>
        </p:nvPicPr>
        <p:blipFill rotWithShape="1">
          <a:blip r:embed="rId4" cstate="screen">
            <a:alphaModFix amt="50000"/>
            <a:extLst>
              <a:ext uri="{28A0092B-C50C-407E-A947-70E740481C1C}">
                <a14:useLocalDpi xmlns:a14="http://schemas.microsoft.com/office/drawing/2010/main"/>
              </a:ext>
            </a:extLst>
          </a:blip>
          <a:srcRect/>
          <a:stretch/>
        </p:blipFill>
        <p:spPr>
          <a:xfrm rot="10800000">
            <a:off x="616166" y="5023662"/>
            <a:ext cx="10160150" cy="92834"/>
          </a:xfrm>
          <a:prstGeom prst="rect">
            <a:avLst/>
          </a:prstGeom>
          <a:noFill/>
          <a:ln>
            <a:noFill/>
          </a:ln>
        </p:spPr>
      </p:pic>
      <p:graphicFrame>
        <p:nvGraphicFramePr>
          <p:cNvPr id="757" name="Google Shape;757;p55"/>
          <p:cNvGraphicFramePr/>
          <p:nvPr/>
        </p:nvGraphicFramePr>
        <p:xfrm>
          <a:off x="616166" y="1825625"/>
          <a:ext cx="9406375" cy="4111275"/>
        </p:xfrm>
        <a:graphic>
          <a:graphicData uri="http://schemas.openxmlformats.org/drawingml/2006/table">
            <a:tbl>
              <a:tblPr>
                <a:noFill/>
                <a:tableStyleId>{77CAEF4D-A731-465D-BF0A-8A2DEB705BAB}</a:tableStyleId>
              </a:tblPr>
              <a:tblGrid>
                <a:gridCol w="1768450">
                  <a:extLst>
                    <a:ext uri="{9D8B030D-6E8A-4147-A177-3AD203B41FA5}">
                      <a16:colId xmlns:a16="http://schemas.microsoft.com/office/drawing/2014/main" val="20000"/>
                    </a:ext>
                  </a:extLst>
                </a:gridCol>
                <a:gridCol w="7637925">
                  <a:extLst>
                    <a:ext uri="{9D8B030D-6E8A-4147-A177-3AD203B41FA5}">
                      <a16:colId xmlns:a16="http://schemas.microsoft.com/office/drawing/2014/main" val="20001"/>
                    </a:ext>
                  </a:extLst>
                </a:gridCol>
              </a:tblGrid>
              <a:tr h="606450">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TEAM 1</a:t>
                      </a:r>
                      <a:endParaRPr sz="1600" b="1"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SESSION 2</a:t>
                      </a:r>
                      <a:endParaRPr/>
                    </a:p>
                    <a:p>
                      <a:pPr marL="0" marR="0" lvl="0" indent="0" algn="l" rtl="0">
                        <a:spcBef>
                          <a:spcPts val="0"/>
                        </a:spcBef>
                        <a:spcAft>
                          <a:spcPts val="0"/>
                        </a:spcAft>
                        <a:buNone/>
                      </a:pPr>
                      <a:r>
                        <a:rPr lang="en-GB" sz="1600" b="0" i="0" u="none" strike="noStrike" cap="none">
                          <a:solidFill>
                            <a:schemeClr val="dk1"/>
                          </a:solidFill>
                          <a:latin typeface="Calibri"/>
                          <a:ea typeface="Calibri"/>
                          <a:cs typeface="Calibri"/>
                          <a:sym typeface="Calibri"/>
                        </a:rPr>
                        <a:t>Naming Emotions: Sadness, Section Discussion</a:t>
                      </a: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631375">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TEAM 2</a:t>
                      </a:r>
                      <a:endParaRPr sz="1600" b="1"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SESSION 3 </a:t>
                      </a:r>
                      <a:endParaRPr/>
                    </a:p>
                    <a:p>
                      <a:pPr marL="0" marR="379095" lvl="0" indent="0" algn="l" rtl="0">
                        <a:spcBef>
                          <a:spcPts val="0"/>
                        </a:spcBef>
                        <a:spcAft>
                          <a:spcPts val="0"/>
                        </a:spcAft>
                        <a:buNone/>
                      </a:pPr>
                      <a:r>
                        <a:rPr lang="en-GB" sz="1600" b="0" i="0" u="none" strike="noStrike" cap="none">
                          <a:solidFill>
                            <a:schemeClr val="dk1"/>
                          </a:solidFill>
                          <a:latin typeface="Calibri"/>
                          <a:ea typeface="Calibri"/>
                          <a:cs typeface="Calibri"/>
                          <a:sym typeface="Calibri"/>
                        </a:rPr>
                        <a:t>Naming Emotions: Happiness, Section Discussion</a:t>
                      </a: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664025">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TEAM 3</a:t>
                      </a:r>
                      <a:endParaRPr sz="1600" b="1"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SESSION 4</a:t>
                      </a:r>
                      <a:endParaRPr/>
                    </a:p>
                    <a:p>
                      <a:pPr marL="0" marR="379095" lvl="0" indent="0" algn="l" rtl="0">
                        <a:spcBef>
                          <a:spcPts val="0"/>
                        </a:spcBef>
                        <a:spcAft>
                          <a:spcPts val="0"/>
                        </a:spcAft>
                        <a:buNone/>
                      </a:pPr>
                      <a:r>
                        <a:rPr lang="en-GB" sz="1600" b="0" i="0" u="none" strike="noStrike" cap="none">
                          <a:solidFill>
                            <a:schemeClr val="dk1"/>
                          </a:solidFill>
                          <a:latin typeface="Calibri"/>
                          <a:ea typeface="Calibri"/>
                          <a:cs typeface="Calibri"/>
                          <a:sym typeface="Calibri"/>
                        </a:rPr>
                        <a:t>Naming Emotions: Anxiety, Section Discussion</a:t>
                      </a: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684725">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TEAM 4</a:t>
                      </a:r>
                      <a:endParaRPr sz="1600" b="1"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SESSION 5</a:t>
                      </a:r>
                      <a:endParaRPr/>
                    </a:p>
                    <a:p>
                      <a:pPr marL="0" marR="379095" lvl="0" indent="0" algn="l" rtl="0">
                        <a:spcBef>
                          <a:spcPts val="0"/>
                        </a:spcBef>
                        <a:spcAft>
                          <a:spcPts val="0"/>
                        </a:spcAft>
                        <a:buNone/>
                      </a:pPr>
                      <a:r>
                        <a:rPr lang="en-GB" sz="1600" b="0" i="0" u="none" strike="noStrike" cap="none">
                          <a:solidFill>
                            <a:schemeClr val="dk1"/>
                          </a:solidFill>
                          <a:latin typeface="Calibri"/>
                          <a:ea typeface="Calibri"/>
                          <a:cs typeface="Calibri"/>
                          <a:sym typeface="Calibri"/>
                        </a:rPr>
                        <a:t>Naming Emotions: Loneliness, Section Positive Strategies</a:t>
                      </a: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654425">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TEAM 5</a:t>
                      </a:r>
                      <a:endParaRPr sz="1600" b="1"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spcBef>
                          <a:spcPts val="0"/>
                        </a:spcBef>
                        <a:spcAft>
                          <a:spcPts val="0"/>
                        </a:spcAft>
                        <a:buNone/>
                      </a:pPr>
                      <a:r>
                        <a:rPr lang="en-GB" sz="1600" b="1" i="0" u="none" strike="noStrike" cap="none">
                          <a:solidFill>
                            <a:schemeClr val="dk1"/>
                          </a:solidFill>
                          <a:latin typeface="Calibri"/>
                          <a:ea typeface="Calibri"/>
                          <a:cs typeface="Calibri"/>
                          <a:sym typeface="Calibri"/>
                        </a:rPr>
                        <a:t>SESSION 6</a:t>
                      </a:r>
                      <a:endParaRPr/>
                    </a:p>
                    <a:p>
                      <a:pPr marL="0" marR="379095" lvl="0" indent="0" algn="l" rtl="0">
                        <a:spcBef>
                          <a:spcPts val="0"/>
                        </a:spcBef>
                        <a:spcAft>
                          <a:spcPts val="0"/>
                        </a:spcAft>
                        <a:buNone/>
                      </a:pPr>
                      <a:r>
                        <a:rPr lang="en-GB" sz="1600" b="0" i="0" u="none" strike="noStrike" cap="none">
                          <a:solidFill>
                            <a:schemeClr val="dk1"/>
                          </a:solidFill>
                          <a:latin typeface="Calibri"/>
                          <a:ea typeface="Calibri"/>
                          <a:cs typeface="Calibri"/>
                          <a:sym typeface="Calibri"/>
                        </a:rPr>
                        <a:t>Naming Emotions: Loneliness, Section Positive Strategies</a:t>
                      </a: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870275">
                <a:tc>
                  <a:txBody>
                    <a:bodyPr/>
                    <a:lstStyle/>
                    <a:p>
                      <a:pPr marL="0" marR="379095" lvl="0" indent="0" algn="l" rtl="0">
                        <a:spcBef>
                          <a:spcPts val="0"/>
                        </a:spcBef>
                        <a:spcAft>
                          <a:spcPts val="0"/>
                        </a:spcAft>
                        <a:buNone/>
                      </a:pPr>
                      <a:endParaRPr sz="1600" b="1"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379095" lvl="0" indent="0" algn="l" rtl="0">
                        <a:spcBef>
                          <a:spcPts val="0"/>
                        </a:spcBef>
                        <a:spcAft>
                          <a:spcPts val="0"/>
                        </a:spcAft>
                        <a:buNone/>
                      </a:pPr>
                      <a:endParaRPr sz="1600" b="0" i="0" u="none" strike="noStrike" cap="none">
                        <a:solidFill>
                          <a:schemeClr val="dk1"/>
                        </a:solidFill>
                        <a:latin typeface="Calibri"/>
                        <a:ea typeface="Calibri"/>
                        <a:cs typeface="Calibri"/>
                        <a:sym typeface="Calibri"/>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758" name="Google Shape;758;p55"/>
          <p:cNvSpPr txBox="1"/>
          <p:nvPr/>
        </p:nvSpPr>
        <p:spPr>
          <a:xfrm>
            <a:off x="532571" y="344949"/>
            <a:ext cx="11049829" cy="840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Preparing to Facilitate</a:t>
            </a:r>
            <a:endParaRPr/>
          </a:p>
          <a:p>
            <a:pPr marL="0" marR="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     1 HOUR</a:t>
            </a:r>
            <a:endParaRPr sz="2800" b="0">
              <a:solidFill>
                <a:srgbClr val="5A0058"/>
              </a:solidFill>
              <a:latin typeface="Calibri"/>
              <a:ea typeface="Calibri"/>
              <a:cs typeface="Calibri"/>
              <a:sym typeface="Calibri"/>
            </a:endParaRPr>
          </a:p>
        </p:txBody>
      </p:sp>
      <p:pic>
        <p:nvPicPr>
          <p:cNvPr id="759" name="Google Shape;759;p55" descr="A picture containing gaug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5663" y="819865"/>
            <a:ext cx="271354" cy="2713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body" idx="1"/>
          </p:nvPr>
        </p:nvSpPr>
        <p:spPr>
          <a:xfrm>
            <a:off x="5205521" y="1795346"/>
            <a:ext cx="6027255" cy="43930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GB" dirty="0">
                <a:latin typeface="Calibri"/>
                <a:ea typeface="Calibri"/>
                <a:cs typeface="Calibri"/>
                <a:sym typeface="Calibri"/>
              </a:rPr>
              <a:t>Alter your delivery based on the girl’s developmental level, situation, and maturity </a:t>
            </a:r>
            <a:endParaRPr dirty="0"/>
          </a:p>
          <a:p>
            <a:pPr marL="228600" lvl="0" indent="-228600" algn="l" rtl="0">
              <a:lnSpc>
                <a:spcPct val="90000"/>
              </a:lnSpc>
              <a:spcBef>
                <a:spcPts val="1000"/>
              </a:spcBef>
              <a:spcAft>
                <a:spcPts val="0"/>
              </a:spcAft>
              <a:buClr>
                <a:schemeClr val="dk1"/>
              </a:buClr>
              <a:buSzPts val="2000"/>
              <a:buChar char="•"/>
            </a:pPr>
            <a:r>
              <a:rPr lang="en-GB" dirty="0">
                <a:latin typeface="Calibri"/>
                <a:ea typeface="Calibri"/>
                <a:cs typeface="Calibri"/>
                <a:sym typeface="Calibri"/>
              </a:rPr>
              <a:t>Do not use professional jargon, terms, or phrases</a:t>
            </a:r>
            <a:endParaRPr dirty="0"/>
          </a:p>
          <a:p>
            <a:pPr marL="228600" lvl="0" indent="-228600" algn="l" rtl="0">
              <a:lnSpc>
                <a:spcPct val="90000"/>
              </a:lnSpc>
              <a:spcBef>
                <a:spcPts val="1000"/>
              </a:spcBef>
              <a:spcAft>
                <a:spcPts val="0"/>
              </a:spcAft>
              <a:buClr>
                <a:schemeClr val="dk1"/>
              </a:buClr>
              <a:buSzPts val="2000"/>
              <a:buChar char="•"/>
            </a:pPr>
            <a:r>
              <a:rPr lang="en-GB" dirty="0">
                <a:latin typeface="Calibri"/>
                <a:ea typeface="Calibri"/>
                <a:cs typeface="Calibri"/>
                <a:sym typeface="Calibri"/>
              </a:rPr>
              <a:t>Use simple, clear language – tailored to the age and understanding of the girl </a:t>
            </a:r>
            <a:endParaRPr dirty="0"/>
          </a:p>
          <a:p>
            <a:pPr marL="228600" lvl="0" indent="-228600" algn="l" rtl="0">
              <a:lnSpc>
                <a:spcPct val="90000"/>
              </a:lnSpc>
              <a:spcBef>
                <a:spcPts val="1000"/>
              </a:spcBef>
              <a:spcAft>
                <a:spcPts val="0"/>
              </a:spcAft>
              <a:buClr>
                <a:schemeClr val="dk1"/>
              </a:buClr>
              <a:buSzPts val="2000"/>
              <a:buChar char="•"/>
            </a:pPr>
            <a:r>
              <a:rPr lang="en-GB" dirty="0">
                <a:latin typeface="Calibri"/>
                <a:ea typeface="Calibri"/>
                <a:cs typeface="Calibri"/>
                <a:sym typeface="Calibri"/>
              </a:rPr>
              <a:t>Prioritize safety  </a:t>
            </a:r>
            <a:endParaRPr dirty="0"/>
          </a:p>
        </p:txBody>
      </p:sp>
      <p:sp>
        <p:nvSpPr>
          <p:cNvPr id="194" name="Google Shape;194;p6"/>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195" name="Google Shape;195;p6"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196" name="Google Shape;196;p6"/>
          <p:cNvSpPr txBox="1">
            <a:spLocks noGrp="1"/>
          </p:cNvSpPr>
          <p:nvPr>
            <p:ph type="title"/>
          </p:nvPr>
        </p:nvSpPr>
        <p:spPr>
          <a:xfrm>
            <a:off x="295506" y="1790691"/>
            <a:ext cx="3763537"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IMPORTANT CONSIDERATIONS FOR WORKING WITH ADOLESCENT GIRLS</a:t>
            </a:r>
            <a:endParaRPr/>
          </a:p>
        </p:txBody>
      </p:sp>
      <p:grpSp>
        <p:nvGrpSpPr>
          <p:cNvPr id="197" name="Google Shape;197;p6"/>
          <p:cNvGrpSpPr/>
          <p:nvPr/>
        </p:nvGrpSpPr>
        <p:grpSpPr>
          <a:xfrm>
            <a:off x="-212651" y="-318743"/>
            <a:ext cx="8729330" cy="1166468"/>
            <a:chOff x="-212651" y="-318743"/>
            <a:chExt cx="8729330" cy="1166468"/>
          </a:xfrm>
        </p:grpSpPr>
        <p:pic>
          <p:nvPicPr>
            <p:cNvPr id="198" name="Google Shape;198;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199" name="Google Shape;199;p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7"/>
          <p:cNvPicPr preferRelativeResize="0"/>
          <p:nvPr/>
        </p:nvPicPr>
        <p:blipFill rotWithShape="1">
          <a:blip r:embed="rId3" cstate="screen">
            <a:alphaModFix amt="50000"/>
            <a:extLst>
              <a:ext uri="{28A0092B-C50C-407E-A947-70E740481C1C}">
                <a14:useLocalDpi xmlns:a14="http://schemas.microsoft.com/office/drawing/2010/main"/>
              </a:ext>
            </a:extLst>
          </a:blip>
          <a:srcRect/>
          <a:stretch/>
        </p:blipFill>
        <p:spPr>
          <a:xfrm rot="-5400000">
            <a:off x="8926399" y="3015795"/>
            <a:ext cx="1709748" cy="3024079"/>
          </a:xfrm>
          <a:prstGeom prst="rect">
            <a:avLst/>
          </a:prstGeom>
          <a:noFill/>
          <a:ln>
            <a:noFill/>
          </a:ln>
        </p:spPr>
      </p:pic>
      <p:sp>
        <p:nvSpPr>
          <p:cNvPr id="206" name="Google Shape;206;p7"/>
          <p:cNvSpPr txBox="1">
            <a:spLocks noGrp="1"/>
          </p:cNvSpPr>
          <p:nvPr>
            <p:ph type="body" idx="1"/>
          </p:nvPr>
        </p:nvSpPr>
        <p:spPr>
          <a:xfrm>
            <a:off x="5205521" y="1795346"/>
            <a:ext cx="6351741" cy="43930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b="1">
                <a:latin typeface="Calibri"/>
                <a:ea typeface="Calibri"/>
                <a:cs typeface="Calibri"/>
                <a:sym typeface="Calibri"/>
              </a:rPr>
              <a:t>FOLLOWS SAME TRAJECTORY AS CASE MANAGEMENT FOR OTHER FORMS OF GBV </a:t>
            </a:r>
            <a:endParaRPr/>
          </a:p>
          <a:p>
            <a:pPr marL="228600" lvl="0" indent="-101600" algn="l" rtl="0">
              <a:lnSpc>
                <a:spcPct val="90000"/>
              </a:lnSpc>
              <a:spcBef>
                <a:spcPts val="1000"/>
              </a:spcBef>
              <a:spcAft>
                <a:spcPts val="0"/>
              </a:spcAft>
              <a:buClr>
                <a:schemeClr val="dk1"/>
              </a:buClr>
              <a:buSzPts val="2000"/>
              <a:buNone/>
            </a:pP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r>
              <a:rPr lang="en-GB">
                <a:latin typeface="Calibri"/>
                <a:ea typeface="Calibri"/>
                <a:cs typeface="Calibri"/>
                <a:sym typeface="Calibri"/>
              </a:rPr>
              <a:t>Our assessment and therefore our actions will be different depending on type of case (two main categories): </a:t>
            </a:r>
            <a:endParaRPr/>
          </a:p>
          <a:p>
            <a:pPr marL="228600" lvl="0" indent="-101600" algn="l" rtl="0">
              <a:lnSpc>
                <a:spcPct val="90000"/>
              </a:lnSpc>
              <a:spcBef>
                <a:spcPts val="1000"/>
              </a:spcBef>
              <a:spcAft>
                <a:spcPts val="0"/>
              </a:spcAft>
              <a:buClr>
                <a:schemeClr val="dk1"/>
              </a:buClr>
              <a:buSzPts val="2000"/>
              <a:buNone/>
            </a:pPr>
            <a:endParaRPr>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a:latin typeface="Calibri"/>
              <a:ea typeface="Calibri"/>
              <a:cs typeface="Calibri"/>
              <a:sym typeface="Calibri"/>
            </a:endParaRPr>
          </a:p>
        </p:txBody>
      </p:sp>
      <p:sp>
        <p:nvSpPr>
          <p:cNvPr id="207" name="Google Shape;207;p7"/>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208" name="Google Shape;208;p7" descr="A picture containing text&#10;&#10;Description automatically generated"/>
          <p:cNvPicPr preferRelativeResize="0"/>
          <p:nvPr/>
        </p:nvPicPr>
        <p:blipFill rotWithShape="1">
          <a:blip r:embed="rId4">
            <a:alphaModFix/>
          </a:blip>
          <a:srcRect/>
          <a:stretch/>
        </p:blipFill>
        <p:spPr>
          <a:xfrm rot="-5400000">
            <a:off x="-1484224" y="1361388"/>
            <a:ext cx="7067333" cy="4098888"/>
          </a:xfrm>
          <a:prstGeom prst="rect">
            <a:avLst/>
          </a:prstGeom>
          <a:noFill/>
          <a:ln>
            <a:noFill/>
          </a:ln>
        </p:spPr>
      </p:pic>
      <p:sp>
        <p:nvSpPr>
          <p:cNvPr id="209" name="Google Shape;209;p7"/>
          <p:cNvSpPr txBox="1">
            <a:spLocks noGrp="1"/>
          </p:cNvSpPr>
          <p:nvPr>
            <p:ph type="title"/>
          </p:nvPr>
        </p:nvSpPr>
        <p:spPr>
          <a:xfrm>
            <a:off x="295506" y="1790691"/>
            <a:ext cx="3763537"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CASE MANAGEMENT RESPONSES</a:t>
            </a:r>
            <a:br>
              <a:rPr lang="en-GB" sz="2800" b="0">
                <a:solidFill>
                  <a:schemeClr val="dk2"/>
                </a:solidFill>
                <a:latin typeface="Calibri"/>
                <a:ea typeface="Calibri"/>
                <a:cs typeface="Calibri"/>
                <a:sym typeface="Calibri"/>
              </a:rPr>
            </a:br>
            <a:endParaRPr sz="2800" b="0">
              <a:solidFill>
                <a:schemeClr val="dk2"/>
              </a:solidFill>
              <a:latin typeface="Calibri"/>
              <a:ea typeface="Calibri"/>
              <a:cs typeface="Calibri"/>
              <a:sym typeface="Calibri"/>
            </a:endParaRPr>
          </a:p>
        </p:txBody>
      </p:sp>
      <p:grpSp>
        <p:nvGrpSpPr>
          <p:cNvPr id="210" name="Google Shape;210;p7"/>
          <p:cNvGrpSpPr/>
          <p:nvPr/>
        </p:nvGrpSpPr>
        <p:grpSpPr>
          <a:xfrm>
            <a:off x="-212651" y="-318743"/>
            <a:ext cx="8729330" cy="1166468"/>
            <a:chOff x="-212651" y="-318743"/>
            <a:chExt cx="8729330" cy="1166468"/>
          </a:xfrm>
        </p:grpSpPr>
        <p:pic>
          <p:nvPicPr>
            <p:cNvPr id="211" name="Google Shape;211;p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212" name="Google Shape;212;p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pic>
        <p:nvPicPr>
          <p:cNvPr id="213" name="Google Shape;213;p7"/>
          <p:cNvPicPr preferRelativeResize="0"/>
          <p:nvPr/>
        </p:nvPicPr>
        <p:blipFill rotWithShape="1">
          <a:blip r:embed="rId3" cstate="screen">
            <a:alphaModFix amt="50000"/>
            <a:extLst>
              <a:ext uri="{28A0092B-C50C-407E-A947-70E740481C1C}">
                <a14:useLocalDpi xmlns:a14="http://schemas.microsoft.com/office/drawing/2010/main"/>
              </a:ext>
            </a:extLst>
          </a:blip>
          <a:srcRect/>
          <a:stretch/>
        </p:blipFill>
        <p:spPr>
          <a:xfrm rot="5400000">
            <a:off x="5862686" y="3015794"/>
            <a:ext cx="1709748" cy="3024079"/>
          </a:xfrm>
          <a:prstGeom prst="rect">
            <a:avLst/>
          </a:prstGeom>
          <a:noFill/>
          <a:ln>
            <a:noFill/>
          </a:ln>
        </p:spPr>
      </p:pic>
      <p:sp>
        <p:nvSpPr>
          <p:cNvPr id="214" name="Google Shape;214;p7"/>
          <p:cNvSpPr txBox="1"/>
          <p:nvPr/>
        </p:nvSpPr>
        <p:spPr>
          <a:xfrm>
            <a:off x="5274690" y="3896260"/>
            <a:ext cx="2848261" cy="16055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The case is ‘imminent risk’ (i.e. girls who are going to be married or for which a marriage is being planned)</a:t>
            </a:r>
            <a:endParaRPr/>
          </a:p>
          <a:p>
            <a:pPr marL="0" marR="0" lvl="0" indent="0" algn="ctr" rtl="0">
              <a:spcBef>
                <a:spcPts val="1000"/>
              </a:spcBef>
              <a:spcAft>
                <a:spcPts val="0"/>
              </a:spcAft>
              <a:buNone/>
            </a:pPr>
            <a:endParaRPr sz="1800" b="1">
              <a:solidFill>
                <a:schemeClr val="dk1"/>
              </a:solidFill>
              <a:latin typeface="Calibri"/>
              <a:ea typeface="Calibri"/>
              <a:cs typeface="Calibri"/>
              <a:sym typeface="Calibri"/>
            </a:endParaRPr>
          </a:p>
        </p:txBody>
      </p:sp>
      <p:sp>
        <p:nvSpPr>
          <p:cNvPr id="215" name="Google Shape;215;p7"/>
          <p:cNvSpPr txBox="1"/>
          <p:nvPr/>
        </p:nvSpPr>
        <p:spPr>
          <a:xfrm>
            <a:off x="8864935" y="3896260"/>
            <a:ext cx="183267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The girl is already married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txBox="1">
            <a:spLocks noGrp="1"/>
          </p:cNvSpPr>
          <p:nvPr>
            <p:ph type="body" idx="1"/>
          </p:nvPr>
        </p:nvSpPr>
        <p:spPr>
          <a:xfrm>
            <a:off x="5124449" y="1795346"/>
            <a:ext cx="6108327" cy="43930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GB">
                <a:latin typeface="Calibri"/>
                <a:ea typeface="Calibri"/>
                <a:cs typeface="Calibri"/>
                <a:sym typeface="Calibri"/>
              </a:rPr>
              <a:t>Build a trusting relationship​</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Facilitate a process of engagement, assessment and case action planning​</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Provide information to the girl about early marriage​</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Engage with trusted adults if and when relevant. Just like with any type of GBV, as the case worker, we do not intervene directly ​</a:t>
            </a:r>
            <a:endParaRPr/>
          </a:p>
          <a:p>
            <a:pPr marL="228600" lvl="0" indent="-228600" algn="l" rtl="0">
              <a:lnSpc>
                <a:spcPct val="90000"/>
              </a:lnSpc>
              <a:spcBef>
                <a:spcPts val="1000"/>
              </a:spcBef>
              <a:spcAft>
                <a:spcPts val="0"/>
              </a:spcAft>
              <a:buClr>
                <a:schemeClr val="dk1"/>
              </a:buClr>
              <a:buSzPts val="2000"/>
              <a:buChar char="•"/>
            </a:pPr>
            <a:r>
              <a:rPr lang="en-GB">
                <a:latin typeface="Calibri"/>
                <a:ea typeface="Calibri"/>
                <a:cs typeface="Calibri"/>
                <a:sym typeface="Calibri"/>
              </a:rPr>
              <a:t>Keep safety of the girl at the forefront of any action / intervention​</a:t>
            </a:r>
            <a:endParaRPr/>
          </a:p>
          <a:p>
            <a:pPr marL="457200" lvl="0" indent="-330200" algn="l" rtl="0">
              <a:lnSpc>
                <a:spcPct val="90000"/>
              </a:lnSpc>
              <a:spcBef>
                <a:spcPts val="1000"/>
              </a:spcBef>
              <a:spcAft>
                <a:spcPts val="0"/>
              </a:spcAft>
              <a:buClr>
                <a:srgbClr val="5A0058"/>
              </a:buClr>
              <a:buSzPts val="2000"/>
              <a:buFont typeface="Calibri"/>
              <a:buNone/>
            </a:pPr>
            <a:endParaRPr>
              <a:latin typeface="Calibri"/>
              <a:ea typeface="Calibri"/>
              <a:cs typeface="Calibri"/>
              <a:sym typeface="Calibri"/>
            </a:endParaRPr>
          </a:p>
        </p:txBody>
      </p:sp>
      <p:sp>
        <p:nvSpPr>
          <p:cNvPr id="222" name="Google Shape;222;p8"/>
          <p:cNvSpPr/>
          <p:nvPr/>
        </p:nvSpPr>
        <p:spPr>
          <a:xfrm>
            <a:off x="-38705" y="-100361"/>
            <a:ext cx="4097749" cy="69583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223" name="Google Shape;223;p8" descr="A picture containing text&#10;&#10;Description automatically generated"/>
          <p:cNvPicPr preferRelativeResize="0"/>
          <p:nvPr/>
        </p:nvPicPr>
        <p:blipFill rotWithShape="1">
          <a:blip r:embed="rId3">
            <a:alphaModFix/>
          </a:blip>
          <a:srcRect/>
          <a:stretch/>
        </p:blipFill>
        <p:spPr>
          <a:xfrm rot="-5400000">
            <a:off x="-1484224" y="1361388"/>
            <a:ext cx="7067333" cy="4098888"/>
          </a:xfrm>
          <a:prstGeom prst="rect">
            <a:avLst/>
          </a:prstGeom>
          <a:noFill/>
          <a:ln>
            <a:noFill/>
          </a:ln>
        </p:spPr>
      </p:pic>
      <p:sp>
        <p:nvSpPr>
          <p:cNvPr id="224" name="Google Shape;224;p8"/>
          <p:cNvSpPr txBox="1">
            <a:spLocks noGrp="1"/>
          </p:cNvSpPr>
          <p:nvPr>
            <p:ph type="title"/>
          </p:nvPr>
        </p:nvSpPr>
        <p:spPr>
          <a:xfrm>
            <a:off x="295506" y="1790691"/>
            <a:ext cx="3763537" cy="2390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Font typeface="Calibri"/>
              <a:buNone/>
            </a:pPr>
            <a:r>
              <a:rPr lang="en-GB" sz="2800" b="0">
                <a:solidFill>
                  <a:schemeClr val="dk2"/>
                </a:solidFill>
                <a:latin typeface="Calibri"/>
                <a:ea typeface="Calibri"/>
                <a:cs typeface="Calibri"/>
                <a:sym typeface="Calibri"/>
              </a:rPr>
              <a:t>ROLE OF CASE WORKERS ​</a:t>
            </a:r>
            <a:br>
              <a:rPr lang="en-GB" sz="2800" b="0">
                <a:solidFill>
                  <a:schemeClr val="dk2"/>
                </a:solidFill>
                <a:latin typeface="Calibri"/>
                <a:ea typeface="Calibri"/>
                <a:cs typeface="Calibri"/>
                <a:sym typeface="Calibri"/>
              </a:rPr>
            </a:br>
            <a:endParaRPr sz="2800" b="0">
              <a:solidFill>
                <a:schemeClr val="dk2"/>
              </a:solidFill>
              <a:latin typeface="Calibri"/>
              <a:ea typeface="Calibri"/>
              <a:cs typeface="Calibri"/>
              <a:sym typeface="Calibri"/>
            </a:endParaRPr>
          </a:p>
        </p:txBody>
      </p:sp>
      <p:grpSp>
        <p:nvGrpSpPr>
          <p:cNvPr id="225" name="Google Shape;225;p8"/>
          <p:cNvGrpSpPr/>
          <p:nvPr/>
        </p:nvGrpSpPr>
        <p:grpSpPr>
          <a:xfrm>
            <a:off x="-212651" y="-318743"/>
            <a:ext cx="8729330" cy="1166468"/>
            <a:chOff x="-212651" y="-318743"/>
            <a:chExt cx="8729330" cy="1166468"/>
          </a:xfrm>
        </p:grpSpPr>
        <p:pic>
          <p:nvPicPr>
            <p:cNvPr id="226" name="Google Shape;226;p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4510540" y="-3158414"/>
              <a:ext cx="1166468" cy="6845810"/>
            </a:xfrm>
            <a:prstGeom prst="rect">
              <a:avLst/>
            </a:prstGeom>
            <a:noFill/>
            <a:ln>
              <a:noFill/>
            </a:ln>
          </p:spPr>
        </p:pic>
        <p:pic>
          <p:nvPicPr>
            <p:cNvPr id="227" name="Google Shape;227;p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98259" y="-729653"/>
              <a:ext cx="1166468" cy="198828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Effect transition="in" filter="fade">
                                      <p:cBhvr>
                                        <p:cTn id="7" dur="500"/>
                                        <p:tgtEl>
                                          <p:spTgt spid="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xEl>
                                              <p:pRg st="1" end="1"/>
                                            </p:txEl>
                                          </p:spTgt>
                                        </p:tgtEl>
                                        <p:attrNameLst>
                                          <p:attrName>style.visibility</p:attrName>
                                        </p:attrNameLst>
                                      </p:cBhvr>
                                      <p:to>
                                        <p:strVal val="visible"/>
                                      </p:to>
                                    </p:set>
                                    <p:animEffect transition="in" filter="fade">
                                      <p:cBhvr>
                                        <p:cTn id="12" dur="500"/>
                                        <p:tgtEl>
                                          <p:spTgt spid="2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1">
                                            <p:txEl>
                                              <p:pRg st="2" end="2"/>
                                            </p:txEl>
                                          </p:spTgt>
                                        </p:tgtEl>
                                        <p:attrNameLst>
                                          <p:attrName>style.visibility</p:attrName>
                                        </p:attrNameLst>
                                      </p:cBhvr>
                                      <p:to>
                                        <p:strVal val="visible"/>
                                      </p:to>
                                    </p:set>
                                    <p:animEffect transition="in" filter="fade">
                                      <p:cBhvr>
                                        <p:cTn id="17" dur="500"/>
                                        <p:tgtEl>
                                          <p:spTgt spid="2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
                                            <p:txEl>
                                              <p:pRg st="3" end="3"/>
                                            </p:txEl>
                                          </p:spTgt>
                                        </p:tgtEl>
                                        <p:attrNameLst>
                                          <p:attrName>style.visibility</p:attrName>
                                        </p:attrNameLst>
                                      </p:cBhvr>
                                      <p:to>
                                        <p:strVal val="visible"/>
                                      </p:to>
                                    </p:set>
                                    <p:animEffect transition="in" filter="fade">
                                      <p:cBhvr>
                                        <p:cTn id="22" dur="500"/>
                                        <p:tgtEl>
                                          <p:spTgt spid="2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1">
                                            <p:txEl>
                                              <p:pRg st="4" end="4"/>
                                            </p:txEl>
                                          </p:spTgt>
                                        </p:tgtEl>
                                        <p:attrNameLst>
                                          <p:attrName>style.visibility</p:attrName>
                                        </p:attrNameLst>
                                      </p:cBhvr>
                                      <p:to>
                                        <p:strVal val="visible"/>
                                      </p:to>
                                    </p:set>
                                    <p:animEffect transition="in" filter="fade">
                                      <p:cBhvr>
                                        <p:cTn id="27" dur="500"/>
                                        <p:tgtEl>
                                          <p:spTgt spid="2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1">
                                            <p:txEl>
                                              <p:pRg st="5" end="5"/>
                                            </p:txEl>
                                          </p:spTgt>
                                        </p:tgtEl>
                                        <p:attrNameLst>
                                          <p:attrName>style.visibility</p:attrName>
                                        </p:attrNameLst>
                                      </p:cBhvr>
                                      <p:to>
                                        <p:strVal val="visible"/>
                                      </p:to>
                                    </p:set>
                                    <p:animEffect transition="in" filter="fade">
                                      <p:cBhvr>
                                        <p:cTn id="32" dur="500"/>
                                        <p:tgtEl>
                                          <p:spTgt spid="2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9"/>
          <p:cNvPicPr preferRelativeResize="0"/>
          <p:nvPr/>
        </p:nvPicPr>
        <p:blipFill rotWithShape="1">
          <a:blip r:embed="rId3">
            <a:alphaModFix amt="50000"/>
          </a:blip>
          <a:srcRect/>
          <a:stretch/>
        </p:blipFill>
        <p:spPr>
          <a:xfrm>
            <a:off x="306328" y="2223479"/>
            <a:ext cx="10728790" cy="1042416"/>
          </a:xfrm>
          <a:prstGeom prst="rect">
            <a:avLst/>
          </a:prstGeom>
          <a:noFill/>
          <a:ln>
            <a:noFill/>
          </a:ln>
        </p:spPr>
      </p:pic>
      <p:pic>
        <p:nvPicPr>
          <p:cNvPr id="234" name="Google Shape;234;p9"/>
          <p:cNvPicPr preferRelativeResize="0"/>
          <p:nvPr/>
        </p:nvPicPr>
        <p:blipFill rotWithShape="1">
          <a:blip r:embed="rId3">
            <a:alphaModFix amt="50000"/>
          </a:blip>
          <a:srcRect/>
          <a:stretch/>
        </p:blipFill>
        <p:spPr>
          <a:xfrm rot="10800000">
            <a:off x="262864" y="3359901"/>
            <a:ext cx="10728790" cy="1042416"/>
          </a:xfrm>
          <a:prstGeom prst="rect">
            <a:avLst/>
          </a:prstGeom>
          <a:noFill/>
          <a:ln>
            <a:noFill/>
          </a:ln>
        </p:spPr>
      </p:pic>
      <p:pic>
        <p:nvPicPr>
          <p:cNvPr id="235" name="Google Shape;235;p9"/>
          <p:cNvPicPr preferRelativeResize="0"/>
          <p:nvPr/>
        </p:nvPicPr>
        <p:blipFill rotWithShape="1">
          <a:blip r:embed="rId3">
            <a:alphaModFix amt="50000"/>
          </a:blip>
          <a:srcRect/>
          <a:stretch/>
        </p:blipFill>
        <p:spPr>
          <a:xfrm rot="10800000" flipH="1">
            <a:off x="262864" y="4481692"/>
            <a:ext cx="10728790" cy="1042416"/>
          </a:xfrm>
          <a:prstGeom prst="rect">
            <a:avLst/>
          </a:prstGeom>
          <a:noFill/>
          <a:ln>
            <a:noFill/>
          </a:ln>
        </p:spPr>
      </p:pic>
      <p:sp>
        <p:nvSpPr>
          <p:cNvPr id="236" name="Google Shape;236;p9"/>
          <p:cNvSpPr txBox="1"/>
          <p:nvPr/>
        </p:nvSpPr>
        <p:spPr>
          <a:xfrm>
            <a:off x="532572" y="344950"/>
            <a:ext cx="9799964" cy="6312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A0058"/>
              </a:buClr>
              <a:buSzPts val="2800"/>
              <a:buFont typeface="Calibri"/>
              <a:buNone/>
            </a:pPr>
            <a:r>
              <a:rPr lang="en-GB" sz="2800" b="0">
                <a:solidFill>
                  <a:srgbClr val="5A0058"/>
                </a:solidFill>
                <a:latin typeface="Calibri"/>
                <a:ea typeface="Calibri"/>
                <a:cs typeface="Calibri"/>
                <a:sym typeface="Calibri"/>
              </a:rPr>
              <a:t>Consent</a:t>
            </a:r>
            <a:endParaRPr/>
          </a:p>
          <a:p>
            <a:pPr marL="0" marR="0" lvl="0" indent="0" algn="l" rtl="0">
              <a:lnSpc>
                <a:spcPct val="90000"/>
              </a:lnSpc>
              <a:spcBef>
                <a:spcPts val="0"/>
              </a:spcBef>
              <a:spcAft>
                <a:spcPts val="0"/>
              </a:spcAft>
              <a:buClr>
                <a:schemeClr val="dk1"/>
              </a:buClr>
              <a:buSzPts val="2800"/>
              <a:buFont typeface="Arial"/>
              <a:buNone/>
            </a:pPr>
            <a:endParaRPr sz="2800" b="0">
              <a:solidFill>
                <a:srgbClr val="5A0058"/>
              </a:solidFill>
              <a:latin typeface="Calibri"/>
              <a:ea typeface="Calibri"/>
              <a:cs typeface="Calibri"/>
              <a:sym typeface="Calibri"/>
            </a:endParaRPr>
          </a:p>
        </p:txBody>
      </p:sp>
      <p:sp>
        <p:nvSpPr>
          <p:cNvPr id="237" name="Google Shape;237;p9"/>
          <p:cNvSpPr txBox="1"/>
          <p:nvPr/>
        </p:nvSpPr>
        <p:spPr>
          <a:xfrm>
            <a:off x="532571" y="1087396"/>
            <a:ext cx="10534497" cy="48438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590"/>
              <a:buFont typeface="Calibri"/>
              <a:buNone/>
            </a:pPr>
            <a:r>
              <a:rPr lang="en-GB" sz="2000">
                <a:solidFill>
                  <a:schemeClr val="dk1"/>
                </a:solidFill>
                <a:latin typeface="Calibri"/>
                <a:ea typeface="Calibri"/>
                <a:cs typeface="Calibri"/>
                <a:sym typeface="Calibri"/>
              </a:rPr>
              <a:t>The consent process for working with adolescent girls will be different depending on the age of the girl with whom you are working. </a:t>
            </a:r>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90"/>
              <a:buFont typeface="Calibri"/>
              <a:buNone/>
            </a:pPr>
            <a:r>
              <a:rPr lang="en-GB" sz="2000" b="1">
                <a:solidFill>
                  <a:schemeClr val="dk1"/>
                </a:solidFill>
                <a:latin typeface="Calibri"/>
                <a:ea typeface="Calibri"/>
                <a:cs typeface="Calibri"/>
                <a:sym typeface="Calibri"/>
              </a:rPr>
              <a:t>AGES 6-11: </a:t>
            </a:r>
            <a:r>
              <a:rPr lang="en-GB" sz="2000">
                <a:solidFill>
                  <a:schemeClr val="dk1"/>
                </a:solidFill>
                <a:latin typeface="Calibri"/>
                <a:ea typeface="Calibri"/>
                <a:cs typeface="Calibri"/>
                <a:sym typeface="Calibri"/>
              </a:rPr>
              <a:t>you will obtain informed assent, an agreement from the girl that she wants to receive services. You will then have to get informed consent from the girl’s caregiver or trusted adult.</a:t>
            </a:r>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90"/>
              <a:buFont typeface="Calibri"/>
              <a:buNone/>
            </a:pPr>
            <a:r>
              <a:rPr lang="en-GB" sz="2000" b="1">
                <a:solidFill>
                  <a:schemeClr val="dk1"/>
                </a:solidFill>
                <a:latin typeface="Calibri"/>
                <a:ea typeface="Calibri"/>
                <a:cs typeface="Calibri"/>
                <a:sym typeface="Calibri"/>
              </a:rPr>
              <a:t>AGES 12- 14: </a:t>
            </a:r>
            <a:r>
              <a:rPr lang="en-GB" sz="2000">
                <a:solidFill>
                  <a:schemeClr val="dk1"/>
                </a:solidFill>
                <a:latin typeface="Calibri"/>
                <a:ea typeface="Calibri"/>
                <a:cs typeface="Calibri"/>
                <a:sym typeface="Calibri"/>
              </a:rPr>
              <a:t>The same process applies however, depending on the maturity of the girl, her consent for services can take due weight.</a:t>
            </a:r>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90"/>
              <a:buFont typeface="Calibri"/>
              <a:buNone/>
            </a:pPr>
            <a:r>
              <a:rPr lang="en-GB" sz="2000" b="1">
                <a:solidFill>
                  <a:schemeClr val="dk1"/>
                </a:solidFill>
                <a:latin typeface="Calibri"/>
                <a:ea typeface="Calibri"/>
                <a:cs typeface="Calibri"/>
                <a:sym typeface="Calibri"/>
              </a:rPr>
              <a:t>AGES 15-17, </a:t>
            </a:r>
            <a:r>
              <a:rPr lang="en-GB" sz="2000">
                <a:solidFill>
                  <a:schemeClr val="dk1"/>
                </a:solidFill>
                <a:latin typeface="Calibri"/>
                <a:ea typeface="Calibri"/>
                <a:cs typeface="Calibri"/>
                <a:sym typeface="Calibri"/>
              </a:rPr>
              <a:t>informed consent must be obtained from the girl and, if possible, from her caregiver.</a:t>
            </a:r>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90"/>
              <a:buFont typeface="Verdana"/>
              <a:buNone/>
            </a:pP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5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gtEl>
                                        <p:attrNameLst>
                                          <p:attrName>style.visibility</p:attrName>
                                        </p:attrNameLst>
                                      </p:cBhvr>
                                      <p:to>
                                        <p:strVal val="visible"/>
                                      </p:to>
                                    </p:set>
                                    <p:animEffect transition="in" filter="fade">
                                      <p:cBhvr>
                                        <p:cTn id="1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CA color">
      <a:dk1>
        <a:srgbClr val="000000"/>
      </a:dk1>
      <a:lt1>
        <a:srgbClr val="FFFFFF"/>
      </a:lt1>
      <a:dk2>
        <a:srgbClr val="5A0058"/>
      </a:dk2>
      <a:lt2>
        <a:srgbClr val="2CBDB9"/>
      </a:lt2>
      <a:accent1>
        <a:srgbClr val="5A0058"/>
      </a:accent1>
      <a:accent2>
        <a:srgbClr val="2CBDB9"/>
      </a:accent2>
      <a:accent3>
        <a:srgbClr val="F8D8A6"/>
      </a:accent3>
      <a:accent4>
        <a:srgbClr val="7DCDCB"/>
      </a:accent4>
      <a:accent5>
        <a:srgbClr val="C6E7E6"/>
      </a:accent5>
      <a:accent6>
        <a:srgbClr val="FBEDD7"/>
      </a:accent6>
      <a:hlink>
        <a:srgbClr val="D8D9D9"/>
      </a:hlink>
      <a:folHlink>
        <a:srgbClr val="E0E0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00D1A5AEB6224396A780B67D52A526" ma:contentTypeVersion="15" ma:contentTypeDescription="Create a new document." ma:contentTypeScope="" ma:versionID="43faa022ac7d5aa49280b02e63868265">
  <xsd:schema xmlns:xsd="http://www.w3.org/2001/XMLSchema" xmlns:xs="http://www.w3.org/2001/XMLSchema" xmlns:p="http://schemas.microsoft.com/office/2006/metadata/properties" xmlns:ns2="49ae42ac-1004-4b32-b3ed-e8f5e045e5df" xmlns:ns3="910a5a0d-8b34-4580-b77f-6ab1dfc9bc73" targetNamespace="http://schemas.microsoft.com/office/2006/metadata/properties" ma:root="true" ma:fieldsID="0862c49116e6dac98cdadd0d061fff0a" ns2:_="" ns3:_="">
    <xsd:import namespace="49ae42ac-1004-4b32-b3ed-e8f5e045e5df"/>
    <xsd:import namespace="910a5a0d-8b34-4580-b77f-6ab1dfc9bc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ae42ac-1004-4b32-b3ed-e8f5e045e5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9c2aa1a-90e3-4f4e-984f-01bee3202f4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0a5a0d-8b34-4580-b77f-6ab1dfc9bc7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5b72378-a3db-432d-acbd-c3b28c0d6ec0}" ma:internalName="TaxCatchAll" ma:showField="CatchAllData" ma:web="910a5a0d-8b34-4580-b77f-6ab1dfc9bc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B080CE-6DC0-47EF-AF11-C3D52295C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ae42ac-1004-4b32-b3ed-e8f5e045e5df"/>
    <ds:schemaRef ds:uri="910a5a0d-8b34-4580-b77f-6ab1dfc9bc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74238A-5297-4FD3-B505-84143BD3B7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9674</Words>
  <Application>Microsoft Macintosh PowerPoint</Application>
  <PresentationFormat>Widescreen</PresentationFormat>
  <Paragraphs>739</Paragraphs>
  <Slides>55</Slides>
  <Notes>55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55</vt:i4>
      </vt:variant>
    </vt:vector>
  </HeadingPairs>
  <TitlesOfParts>
    <vt:vector size="60" baseType="lpstr">
      <vt:lpstr>Arial</vt:lpstr>
      <vt:lpstr>Calibri</vt:lpstr>
      <vt:lpstr>Courier New</vt:lpstr>
      <vt:lpstr>Verdana</vt:lpstr>
      <vt:lpstr>Office Theme</vt:lpstr>
      <vt:lpstr>PowerPoint-presentasjon</vt:lpstr>
      <vt:lpstr>PowerPoint-presentasjon</vt:lpstr>
      <vt:lpstr>LEARNING OBJECTIVES FOR SESSION 1  Child, Early and Forced Marriage (CEFM) and GBV Case Management      </vt:lpstr>
      <vt:lpstr>PowerPoint-presentasjon</vt:lpstr>
      <vt:lpstr>PRINCIPLES OF WORKING WITH ADOLESCENT GIRLS</vt:lpstr>
      <vt:lpstr>IMPORTANT CONSIDERATIONS FOR WORKING WITH ADOLESCENT GIRLS</vt:lpstr>
      <vt:lpstr>CASE MANAGEMENT RESPONSES </vt:lpstr>
      <vt:lpstr>ROLE OF CASE WORKERS ​ </vt:lpstr>
      <vt:lpstr>PowerPoint-presentasjon</vt:lpstr>
      <vt:lpstr>IMMINENT RISK CASES</vt:lpstr>
      <vt:lpstr>IMMINENT RISK CASES: ASSESSMENT </vt:lpstr>
      <vt:lpstr>PowerPoint-presentasjon</vt:lpstr>
      <vt:lpstr>PowerPoint-presentasjon</vt:lpstr>
      <vt:lpstr>PowerPoint-presentasjon</vt:lpstr>
      <vt:lpstr>PowerPoint-presentasjon</vt:lpstr>
      <vt:lpstr>WHAT IF THERE ARE NO SUPPORTIVE ADULTS?</vt:lpstr>
      <vt:lpstr>PowerPoint-presentasjon</vt:lpstr>
      <vt:lpstr>SAFETY PLANNING  </vt:lpstr>
      <vt:lpstr>PowerPoint-presentasjon</vt:lpstr>
      <vt:lpstr>EXISTING SAFETY AND SUPPORT SYSTEMS AND STRATEGIES </vt:lpstr>
      <vt:lpstr>PowerPoint-presentasjon</vt:lpstr>
      <vt:lpstr>COMMON SERVICES THAT SURVIVORS HAVE THE RIGHT TO RECEIVE </vt:lpstr>
      <vt:lpstr>PowerPoint-presentasjon</vt:lpstr>
      <vt:lpstr>PowerPoint-presentasjon</vt:lpstr>
      <vt:lpstr>HANDLING SENSITIVE BEHAVIOURS </vt:lpstr>
      <vt:lpstr>PowerPoint-presentasjon</vt:lpstr>
      <vt:lpstr>REMOTE GBV SERVICES</vt:lpstr>
      <vt:lpstr>PowerPoint-presentasjon</vt:lpstr>
      <vt:lpstr>PowerPoint-presentasjon</vt:lpstr>
      <vt:lpstr>LEARNING OBJECTIVES FOR SESSION 2  Overview of Service Delivery Activities and Teach Back Process</vt:lpstr>
      <vt:lpstr>PowerPoint-presentasjon</vt:lpstr>
      <vt:lpstr>PowerPoint-presentasjon</vt:lpstr>
      <vt:lpstr>PowerPoint-presentasjon</vt:lpstr>
      <vt:lpstr>PowerPoint-presentasjon</vt:lpstr>
      <vt:lpstr>WHY IS THE TEACH BACK PROCESS IMPORTANT?</vt:lpstr>
      <vt:lpstr>PowerPoint-presentasjon</vt:lpstr>
      <vt:lpstr>PowerPoint-presentasjon</vt:lpstr>
      <vt:lpstr>PowerPoint-presentasjon</vt:lpstr>
      <vt:lpstr>PowerPoint-presentasjon</vt:lpstr>
      <vt:lpstr>HOW TO RECEIVE FEEDBACK WELL</vt:lpstr>
      <vt:lpstr>PowerPoint-presentasjon</vt:lpstr>
      <vt:lpstr>LEARNING OBJECTIVES FOR SESSION 3 Life Skills and Focused Care Sessions  </vt:lpstr>
      <vt:lpstr>PowerPoint-presentasjon</vt:lpstr>
      <vt:lpstr>PowerPoint-presentasjon</vt:lpstr>
      <vt:lpstr>PowerPoint-presentasjon</vt:lpstr>
      <vt:lpstr>PowerPoint-presentasjon</vt:lpstr>
      <vt:lpstr>PowerPoint-presentasjon</vt:lpstr>
      <vt:lpstr>PowerPoint-presentasjon</vt:lpstr>
      <vt:lpstr>STRUCTURE AND TIMING OF SERVICE DELIVERY ACTIVITIES</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Jonna Naumanen</dc:creator>
  <cp:lastModifiedBy>Kjetil Husebø</cp:lastModifiedBy>
  <cp:revision>5</cp:revision>
  <dcterms:created xsi:type="dcterms:W3CDTF">2022-01-10T11:25:25Z</dcterms:created>
  <dcterms:modified xsi:type="dcterms:W3CDTF">2023-03-16T13:57:01Z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0x0101006A759CC3617D4A1982648733799248090044D7034952622E40BB46B335065C1EB6</vt:lpwstr>
  </property>
  <property fmtid="{D5CDD505-2E9C-101B-9397-08002B2CF9AE}" pid="3" name="TaxKeyword">
    <vt:lpwstr/>
  </property>
</Properties>
</file>